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5"/>
  </p:notesMasterIdLst>
  <p:handoutMasterIdLst>
    <p:handoutMasterId r:id="rId26"/>
  </p:handoutMasterIdLst>
  <p:sldIdLst>
    <p:sldId id="414" r:id="rId2"/>
    <p:sldId id="559" r:id="rId3"/>
    <p:sldId id="1113" r:id="rId4"/>
    <p:sldId id="1115" r:id="rId5"/>
    <p:sldId id="1116" r:id="rId6"/>
    <p:sldId id="1130" r:id="rId7"/>
    <p:sldId id="1035" r:id="rId8"/>
    <p:sldId id="1098" r:id="rId9"/>
    <p:sldId id="571" r:id="rId10"/>
    <p:sldId id="1109" r:id="rId11"/>
    <p:sldId id="1110" r:id="rId12"/>
    <p:sldId id="1108" r:id="rId13"/>
    <p:sldId id="1117" r:id="rId14"/>
    <p:sldId id="1118" r:id="rId15"/>
    <p:sldId id="1119" r:id="rId16"/>
    <p:sldId id="1120" r:id="rId17"/>
    <p:sldId id="1121" r:id="rId18"/>
    <p:sldId id="1111" r:id="rId19"/>
    <p:sldId id="887" r:id="rId20"/>
    <p:sldId id="1112" r:id="rId21"/>
    <p:sldId id="1114" r:id="rId22"/>
    <p:sldId id="1131" r:id="rId23"/>
    <p:sldId id="1082" r:id="rId24"/>
  </p:sldIdLst>
  <p:sldSz cx="2437765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a:srgbClr val="666666"/>
    <a:srgbClr val="535353"/>
    <a:srgbClr val="404040"/>
    <a:srgbClr val="7CAFDE"/>
    <a:srgbClr val="5B9BD5"/>
    <a:srgbClr val="44546A"/>
    <a:srgbClr val="F2F2F2"/>
    <a:srgbClr val="69A4D9"/>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75" autoAdjust="0"/>
    <p:restoredTop sz="96412" autoAdjust="0"/>
  </p:normalViewPr>
  <p:slideViewPr>
    <p:cSldViewPr snapToGrid="0">
      <p:cViewPr varScale="1">
        <p:scale>
          <a:sx n="58" d="100"/>
          <a:sy n="58" d="100"/>
        </p:scale>
        <p:origin x="468" y="90"/>
      </p:cViewPr>
      <p:guideLst>
        <p:guide orient="horz" pos="4320"/>
        <p:guide pos="76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E46C69-C8F1-492E-9316-9AB7C6225AF4}" type="datetimeFigureOut">
              <a:rPr lang="de-DE" smtClean="0"/>
              <a:t>19.11.2019</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5E19FD-0356-4E38-81BF-CC2CC5DB7AD8}" type="slidenum">
              <a:rPr lang="de-DE" smtClean="0"/>
              <a:t>‹#›</a:t>
            </a:fld>
            <a:endParaRPr lang="de-DE"/>
          </a:p>
        </p:txBody>
      </p:sp>
    </p:spTree>
    <p:extLst>
      <p:ext uri="{BB962C8B-B14F-4D97-AF65-F5344CB8AC3E}">
        <p14:creationId xmlns:p14="http://schemas.microsoft.com/office/powerpoint/2010/main" val="16109093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48B922-56C9-46FC-9595-9C2DEF7C3E2B}" type="datetimeFigureOut">
              <a:rPr lang="de-DE" smtClean="0"/>
              <a:t>19.11.2019</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1544D-F39A-4F55-BC21-9BE909A9BACC}" type="slidenum">
              <a:rPr lang="de-DE" smtClean="0"/>
              <a:t>‹#›</a:t>
            </a:fld>
            <a:endParaRPr lang="de-DE"/>
          </a:p>
        </p:txBody>
      </p:sp>
    </p:spTree>
    <p:extLst>
      <p:ext uri="{BB962C8B-B14F-4D97-AF65-F5344CB8AC3E}">
        <p14:creationId xmlns:p14="http://schemas.microsoft.com/office/powerpoint/2010/main" val="839223166"/>
      </p:ext>
    </p:extLst>
  </p:cSld>
  <p:clrMap bg1="lt1" tx1="dk1" bg2="lt2" tx2="dk2" accent1="accent1" accent2="accent2" accent3="accent3" accent4="accent4" accent5="accent5" accent6="accent6" hlink="hlink" folHlink="folHlink"/>
  <p:notesStyle>
    <a:lvl1pPr marL="0" algn="l" defTabSz="1828068" rtl="0" eaLnBrk="1" latinLnBrk="0" hangingPunct="1">
      <a:defRPr sz="2400" kern="1200">
        <a:solidFill>
          <a:schemeClr val="tx1"/>
        </a:solidFill>
        <a:latin typeface="+mn-lt"/>
        <a:ea typeface="+mn-ea"/>
        <a:cs typeface="+mn-cs"/>
      </a:defRPr>
    </a:lvl1pPr>
    <a:lvl2pPr marL="914035" algn="l" defTabSz="1828068" rtl="0" eaLnBrk="1" latinLnBrk="0" hangingPunct="1">
      <a:defRPr sz="2400" kern="1200">
        <a:solidFill>
          <a:schemeClr val="tx1"/>
        </a:solidFill>
        <a:latin typeface="+mn-lt"/>
        <a:ea typeface="+mn-ea"/>
        <a:cs typeface="+mn-cs"/>
      </a:defRPr>
    </a:lvl2pPr>
    <a:lvl3pPr marL="1828068" algn="l" defTabSz="1828068" rtl="0" eaLnBrk="1" latinLnBrk="0" hangingPunct="1">
      <a:defRPr sz="2400" kern="1200">
        <a:solidFill>
          <a:schemeClr val="tx1"/>
        </a:solidFill>
        <a:latin typeface="+mn-lt"/>
        <a:ea typeface="+mn-ea"/>
        <a:cs typeface="+mn-cs"/>
      </a:defRPr>
    </a:lvl3pPr>
    <a:lvl4pPr marL="2742103" algn="l" defTabSz="1828068" rtl="0" eaLnBrk="1" latinLnBrk="0" hangingPunct="1">
      <a:defRPr sz="2400" kern="1200">
        <a:solidFill>
          <a:schemeClr val="tx1"/>
        </a:solidFill>
        <a:latin typeface="+mn-lt"/>
        <a:ea typeface="+mn-ea"/>
        <a:cs typeface="+mn-cs"/>
      </a:defRPr>
    </a:lvl4pPr>
    <a:lvl5pPr marL="3656137" algn="l" defTabSz="1828068" rtl="0" eaLnBrk="1" latinLnBrk="0" hangingPunct="1">
      <a:defRPr sz="2400" kern="1200">
        <a:solidFill>
          <a:schemeClr val="tx1"/>
        </a:solidFill>
        <a:latin typeface="+mn-lt"/>
        <a:ea typeface="+mn-ea"/>
        <a:cs typeface="+mn-cs"/>
      </a:defRPr>
    </a:lvl5pPr>
    <a:lvl6pPr marL="4570172" algn="l" defTabSz="1828068" rtl="0" eaLnBrk="1" latinLnBrk="0" hangingPunct="1">
      <a:defRPr sz="2400" kern="1200">
        <a:solidFill>
          <a:schemeClr val="tx1"/>
        </a:solidFill>
        <a:latin typeface="+mn-lt"/>
        <a:ea typeface="+mn-ea"/>
        <a:cs typeface="+mn-cs"/>
      </a:defRPr>
    </a:lvl6pPr>
    <a:lvl7pPr marL="5484207" algn="l" defTabSz="1828068" rtl="0" eaLnBrk="1" latinLnBrk="0" hangingPunct="1">
      <a:defRPr sz="2400" kern="1200">
        <a:solidFill>
          <a:schemeClr val="tx1"/>
        </a:solidFill>
        <a:latin typeface="+mn-lt"/>
        <a:ea typeface="+mn-ea"/>
        <a:cs typeface="+mn-cs"/>
      </a:defRPr>
    </a:lvl7pPr>
    <a:lvl8pPr marL="6398240" algn="l" defTabSz="1828068" rtl="0" eaLnBrk="1" latinLnBrk="0" hangingPunct="1">
      <a:defRPr sz="2400" kern="1200">
        <a:solidFill>
          <a:schemeClr val="tx1"/>
        </a:solidFill>
        <a:latin typeface="+mn-lt"/>
        <a:ea typeface="+mn-ea"/>
        <a:cs typeface="+mn-cs"/>
      </a:defRPr>
    </a:lvl8pPr>
    <a:lvl9pPr marL="7312275" algn="l" defTabSz="1828068"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a:t>
            </a:fld>
            <a:endParaRPr lang="de-DE"/>
          </a:p>
        </p:txBody>
      </p:sp>
    </p:spTree>
    <p:extLst>
      <p:ext uri="{BB962C8B-B14F-4D97-AF65-F5344CB8AC3E}">
        <p14:creationId xmlns:p14="http://schemas.microsoft.com/office/powerpoint/2010/main" val="2217358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2</a:t>
            </a:fld>
            <a:endParaRPr lang="de-DE"/>
          </a:p>
        </p:txBody>
      </p:sp>
    </p:spTree>
    <p:extLst>
      <p:ext uri="{BB962C8B-B14F-4D97-AF65-F5344CB8AC3E}">
        <p14:creationId xmlns:p14="http://schemas.microsoft.com/office/powerpoint/2010/main" val="757453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3</a:t>
            </a:fld>
            <a:endParaRPr lang="de-DE"/>
          </a:p>
        </p:txBody>
      </p:sp>
    </p:spTree>
    <p:extLst>
      <p:ext uri="{BB962C8B-B14F-4D97-AF65-F5344CB8AC3E}">
        <p14:creationId xmlns:p14="http://schemas.microsoft.com/office/powerpoint/2010/main" val="974760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4</a:t>
            </a:fld>
            <a:endParaRPr lang="de-DE"/>
          </a:p>
        </p:txBody>
      </p:sp>
    </p:spTree>
    <p:extLst>
      <p:ext uri="{BB962C8B-B14F-4D97-AF65-F5344CB8AC3E}">
        <p14:creationId xmlns:p14="http://schemas.microsoft.com/office/powerpoint/2010/main" val="4151741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5</a:t>
            </a:fld>
            <a:endParaRPr lang="de-DE"/>
          </a:p>
        </p:txBody>
      </p:sp>
    </p:spTree>
    <p:extLst>
      <p:ext uri="{BB962C8B-B14F-4D97-AF65-F5344CB8AC3E}">
        <p14:creationId xmlns:p14="http://schemas.microsoft.com/office/powerpoint/2010/main" val="3681825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6</a:t>
            </a:fld>
            <a:endParaRPr lang="de-DE"/>
          </a:p>
        </p:txBody>
      </p:sp>
    </p:spTree>
    <p:extLst>
      <p:ext uri="{BB962C8B-B14F-4D97-AF65-F5344CB8AC3E}">
        <p14:creationId xmlns:p14="http://schemas.microsoft.com/office/powerpoint/2010/main" val="3660198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7</a:t>
            </a:fld>
            <a:endParaRPr lang="de-DE"/>
          </a:p>
        </p:txBody>
      </p:sp>
    </p:spTree>
    <p:extLst>
      <p:ext uri="{BB962C8B-B14F-4D97-AF65-F5344CB8AC3E}">
        <p14:creationId xmlns:p14="http://schemas.microsoft.com/office/powerpoint/2010/main" val="1610059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8</a:t>
            </a:fld>
            <a:endParaRPr lang="de-DE"/>
          </a:p>
        </p:txBody>
      </p:sp>
    </p:spTree>
    <p:extLst>
      <p:ext uri="{BB962C8B-B14F-4D97-AF65-F5344CB8AC3E}">
        <p14:creationId xmlns:p14="http://schemas.microsoft.com/office/powerpoint/2010/main" val="1859733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9</a:t>
            </a:fld>
            <a:endParaRPr lang="de-DE"/>
          </a:p>
        </p:txBody>
      </p:sp>
    </p:spTree>
    <p:extLst>
      <p:ext uri="{BB962C8B-B14F-4D97-AF65-F5344CB8AC3E}">
        <p14:creationId xmlns:p14="http://schemas.microsoft.com/office/powerpoint/2010/main" val="326512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10</a:t>
            </a:fld>
            <a:endParaRPr lang="de-DE"/>
          </a:p>
        </p:txBody>
      </p:sp>
    </p:spTree>
    <p:extLst>
      <p:ext uri="{BB962C8B-B14F-4D97-AF65-F5344CB8AC3E}">
        <p14:creationId xmlns:p14="http://schemas.microsoft.com/office/powerpoint/2010/main" val="1723422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11</a:t>
            </a:fld>
            <a:endParaRPr lang="de-DE"/>
          </a:p>
        </p:txBody>
      </p:sp>
    </p:spTree>
    <p:extLst>
      <p:ext uri="{BB962C8B-B14F-4D97-AF65-F5344CB8AC3E}">
        <p14:creationId xmlns:p14="http://schemas.microsoft.com/office/powerpoint/2010/main" val="2665408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12</a:t>
            </a:fld>
            <a:endParaRPr lang="de-DE"/>
          </a:p>
        </p:txBody>
      </p:sp>
    </p:spTree>
    <p:extLst>
      <p:ext uri="{BB962C8B-B14F-4D97-AF65-F5344CB8AC3E}">
        <p14:creationId xmlns:p14="http://schemas.microsoft.com/office/powerpoint/2010/main" val="2341657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13</a:t>
            </a:fld>
            <a:endParaRPr lang="de-DE"/>
          </a:p>
        </p:txBody>
      </p:sp>
    </p:spTree>
    <p:extLst>
      <p:ext uri="{BB962C8B-B14F-4D97-AF65-F5344CB8AC3E}">
        <p14:creationId xmlns:p14="http://schemas.microsoft.com/office/powerpoint/2010/main" val="1602047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14</a:t>
            </a:fld>
            <a:endParaRPr lang="de-DE"/>
          </a:p>
        </p:txBody>
      </p:sp>
    </p:spTree>
    <p:extLst>
      <p:ext uri="{BB962C8B-B14F-4D97-AF65-F5344CB8AC3E}">
        <p14:creationId xmlns:p14="http://schemas.microsoft.com/office/powerpoint/2010/main" val="2815074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15</a:t>
            </a:fld>
            <a:endParaRPr lang="de-DE"/>
          </a:p>
        </p:txBody>
      </p:sp>
    </p:spTree>
    <p:extLst>
      <p:ext uri="{BB962C8B-B14F-4D97-AF65-F5344CB8AC3E}">
        <p14:creationId xmlns:p14="http://schemas.microsoft.com/office/powerpoint/2010/main" val="974563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16</a:t>
            </a:fld>
            <a:endParaRPr lang="de-DE"/>
          </a:p>
        </p:txBody>
      </p:sp>
    </p:spTree>
    <p:extLst>
      <p:ext uri="{BB962C8B-B14F-4D97-AF65-F5344CB8AC3E}">
        <p14:creationId xmlns:p14="http://schemas.microsoft.com/office/powerpoint/2010/main" val="309641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17</a:t>
            </a:fld>
            <a:endParaRPr lang="de-DE"/>
          </a:p>
        </p:txBody>
      </p:sp>
    </p:spTree>
    <p:extLst>
      <p:ext uri="{BB962C8B-B14F-4D97-AF65-F5344CB8AC3E}">
        <p14:creationId xmlns:p14="http://schemas.microsoft.com/office/powerpoint/2010/main" val="196444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18</a:t>
            </a:fld>
            <a:endParaRPr lang="de-DE"/>
          </a:p>
        </p:txBody>
      </p:sp>
    </p:spTree>
    <p:extLst>
      <p:ext uri="{BB962C8B-B14F-4D97-AF65-F5344CB8AC3E}">
        <p14:creationId xmlns:p14="http://schemas.microsoft.com/office/powerpoint/2010/main" val="979047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19</a:t>
            </a:fld>
            <a:endParaRPr lang="de-DE"/>
          </a:p>
        </p:txBody>
      </p:sp>
    </p:spTree>
    <p:extLst>
      <p:ext uri="{BB962C8B-B14F-4D97-AF65-F5344CB8AC3E}">
        <p14:creationId xmlns:p14="http://schemas.microsoft.com/office/powerpoint/2010/main" val="39614482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20</a:t>
            </a:fld>
            <a:endParaRPr lang="de-DE"/>
          </a:p>
        </p:txBody>
      </p:sp>
    </p:spTree>
    <p:extLst>
      <p:ext uri="{BB962C8B-B14F-4D97-AF65-F5344CB8AC3E}">
        <p14:creationId xmlns:p14="http://schemas.microsoft.com/office/powerpoint/2010/main" val="1459897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21</a:t>
            </a:fld>
            <a:endParaRPr lang="de-DE"/>
          </a:p>
        </p:txBody>
      </p:sp>
    </p:spTree>
    <p:extLst>
      <p:ext uri="{BB962C8B-B14F-4D97-AF65-F5344CB8AC3E}">
        <p14:creationId xmlns:p14="http://schemas.microsoft.com/office/powerpoint/2010/main" val="4224210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22</a:t>
            </a:fld>
            <a:endParaRPr lang="de-DE"/>
          </a:p>
        </p:txBody>
      </p:sp>
    </p:spTree>
    <p:extLst>
      <p:ext uri="{BB962C8B-B14F-4D97-AF65-F5344CB8AC3E}">
        <p14:creationId xmlns:p14="http://schemas.microsoft.com/office/powerpoint/2010/main" val="150993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1143000"/>
            <a:ext cx="5483225"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8D1544D-F39A-4F55-BC21-9BE909A9BACC}" type="slidenum">
              <a:rPr lang="de-DE" smtClean="0"/>
              <a:t>23</a:t>
            </a:fld>
            <a:endParaRPr lang="de-DE"/>
          </a:p>
        </p:txBody>
      </p:sp>
    </p:spTree>
    <p:extLst>
      <p:ext uri="{BB962C8B-B14F-4D97-AF65-F5344CB8AC3E}">
        <p14:creationId xmlns:p14="http://schemas.microsoft.com/office/powerpoint/2010/main" val="4208237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Empty">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4952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tandar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0151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6956981"/>
      </p:ext>
    </p:extLst>
  </p:cSld>
  <p:clrMap bg1="lt1" tx1="dk1" bg2="lt2" tx2="dk2" accent1="accent1" accent2="accent2" accent3="accent3" accent4="accent4" accent5="accent5" accent6="accent6" hlink="hlink" folHlink="folHlink"/>
  <p:sldLayoutIdLst>
    <p:sldLayoutId id="2147483701" r:id="rId1"/>
    <p:sldLayoutId id="2147483702" r:id="rId2"/>
  </p:sldLayoutIdLst>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feld 26">
            <a:extLst>
              <a:ext uri="{FF2B5EF4-FFF2-40B4-BE49-F238E27FC236}">
                <a16:creationId xmlns:a16="http://schemas.microsoft.com/office/drawing/2014/main" id="{BD147DA6-753D-40BB-B1A0-E7AE1A472850}"/>
              </a:ext>
            </a:extLst>
          </p:cNvPr>
          <p:cNvSpPr txBox="1"/>
          <p:nvPr/>
        </p:nvSpPr>
        <p:spPr>
          <a:xfrm>
            <a:off x="11591492" y="11684115"/>
            <a:ext cx="1194666" cy="553998"/>
          </a:xfrm>
          <a:prstGeom prst="rect">
            <a:avLst/>
          </a:prstGeom>
          <a:noFill/>
        </p:spPr>
        <p:txBody>
          <a:bodyPr wrap="square" rtlCol="0">
            <a:spAutoFit/>
          </a:bodyPr>
          <a:lstStyle/>
          <a:p>
            <a:r>
              <a:rPr lang="tr-TR" sz="3000" dirty="0">
                <a:solidFill>
                  <a:schemeClr val="accent3"/>
                </a:solidFill>
                <a:latin typeface="+mj-lt"/>
              </a:rPr>
              <a:t>e-OSB</a:t>
            </a:r>
            <a:endParaRPr lang="de-DE" sz="3000" dirty="0">
              <a:solidFill>
                <a:schemeClr val="accent3"/>
              </a:solidFill>
              <a:latin typeface="+mj-lt"/>
            </a:endParaRPr>
          </a:p>
        </p:txBody>
      </p:sp>
      <p:sp>
        <p:nvSpPr>
          <p:cNvPr id="7" name="Textfeld 30">
            <a:extLst>
              <a:ext uri="{FF2B5EF4-FFF2-40B4-BE49-F238E27FC236}">
                <a16:creationId xmlns:a16="http://schemas.microsoft.com/office/drawing/2014/main" id="{3C802145-CE6F-40F5-B8F5-3F1E8F4261E3}"/>
              </a:ext>
            </a:extLst>
          </p:cNvPr>
          <p:cNvSpPr txBox="1"/>
          <p:nvPr/>
        </p:nvSpPr>
        <p:spPr>
          <a:xfrm>
            <a:off x="4406611" y="6150114"/>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sp>
        <p:nvSpPr>
          <p:cNvPr id="8" name="Textfeld 35">
            <a:extLst>
              <a:ext uri="{FF2B5EF4-FFF2-40B4-BE49-F238E27FC236}">
                <a16:creationId xmlns:a16="http://schemas.microsoft.com/office/drawing/2014/main" id="{BA19AB8E-7E90-4750-B123-CCC701930997}"/>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pic>
        <p:nvPicPr>
          <p:cNvPr id="10" name="Resim 9">
            <a:extLst>
              <a:ext uri="{FF2B5EF4-FFF2-40B4-BE49-F238E27FC236}">
                <a16:creationId xmlns:a16="http://schemas.microsoft.com/office/drawing/2014/main" id="{472D1975-6F5D-4275-B11B-FE4E2417C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8487" y="3549032"/>
            <a:ext cx="9246010" cy="2412001"/>
          </a:xfrm>
          <a:prstGeom prst="rect">
            <a:avLst/>
          </a:prstGeom>
        </p:spPr>
      </p:pic>
      <p:pic>
        <p:nvPicPr>
          <p:cNvPr id="11" name="Resim 10">
            <a:extLst>
              <a:ext uri="{FF2B5EF4-FFF2-40B4-BE49-F238E27FC236}">
                <a16:creationId xmlns:a16="http://schemas.microsoft.com/office/drawing/2014/main" id="{B852341D-CCE9-4DB1-9ADC-5CC8D9A901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Tree>
    <p:extLst>
      <p:ext uri="{BB962C8B-B14F-4D97-AF65-F5344CB8AC3E}">
        <p14:creationId xmlns:p14="http://schemas.microsoft.com/office/powerpoint/2010/main" val="13603488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feld 27"/>
          <p:cNvSpPr txBox="1"/>
          <p:nvPr/>
        </p:nvSpPr>
        <p:spPr>
          <a:xfrm>
            <a:off x="12216974" y="4260913"/>
            <a:ext cx="7595611" cy="3737946"/>
          </a:xfrm>
          <a:prstGeom prst="rect">
            <a:avLst/>
          </a:prstGeom>
          <a:noFill/>
        </p:spPr>
        <p:txBody>
          <a:bodyPr wrap="square" rtlCol="0">
            <a:spAutoFit/>
          </a:bodyPr>
          <a:lstStyle/>
          <a:p>
            <a:pPr algn="just">
              <a:lnSpc>
                <a:spcPct val="150000"/>
              </a:lnSpc>
            </a:pPr>
            <a:r>
              <a:rPr lang="de-DE" sz="2000" dirty="0">
                <a:latin typeface="Calibri Light" panose="020F0302020204030204" pitchFamily="34" charset="0"/>
              </a:rPr>
              <a:t>	</a:t>
            </a:r>
            <a:r>
              <a:rPr lang="de-DE" sz="2000" dirty="0" err="1">
                <a:latin typeface="Calibri Light" panose="020F0302020204030204" pitchFamily="34" charset="0"/>
              </a:rPr>
              <a:t>Ülkemizin</a:t>
            </a:r>
            <a:r>
              <a:rPr lang="de-DE" sz="2000" dirty="0">
                <a:latin typeface="Calibri Light" panose="020F0302020204030204" pitchFamily="34" charset="0"/>
              </a:rPr>
              <a:t> </a:t>
            </a:r>
            <a:r>
              <a:rPr lang="de-DE" sz="2000" dirty="0" err="1">
                <a:latin typeface="Calibri Light" panose="020F0302020204030204" pitchFamily="34" charset="0"/>
              </a:rPr>
              <a:t>önde</a:t>
            </a:r>
            <a:r>
              <a:rPr lang="de-DE" sz="2000" dirty="0">
                <a:latin typeface="Calibri Light" panose="020F0302020204030204" pitchFamily="34" charset="0"/>
              </a:rPr>
              <a:t> </a:t>
            </a:r>
            <a:r>
              <a:rPr lang="de-DE" sz="2000" dirty="0" err="1">
                <a:latin typeface="Calibri Light" panose="020F0302020204030204" pitchFamily="34" charset="0"/>
              </a:rPr>
              <a:t>gelen</a:t>
            </a:r>
            <a:r>
              <a:rPr lang="de-DE" sz="2000" dirty="0">
                <a:latin typeface="Calibri Light" panose="020F0302020204030204" pitchFamily="34" charset="0"/>
              </a:rPr>
              <a:t> Bilgi </a:t>
            </a:r>
            <a:r>
              <a:rPr lang="de-DE" sz="2000" dirty="0" err="1">
                <a:latin typeface="Calibri Light" panose="020F0302020204030204" pitchFamily="34" charset="0"/>
              </a:rPr>
              <a:t>teknolojileri</a:t>
            </a:r>
            <a:r>
              <a:rPr lang="de-DE" sz="2000" dirty="0">
                <a:latin typeface="Calibri Light" panose="020F0302020204030204" pitchFamily="34" charset="0"/>
              </a:rPr>
              <a:t> </a:t>
            </a:r>
            <a:r>
              <a:rPr lang="de-DE" sz="2000" dirty="0" err="1">
                <a:latin typeface="Calibri Light" panose="020F0302020204030204" pitchFamily="34" charset="0"/>
              </a:rPr>
              <a:t>firmalarından</a:t>
            </a:r>
            <a:r>
              <a:rPr lang="de-DE" sz="2000" dirty="0">
                <a:latin typeface="Calibri Light" panose="020F0302020204030204" pitchFamily="34" charset="0"/>
              </a:rPr>
              <a:t> </a:t>
            </a:r>
            <a:r>
              <a:rPr lang="de-DE" sz="2000" dirty="0" err="1">
                <a:latin typeface="Calibri Light" panose="020F0302020204030204" pitchFamily="34" charset="0"/>
              </a:rPr>
              <a:t>biri</a:t>
            </a:r>
            <a:r>
              <a:rPr lang="de-DE" sz="2000" dirty="0">
                <a:latin typeface="Calibri Light" panose="020F0302020204030204" pitchFamily="34" charset="0"/>
              </a:rPr>
              <a:t> </a:t>
            </a:r>
            <a:r>
              <a:rPr lang="de-DE" sz="2000" dirty="0" err="1">
                <a:latin typeface="Calibri Light" panose="020F0302020204030204" pitchFamily="34" charset="0"/>
              </a:rPr>
              <a:t>olan</a:t>
            </a:r>
            <a:r>
              <a:rPr lang="de-DE" sz="2000" dirty="0">
                <a:latin typeface="Calibri Light" panose="020F0302020204030204" pitchFamily="34" charset="0"/>
              </a:rPr>
              <a:t> SERAŞ, 4 </a:t>
            </a:r>
            <a:r>
              <a:rPr lang="de-DE" sz="2000" dirty="0" err="1">
                <a:latin typeface="Calibri Light" panose="020F0302020204030204" pitchFamily="34" charset="0"/>
              </a:rPr>
              <a:t>farklı</a:t>
            </a:r>
            <a:r>
              <a:rPr lang="de-DE" sz="2000" dirty="0">
                <a:latin typeface="Calibri Light" panose="020F0302020204030204" pitchFamily="34" charset="0"/>
              </a:rPr>
              <a:t> </a:t>
            </a:r>
            <a:r>
              <a:rPr lang="de-DE" sz="2000" dirty="0" err="1">
                <a:latin typeface="Calibri Light" panose="020F0302020204030204" pitchFamily="34" charset="0"/>
              </a:rPr>
              <a:t>bölge</a:t>
            </a:r>
            <a:r>
              <a:rPr lang="de-DE" sz="2000" dirty="0">
                <a:latin typeface="Calibri Light" panose="020F0302020204030204" pitchFamily="34" charset="0"/>
              </a:rPr>
              <a:t> </a:t>
            </a:r>
            <a:r>
              <a:rPr lang="de-DE" sz="2000" dirty="0" err="1">
                <a:latin typeface="Calibri Light" panose="020F0302020204030204" pitchFamily="34" charset="0"/>
              </a:rPr>
              <a:t>ofisi</a:t>
            </a:r>
            <a:r>
              <a:rPr lang="de-DE" sz="2000" dirty="0">
                <a:latin typeface="Calibri Light" panose="020F0302020204030204" pitchFamily="34" charset="0"/>
              </a:rPr>
              <a:t>, 3000+ </a:t>
            </a:r>
            <a:r>
              <a:rPr lang="de-DE" sz="2000" dirty="0" err="1">
                <a:latin typeface="Calibri Light" panose="020F0302020204030204" pitchFamily="34" charset="0"/>
              </a:rPr>
              <a:t>uç</a:t>
            </a:r>
            <a:r>
              <a:rPr lang="de-DE" sz="2000" dirty="0">
                <a:latin typeface="Calibri Light" panose="020F0302020204030204" pitchFamily="34" charset="0"/>
              </a:rPr>
              <a:t> </a:t>
            </a:r>
            <a:r>
              <a:rPr lang="de-DE" sz="2000" dirty="0" err="1">
                <a:latin typeface="Calibri Light" panose="020F0302020204030204" pitchFamily="34" charset="0"/>
              </a:rPr>
              <a:t>kullanıcı</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263′ün </a:t>
            </a:r>
            <a:r>
              <a:rPr lang="de-DE" sz="2000" dirty="0" err="1">
                <a:latin typeface="Calibri Light" panose="020F0302020204030204" pitchFamily="34" charset="0"/>
              </a:rPr>
              <a:t>üzerinde</a:t>
            </a:r>
            <a:r>
              <a:rPr lang="de-DE" sz="2000" dirty="0">
                <a:latin typeface="Calibri Light" panose="020F0302020204030204" pitchFamily="34" charset="0"/>
              </a:rPr>
              <a:t> </a:t>
            </a:r>
            <a:r>
              <a:rPr lang="de-DE" sz="2000" dirty="0" err="1">
                <a:latin typeface="Calibri Light" panose="020F0302020204030204" pitchFamily="34" charset="0"/>
              </a:rPr>
              <a:t>tamamlanan</a:t>
            </a:r>
            <a:r>
              <a:rPr lang="de-DE" sz="2000" dirty="0">
                <a:latin typeface="Calibri Light" panose="020F0302020204030204" pitchFamily="34" charset="0"/>
              </a:rPr>
              <a:t> </a:t>
            </a:r>
            <a:r>
              <a:rPr lang="de-DE" sz="2000" dirty="0" err="1">
                <a:latin typeface="Calibri Light" panose="020F0302020204030204" pitchFamily="34" charset="0"/>
              </a:rPr>
              <a:t>projeleriyle</a:t>
            </a:r>
            <a:r>
              <a:rPr lang="de-DE" sz="2000" dirty="0">
                <a:latin typeface="Calibri Light" panose="020F0302020204030204" pitchFamily="34" charset="0"/>
              </a:rPr>
              <a:t> her </a:t>
            </a:r>
            <a:r>
              <a:rPr lang="de-DE" sz="2000" dirty="0" err="1">
                <a:latin typeface="Calibri Light" panose="020F0302020204030204" pitchFamily="34" charset="0"/>
              </a:rPr>
              <a:t>zaman</a:t>
            </a:r>
            <a:r>
              <a:rPr lang="de-DE" sz="2000" dirty="0">
                <a:latin typeface="Calibri Light" panose="020F0302020204030204" pitchFamily="34" charset="0"/>
              </a:rPr>
              <a:t> </a:t>
            </a:r>
            <a:r>
              <a:rPr lang="de-DE" sz="2000" dirty="0" err="1">
                <a:latin typeface="Calibri Light" panose="020F0302020204030204" pitchFamily="34" charset="0"/>
              </a:rPr>
              <a:t>öncü</a:t>
            </a:r>
            <a:r>
              <a:rPr lang="de-DE" sz="2000" dirty="0">
                <a:latin typeface="Calibri Light" panose="020F0302020204030204" pitchFamily="34" charset="0"/>
              </a:rPr>
              <a:t> </a:t>
            </a:r>
            <a:r>
              <a:rPr lang="de-DE" sz="2000" dirty="0" err="1">
                <a:latin typeface="Calibri Light" panose="020F0302020204030204" pitchFamily="34" charset="0"/>
              </a:rPr>
              <a:t>konumunda</a:t>
            </a:r>
            <a:r>
              <a:rPr lang="de-DE" sz="2000" dirty="0">
                <a:latin typeface="Calibri Light" panose="020F0302020204030204" pitchFamily="34" charset="0"/>
              </a:rPr>
              <a:t>, </a:t>
            </a:r>
            <a:r>
              <a:rPr lang="de-DE" sz="2000" dirty="0" err="1">
                <a:latin typeface="Calibri Light" panose="020F0302020204030204" pitchFamily="34" charset="0"/>
              </a:rPr>
              <a:t>güvenilir</a:t>
            </a:r>
            <a:r>
              <a:rPr lang="de-DE" sz="2000" dirty="0">
                <a:latin typeface="Calibri Light" panose="020F0302020204030204" pitchFamily="34" charset="0"/>
              </a:rPr>
              <a:t> </a:t>
            </a:r>
            <a:r>
              <a:rPr lang="de-DE" sz="2000" dirty="0" err="1">
                <a:latin typeface="Calibri Light" panose="020F0302020204030204" pitchFamily="34" charset="0"/>
              </a:rPr>
              <a:t>bir</a:t>
            </a:r>
            <a:r>
              <a:rPr lang="de-DE" sz="2000" dirty="0">
                <a:latin typeface="Calibri Light" panose="020F0302020204030204" pitchFamily="34" charset="0"/>
              </a:rPr>
              <a:t> </a:t>
            </a:r>
            <a:r>
              <a:rPr lang="de-DE" sz="2000" dirty="0" err="1">
                <a:latin typeface="Calibri Light" panose="020F0302020204030204" pitchFamily="34" charset="0"/>
              </a:rPr>
              <a:t>çözüm</a:t>
            </a:r>
            <a:r>
              <a:rPr lang="de-DE" sz="2000" dirty="0">
                <a:latin typeface="Calibri Light" panose="020F0302020204030204" pitchFamily="34" charset="0"/>
              </a:rPr>
              <a:t> </a:t>
            </a:r>
            <a:r>
              <a:rPr lang="de-DE" sz="2000" dirty="0" err="1">
                <a:latin typeface="Calibri Light" panose="020F0302020204030204" pitchFamily="34" charset="0"/>
              </a:rPr>
              <a:t>ortağı</a:t>
            </a:r>
            <a:r>
              <a:rPr lang="de-DE" sz="2000" dirty="0">
                <a:latin typeface="Calibri Light" panose="020F0302020204030204" pitchFamily="34" charset="0"/>
              </a:rPr>
              <a:t> </a:t>
            </a:r>
            <a:r>
              <a:rPr lang="de-DE" sz="2000" dirty="0" err="1">
                <a:latin typeface="Calibri Light" panose="020F0302020204030204" pitchFamily="34" charset="0"/>
              </a:rPr>
              <a:t>olarak</a:t>
            </a:r>
            <a:r>
              <a:rPr lang="de-DE" sz="2000" dirty="0">
                <a:latin typeface="Calibri Light" panose="020F0302020204030204" pitchFamily="34" charset="0"/>
              </a:rPr>
              <a:t>, </a:t>
            </a:r>
            <a:r>
              <a:rPr lang="de-DE" sz="2000" dirty="0" err="1">
                <a:latin typeface="Calibri Light" panose="020F0302020204030204" pitchFamily="34" charset="0"/>
              </a:rPr>
              <a:t>etik</a:t>
            </a:r>
            <a:r>
              <a:rPr lang="de-DE" sz="2000" dirty="0">
                <a:latin typeface="Calibri Light" panose="020F0302020204030204" pitchFamily="34" charset="0"/>
              </a:rPr>
              <a:t> </a:t>
            </a:r>
            <a:r>
              <a:rPr lang="de-DE" sz="2000" dirty="0" err="1">
                <a:latin typeface="Calibri Light" panose="020F0302020204030204" pitchFamily="34" charset="0"/>
              </a:rPr>
              <a:t>değerlerden</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kaliteden</a:t>
            </a:r>
            <a:r>
              <a:rPr lang="de-DE" sz="2000" dirty="0">
                <a:latin typeface="Calibri Light" panose="020F0302020204030204" pitchFamily="34" charset="0"/>
              </a:rPr>
              <a:t> </a:t>
            </a:r>
            <a:r>
              <a:rPr lang="de-DE" sz="2000" dirty="0" err="1">
                <a:latin typeface="Calibri Light" panose="020F0302020204030204" pitchFamily="34" charset="0"/>
              </a:rPr>
              <a:t>ödün</a:t>
            </a:r>
            <a:r>
              <a:rPr lang="de-DE" sz="2000" dirty="0">
                <a:latin typeface="Calibri Light" panose="020F0302020204030204" pitchFamily="34" charset="0"/>
              </a:rPr>
              <a:t> </a:t>
            </a:r>
            <a:r>
              <a:rPr lang="de-DE" sz="2000" dirty="0" err="1">
                <a:latin typeface="Calibri Light" panose="020F0302020204030204" pitchFamily="34" charset="0"/>
              </a:rPr>
              <a:t>vermeyen</a:t>
            </a:r>
            <a:r>
              <a:rPr lang="de-DE" sz="2000" dirty="0">
                <a:latin typeface="Calibri Light" panose="020F0302020204030204" pitchFamily="34" charset="0"/>
              </a:rPr>
              <a:t> </a:t>
            </a:r>
            <a:r>
              <a:rPr lang="de-DE" sz="2000" dirty="0" err="1">
                <a:latin typeface="Calibri Light" panose="020F0302020204030204" pitchFamily="34" charset="0"/>
              </a:rPr>
              <a:t>bir</a:t>
            </a:r>
            <a:r>
              <a:rPr lang="de-DE" sz="2000" dirty="0">
                <a:latin typeface="Calibri Light" panose="020F0302020204030204" pitchFamily="34" charset="0"/>
              </a:rPr>
              <a:t> </a:t>
            </a:r>
            <a:r>
              <a:rPr lang="de-DE" sz="2000" dirty="0" err="1">
                <a:latin typeface="Calibri Light" panose="020F0302020204030204" pitchFamily="34" charset="0"/>
              </a:rPr>
              <a:t>vizyonla</a:t>
            </a:r>
            <a:r>
              <a:rPr lang="de-DE" sz="2000" dirty="0">
                <a:latin typeface="Calibri Light" panose="020F0302020204030204" pitchFamily="34" charset="0"/>
              </a:rPr>
              <a:t> </a:t>
            </a:r>
            <a:r>
              <a:rPr lang="de-DE" sz="2000" dirty="0" err="1">
                <a:latin typeface="Calibri Light" panose="020F0302020204030204" pitchFamily="34" charset="0"/>
              </a:rPr>
              <a:t>hizmet</a:t>
            </a:r>
            <a:r>
              <a:rPr lang="de-DE" sz="2000" dirty="0">
                <a:latin typeface="Calibri Light" panose="020F0302020204030204" pitchFamily="34" charset="0"/>
              </a:rPr>
              <a:t> </a:t>
            </a:r>
            <a:r>
              <a:rPr lang="de-DE" sz="2000" dirty="0" err="1">
                <a:latin typeface="Calibri Light" panose="020F0302020204030204" pitchFamily="34" charset="0"/>
              </a:rPr>
              <a:t>sunmaktır</a:t>
            </a:r>
            <a:r>
              <a:rPr lang="de-DE" sz="2000" dirty="0">
                <a:latin typeface="Calibri Light" panose="020F0302020204030204" pitchFamily="34" charset="0"/>
              </a:rPr>
              <a:t>. %100 </a:t>
            </a:r>
            <a:r>
              <a:rPr lang="de-DE" sz="2000" dirty="0" err="1">
                <a:latin typeface="Calibri Light" panose="020F0302020204030204" pitchFamily="34" charset="0"/>
              </a:rPr>
              <a:t>yerli</a:t>
            </a:r>
            <a:r>
              <a:rPr lang="de-DE" sz="2000" dirty="0">
                <a:latin typeface="Calibri Light" panose="020F0302020204030204" pitchFamily="34" charset="0"/>
              </a:rPr>
              <a:t> </a:t>
            </a:r>
            <a:r>
              <a:rPr lang="de-DE" sz="2000" dirty="0" err="1">
                <a:latin typeface="Calibri Light" panose="020F0302020204030204" pitchFamily="34" charset="0"/>
              </a:rPr>
              <a:t>sermaye</a:t>
            </a:r>
            <a:r>
              <a:rPr lang="de-DE" sz="2000" dirty="0">
                <a:latin typeface="Calibri Light" panose="020F0302020204030204" pitchFamily="34" charset="0"/>
              </a:rPr>
              <a:t> </a:t>
            </a:r>
            <a:r>
              <a:rPr lang="de-DE" sz="2000" dirty="0" err="1">
                <a:latin typeface="Calibri Light" panose="020F0302020204030204" pitchFamily="34" charset="0"/>
              </a:rPr>
              <a:t>ile</a:t>
            </a:r>
            <a:r>
              <a:rPr lang="de-DE" sz="2000" dirty="0">
                <a:latin typeface="Calibri Light" panose="020F0302020204030204" pitchFamily="34" charset="0"/>
              </a:rPr>
              <a:t> 1983 </a:t>
            </a:r>
            <a:r>
              <a:rPr lang="de-DE" sz="2000" dirty="0" err="1">
                <a:latin typeface="Calibri Light" panose="020F0302020204030204" pitchFamily="34" charset="0"/>
              </a:rPr>
              <a:t>yılında</a:t>
            </a:r>
            <a:r>
              <a:rPr lang="de-DE" sz="2000" dirty="0">
                <a:latin typeface="Calibri Light" panose="020F0302020204030204" pitchFamily="34" charset="0"/>
              </a:rPr>
              <a:t> </a:t>
            </a:r>
            <a:r>
              <a:rPr lang="de-DE" sz="2000" dirty="0" err="1">
                <a:latin typeface="Calibri Light" panose="020F0302020204030204" pitchFamily="34" charset="0"/>
              </a:rPr>
              <a:t>temelleri</a:t>
            </a:r>
            <a:r>
              <a:rPr lang="de-DE" sz="2000" dirty="0">
                <a:latin typeface="Calibri Light" panose="020F0302020204030204" pitchFamily="34" charset="0"/>
              </a:rPr>
              <a:t> </a:t>
            </a:r>
            <a:r>
              <a:rPr lang="de-DE" sz="2000" dirty="0" err="1">
                <a:latin typeface="Calibri Light" panose="020F0302020204030204" pitchFamily="34" charset="0"/>
              </a:rPr>
              <a:t>atılan</a:t>
            </a:r>
            <a:r>
              <a:rPr lang="de-DE" sz="2000" dirty="0">
                <a:latin typeface="Calibri Light" panose="020F0302020204030204" pitchFamily="34" charset="0"/>
              </a:rPr>
              <a:t> SERAŞ, 21.yüzyılın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beraberinde</a:t>
            </a:r>
            <a:r>
              <a:rPr lang="de-DE" sz="2000" dirty="0">
                <a:latin typeface="Calibri Light" panose="020F0302020204030204" pitchFamily="34" charset="0"/>
              </a:rPr>
              <a:t> </a:t>
            </a:r>
            <a:r>
              <a:rPr lang="de-DE" sz="2000" dirty="0" err="1">
                <a:latin typeface="Calibri Light" panose="020F0302020204030204" pitchFamily="34" charset="0"/>
              </a:rPr>
              <a:t>getirdiği</a:t>
            </a:r>
            <a:r>
              <a:rPr lang="de-DE" sz="2000" dirty="0">
                <a:latin typeface="Calibri Light" panose="020F0302020204030204" pitchFamily="34" charset="0"/>
              </a:rPr>
              <a:t> </a:t>
            </a:r>
            <a:r>
              <a:rPr lang="de-DE" sz="2000" dirty="0" err="1">
                <a:latin typeface="Calibri Light" panose="020F0302020204030204" pitchFamily="34" charset="0"/>
              </a:rPr>
              <a:t>yeni</a:t>
            </a:r>
            <a:r>
              <a:rPr lang="de-DE" sz="2000" dirty="0">
                <a:latin typeface="Calibri Light" panose="020F0302020204030204" pitchFamily="34" charset="0"/>
              </a:rPr>
              <a:t> </a:t>
            </a:r>
            <a:r>
              <a:rPr lang="de-DE" sz="2000" dirty="0" err="1">
                <a:latin typeface="Calibri Light" panose="020F0302020204030204" pitchFamily="34" charset="0"/>
              </a:rPr>
              <a:t>dünya</a:t>
            </a:r>
            <a:r>
              <a:rPr lang="de-DE" sz="2000" dirty="0">
                <a:latin typeface="Calibri Light" panose="020F0302020204030204" pitchFamily="34" charset="0"/>
              </a:rPr>
              <a:t> </a:t>
            </a:r>
            <a:r>
              <a:rPr lang="de-DE" sz="2000" dirty="0" err="1">
                <a:latin typeface="Calibri Light" panose="020F0302020204030204" pitchFamily="34" charset="0"/>
              </a:rPr>
              <a:t>düzeninin</a:t>
            </a:r>
            <a:r>
              <a:rPr lang="de-DE" sz="2000" dirty="0">
                <a:latin typeface="Calibri Light" panose="020F0302020204030204" pitchFamily="34" charset="0"/>
              </a:rPr>
              <a:t> </a:t>
            </a:r>
            <a:r>
              <a:rPr lang="de-DE" sz="2000" dirty="0" err="1">
                <a:latin typeface="Calibri Light" panose="020F0302020204030204" pitchFamily="34" charset="0"/>
              </a:rPr>
              <a:t>ruhuna</a:t>
            </a:r>
            <a:r>
              <a:rPr lang="de-DE" sz="2000" dirty="0">
                <a:latin typeface="Calibri Light" panose="020F0302020204030204" pitchFamily="34" charset="0"/>
              </a:rPr>
              <a:t> </a:t>
            </a:r>
            <a:r>
              <a:rPr lang="de-DE" sz="2000" dirty="0" err="1">
                <a:latin typeface="Calibri Light" panose="020F0302020204030204" pitchFamily="34" charset="0"/>
              </a:rPr>
              <a:t>erkenden</a:t>
            </a:r>
            <a:r>
              <a:rPr lang="de-DE" sz="2000" dirty="0">
                <a:latin typeface="Calibri Light" panose="020F0302020204030204" pitchFamily="34" charset="0"/>
              </a:rPr>
              <a:t> </a:t>
            </a:r>
            <a:r>
              <a:rPr lang="de-DE" sz="2000" dirty="0" err="1">
                <a:latin typeface="Calibri Light" panose="020F0302020204030204" pitchFamily="34" charset="0"/>
              </a:rPr>
              <a:t>ayak</a:t>
            </a:r>
            <a:r>
              <a:rPr lang="de-DE" sz="2000" dirty="0">
                <a:latin typeface="Calibri Light" panose="020F0302020204030204" pitchFamily="34" charset="0"/>
              </a:rPr>
              <a:t> </a:t>
            </a:r>
            <a:r>
              <a:rPr lang="de-DE" sz="2000" dirty="0" err="1">
                <a:latin typeface="Calibri Light" panose="020F0302020204030204" pitchFamily="34" charset="0"/>
              </a:rPr>
              <a:t>uydurduğu</a:t>
            </a:r>
            <a:r>
              <a:rPr lang="de-DE" sz="2000" dirty="0">
                <a:latin typeface="Calibri Light" panose="020F0302020204030204" pitchFamily="34" charset="0"/>
              </a:rPr>
              <a:t> </a:t>
            </a:r>
            <a:r>
              <a:rPr lang="de-DE" sz="2000" dirty="0" err="1">
                <a:latin typeface="Calibri Light" panose="020F0302020204030204" pitchFamily="34" charset="0"/>
              </a:rPr>
              <a:t>gibi</a:t>
            </a:r>
            <a:r>
              <a:rPr lang="de-DE" sz="2000" dirty="0">
                <a:latin typeface="Calibri Light" panose="020F0302020204030204" pitchFamily="34" charset="0"/>
              </a:rPr>
              <a:t> </a:t>
            </a:r>
            <a:r>
              <a:rPr lang="de-DE" sz="2000" dirty="0" err="1">
                <a:latin typeface="Calibri Light" panose="020F0302020204030204" pitchFamily="34" charset="0"/>
              </a:rPr>
              <a:t>yenilikçi</a:t>
            </a:r>
            <a:r>
              <a:rPr lang="de-DE" sz="2000" dirty="0">
                <a:latin typeface="Calibri Light" panose="020F0302020204030204" pitchFamily="34" charset="0"/>
              </a:rPr>
              <a:t> </a:t>
            </a:r>
            <a:r>
              <a:rPr lang="de-DE" sz="2000" dirty="0" err="1">
                <a:latin typeface="Calibri Light" panose="020F0302020204030204" pitchFamily="34" charset="0"/>
              </a:rPr>
              <a:t>yaklaşımıyla</a:t>
            </a:r>
            <a:r>
              <a:rPr lang="de-DE" sz="2000" dirty="0">
                <a:latin typeface="Calibri Light" panose="020F0302020204030204" pitchFamily="34" charset="0"/>
              </a:rPr>
              <a:t> da </a:t>
            </a:r>
            <a:r>
              <a:rPr lang="de-DE" sz="2000" dirty="0" err="1">
                <a:latin typeface="Calibri Light" panose="020F0302020204030204" pitchFamily="34" charset="0"/>
              </a:rPr>
              <a:t>farkındalık</a:t>
            </a:r>
            <a:r>
              <a:rPr lang="de-DE" sz="2000" dirty="0">
                <a:latin typeface="Calibri Light" panose="020F0302020204030204" pitchFamily="34" charset="0"/>
              </a:rPr>
              <a:t> </a:t>
            </a:r>
            <a:r>
              <a:rPr lang="de-DE" sz="2000" dirty="0" err="1">
                <a:latin typeface="Calibri Light" panose="020F0302020204030204" pitchFamily="34" charset="0"/>
              </a:rPr>
              <a:t>yaratmıştır</a:t>
            </a:r>
            <a:r>
              <a:rPr lang="de-DE" sz="2000" dirty="0">
                <a:latin typeface="Calibri Light" panose="020F0302020204030204" pitchFamily="34" charset="0"/>
              </a:rPr>
              <a:t>.</a:t>
            </a:r>
          </a:p>
        </p:txBody>
      </p:sp>
      <p:sp>
        <p:nvSpPr>
          <p:cNvPr id="29" name="Rechteck 28"/>
          <p:cNvSpPr/>
          <p:nvPr/>
        </p:nvSpPr>
        <p:spPr>
          <a:xfrm>
            <a:off x="10436494" y="4260913"/>
            <a:ext cx="172418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Ellipse 2"/>
          <p:cNvSpPr/>
          <p:nvPr/>
        </p:nvSpPr>
        <p:spPr>
          <a:xfrm>
            <a:off x="4641584" y="4662609"/>
            <a:ext cx="4527711" cy="452771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Textfeld 32"/>
          <p:cNvSpPr txBox="1"/>
          <p:nvPr/>
        </p:nvSpPr>
        <p:spPr>
          <a:xfrm>
            <a:off x="10436494" y="3357836"/>
            <a:ext cx="7696231" cy="400110"/>
          </a:xfrm>
          <a:prstGeom prst="rect">
            <a:avLst/>
          </a:prstGeom>
          <a:noFill/>
        </p:spPr>
        <p:txBody>
          <a:bodyPr wrap="square" rtlCol="0">
            <a:spAutoFit/>
          </a:bodyPr>
          <a:lstStyle/>
          <a:p>
            <a:r>
              <a:rPr lang="tr-TR" sz="2000" b="1" dirty="0"/>
              <a:t>Seraş ?</a:t>
            </a:r>
            <a:endParaRPr lang="de-DE" sz="2000" b="1" dirty="0"/>
          </a:p>
        </p:txBody>
      </p:sp>
      <p:sp>
        <p:nvSpPr>
          <p:cNvPr id="27" name="Textfeld 26"/>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31" name="Textfeld 30"/>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sp>
        <p:nvSpPr>
          <p:cNvPr id="35" name="Textfeld 34"/>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Seraş ?</a:t>
            </a:r>
            <a:endParaRPr lang="de-DE" sz="2500" dirty="0">
              <a:latin typeface="Calibri Light" panose="020F0302020204030204" pitchFamily="34" charset="0"/>
            </a:endParaRPr>
          </a:p>
        </p:txBody>
      </p:sp>
      <p:sp>
        <p:nvSpPr>
          <p:cNvPr id="36" name="Textfeld 35"/>
          <p:cNvSpPr txBox="1"/>
          <p:nvPr/>
        </p:nvSpPr>
        <p:spPr>
          <a:xfrm>
            <a:off x="21752258" y="12223017"/>
            <a:ext cx="1963151" cy="707886"/>
          </a:xfrm>
          <a:prstGeom prst="rect">
            <a:avLst/>
          </a:prstGeom>
          <a:noFill/>
        </p:spPr>
        <p:txBody>
          <a:bodyPr wrap="square" rtlCol="0">
            <a:spAutoFit/>
          </a:bodyPr>
          <a:lstStyle/>
          <a:p>
            <a:pPr algn="r"/>
            <a:r>
              <a:rPr lang="de-DE" sz="4000" dirty="0">
                <a:solidFill>
                  <a:schemeClr val="accent3"/>
                </a:solidFill>
                <a:latin typeface="Century Gothic" panose="020B0502020202020204" pitchFamily="34" charset="0"/>
                <a:cs typeface="Calibri Light"/>
              </a:rPr>
              <a:t>00</a:t>
            </a:r>
            <a:fld id="{260E2A6B-A809-4840-BF14-8648BC0BDF87}" type="slidenum">
              <a:rPr lang="id-ID" sz="4000" smtClean="0">
                <a:solidFill>
                  <a:schemeClr val="accent3"/>
                </a:solidFill>
                <a:latin typeface="Century Gothic" panose="020B0502020202020204" pitchFamily="34" charset="0"/>
                <a:cs typeface="Calibri Light"/>
              </a:rPr>
              <a:pPr algn="r"/>
              <a:t>2</a:t>
            </a:fld>
            <a:endParaRPr lang="de-DE" sz="4000" b="1" dirty="0">
              <a:solidFill>
                <a:schemeClr val="accent3"/>
              </a:solidFill>
              <a:latin typeface="Century Gothic" panose="020B0502020202020204" pitchFamily="34" charset="0"/>
            </a:endParaRPr>
          </a:p>
        </p:txBody>
      </p:sp>
      <p:cxnSp>
        <p:nvCxnSpPr>
          <p:cNvPr id="37" name="Gerader Verbinder 36"/>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5" name="Resim 4">
            <a:extLst>
              <a:ext uri="{FF2B5EF4-FFF2-40B4-BE49-F238E27FC236}">
                <a16:creationId xmlns:a16="http://schemas.microsoft.com/office/drawing/2014/main" id="{54B434ED-12A9-49C0-8D16-73E2A039DF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5789" y="6394247"/>
            <a:ext cx="3558797" cy="927505"/>
          </a:xfrm>
          <a:prstGeom prst="rect">
            <a:avLst/>
          </a:prstGeom>
        </p:spPr>
      </p:pic>
      <p:sp>
        <p:nvSpPr>
          <p:cNvPr id="18" name="Textfeld 27">
            <a:extLst>
              <a:ext uri="{FF2B5EF4-FFF2-40B4-BE49-F238E27FC236}">
                <a16:creationId xmlns:a16="http://schemas.microsoft.com/office/drawing/2014/main" id="{AD9A3FAA-187D-4F2C-8FE0-419E54DB7205}"/>
              </a:ext>
            </a:extLst>
          </p:cNvPr>
          <p:cNvSpPr txBox="1"/>
          <p:nvPr/>
        </p:nvSpPr>
        <p:spPr>
          <a:xfrm>
            <a:off x="12216973" y="8046767"/>
            <a:ext cx="7595611" cy="1429622"/>
          </a:xfrm>
          <a:prstGeom prst="rect">
            <a:avLst/>
          </a:prstGeom>
          <a:noFill/>
        </p:spPr>
        <p:txBody>
          <a:bodyPr wrap="square" rtlCol="0">
            <a:spAutoFit/>
          </a:bodyPr>
          <a:lstStyle/>
          <a:p>
            <a:pPr algn="just">
              <a:lnSpc>
                <a:spcPct val="150000"/>
              </a:lnSpc>
            </a:pPr>
            <a:r>
              <a:rPr lang="de-DE" sz="2000" dirty="0">
                <a:latin typeface="Calibri Light" panose="020F0302020204030204" pitchFamily="34" charset="0"/>
              </a:rPr>
              <a:t>	 Bilgi </a:t>
            </a:r>
            <a:r>
              <a:rPr lang="de-DE" sz="2000" dirty="0" err="1">
                <a:latin typeface="Calibri Light" panose="020F0302020204030204" pitchFamily="34" charset="0"/>
              </a:rPr>
              <a:t>teknolojileri</a:t>
            </a:r>
            <a:r>
              <a:rPr lang="de-DE" sz="2000" dirty="0">
                <a:latin typeface="Calibri Light" panose="020F0302020204030204" pitchFamily="34" charset="0"/>
              </a:rPr>
              <a:t> </a:t>
            </a:r>
            <a:r>
              <a:rPr lang="de-DE" sz="2000" dirty="0" err="1">
                <a:latin typeface="Calibri Light" panose="020F0302020204030204" pitchFamily="34" charset="0"/>
              </a:rPr>
              <a:t>sektöründe</a:t>
            </a:r>
            <a:r>
              <a:rPr lang="de-DE" sz="2000" dirty="0">
                <a:latin typeface="Calibri Light" panose="020F0302020204030204" pitchFamily="34" charset="0"/>
              </a:rPr>
              <a:t> </a:t>
            </a:r>
            <a:r>
              <a:rPr lang="de-DE" sz="2000" dirty="0" err="1">
                <a:latin typeface="Calibri Light" panose="020F0302020204030204" pitchFamily="34" charset="0"/>
              </a:rPr>
              <a:t>yıllar</a:t>
            </a:r>
            <a:r>
              <a:rPr lang="de-DE" sz="2000" dirty="0">
                <a:latin typeface="Calibri Light" panose="020F0302020204030204" pitchFamily="34" charset="0"/>
              </a:rPr>
              <a:t> </a:t>
            </a:r>
            <a:r>
              <a:rPr lang="de-DE" sz="2000" dirty="0" err="1">
                <a:latin typeface="Calibri Light" panose="020F0302020204030204" pitchFamily="34" charset="0"/>
              </a:rPr>
              <a:t>boyunca</a:t>
            </a:r>
            <a:r>
              <a:rPr lang="de-DE" sz="2000" dirty="0">
                <a:latin typeface="Calibri Light" panose="020F0302020204030204" pitchFamily="34" charset="0"/>
              </a:rPr>
              <a:t> </a:t>
            </a:r>
            <a:r>
              <a:rPr lang="de-DE" sz="2000" dirty="0" err="1">
                <a:latin typeface="Calibri Light" panose="020F0302020204030204" pitchFamily="34" charset="0"/>
              </a:rPr>
              <a:t>edindiği</a:t>
            </a:r>
            <a:r>
              <a:rPr lang="de-DE" sz="2000" dirty="0">
                <a:latin typeface="Calibri Light" panose="020F0302020204030204" pitchFamily="34" charset="0"/>
              </a:rPr>
              <a:t> </a:t>
            </a:r>
            <a:r>
              <a:rPr lang="de-DE" sz="2000" dirty="0" err="1">
                <a:latin typeface="Calibri Light" panose="020F0302020204030204" pitchFamily="34" charset="0"/>
              </a:rPr>
              <a:t>tecrübeleri</a:t>
            </a:r>
            <a:r>
              <a:rPr lang="de-DE" sz="2000" dirty="0">
                <a:latin typeface="Calibri Light" panose="020F0302020204030204" pitchFamily="34" charset="0"/>
              </a:rPr>
              <a:t>; </a:t>
            </a:r>
            <a:r>
              <a:rPr lang="de-DE" sz="2000" dirty="0" err="1">
                <a:latin typeface="Calibri Light" panose="020F0302020204030204" pitchFamily="34" charset="0"/>
              </a:rPr>
              <a:t>yazılım</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donanım</a:t>
            </a:r>
            <a:r>
              <a:rPr lang="de-DE" sz="2000" dirty="0">
                <a:latin typeface="Calibri Light" panose="020F0302020204030204" pitchFamily="34" charset="0"/>
              </a:rPr>
              <a:t> </a:t>
            </a:r>
            <a:r>
              <a:rPr lang="de-DE" sz="2000" dirty="0" err="1">
                <a:latin typeface="Calibri Light" panose="020F0302020204030204" pitchFamily="34" charset="0"/>
              </a:rPr>
              <a:t>teknolojilerini</a:t>
            </a:r>
            <a:r>
              <a:rPr lang="de-DE" sz="2000" dirty="0">
                <a:latin typeface="Calibri Light" panose="020F0302020204030204" pitchFamily="34" charset="0"/>
              </a:rPr>
              <a:t> </a:t>
            </a:r>
            <a:r>
              <a:rPr lang="de-DE" sz="2000" dirty="0" err="1">
                <a:latin typeface="Calibri Light" panose="020F0302020204030204" pitchFamily="34" charset="0"/>
              </a:rPr>
              <a:t>yakından</a:t>
            </a:r>
            <a:r>
              <a:rPr lang="de-DE" sz="2000" dirty="0">
                <a:latin typeface="Calibri Light" panose="020F0302020204030204" pitchFamily="34" charset="0"/>
              </a:rPr>
              <a:t> </a:t>
            </a:r>
            <a:r>
              <a:rPr lang="de-DE" sz="2000" dirty="0" err="1">
                <a:latin typeface="Calibri Light" panose="020F0302020204030204" pitchFamily="34" charset="0"/>
              </a:rPr>
              <a:t>takip</a:t>
            </a:r>
            <a:r>
              <a:rPr lang="de-DE" sz="2000" dirty="0">
                <a:latin typeface="Calibri Light" panose="020F0302020204030204" pitchFamily="34" charset="0"/>
              </a:rPr>
              <a:t> </a:t>
            </a:r>
            <a:r>
              <a:rPr lang="de-DE" sz="2000" dirty="0" err="1">
                <a:latin typeface="Calibri Light" panose="020F0302020204030204" pitchFamily="34" charset="0"/>
              </a:rPr>
              <a:t>ederek</a:t>
            </a:r>
            <a:r>
              <a:rPr lang="de-DE" sz="2000" dirty="0">
                <a:latin typeface="Calibri Light" panose="020F0302020204030204" pitchFamily="34" charset="0"/>
              </a:rPr>
              <a:t>, </a:t>
            </a:r>
            <a:r>
              <a:rPr lang="de-DE" sz="2000" dirty="0" err="1">
                <a:latin typeface="Calibri Light" panose="020F0302020204030204" pitchFamily="34" charset="0"/>
              </a:rPr>
              <a:t>organize</a:t>
            </a:r>
            <a:r>
              <a:rPr lang="de-DE" sz="2000" dirty="0">
                <a:latin typeface="Calibri Light" panose="020F0302020204030204" pitchFamily="34" charset="0"/>
              </a:rPr>
              <a:t> </a:t>
            </a:r>
            <a:r>
              <a:rPr lang="de-DE" sz="2000" dirty="0" err="1">
                <a:latin typeface="Calibri Light" panose="020F0302020204030204" pitchFamily="34" charset="0"/>
              </a:rPr>
              <a:t>sanayi</a:t>
            </a:r>
            <a:r>
              <a:rPr lang="de-DE" sz="2000" dirty="0">
                <a:latin typeface="Calibri Light" panose="020F0302020204030204" pitchFamily="34" charset="0"/>
              </a:rPr>
              <a:t> </a:t>
            </a:r>
            <a:r>
              <a:rPr lang="de-DE" sz="2000" dirty="0" err="1">
                <a:latin typeface="Calibri Light" panose="020F0302020204030204" pitchFamily="34" charset="0"/>
              </a:rPr>
              <a:t>bölgeleri</a:t>
            </a:r>
            <a:r>
              <a:rPr lang="de-DE" sz="2000" dirty="0">
                <a:latin typeface="Calibri Light" panose="020F0302020204030204" pitchFamily="34" charset="0"/>
              </a:rPr>
              <a:t> </a:t>
            </a:r>
            <a:r>
              <a:rPr lang="de-DE" sz="2000" dirty="0" err="1">
                <a:latin typeface="Calibri Light" panose="020F0302020204030204" pitchFamily="34" charset="0"/>
              </a:rPr>
              <a:t>vb</a:t>
            </a:r>
            <a:r>
              <a:rPr lang="de-DE" sz="2000" dirty="0">
                <a:latin typeface="Calibri Light" panose="020F0302020204030204" pitchFamily="34" charset="0"/>
              </a:rPr>
              <a:t>. </a:t>
            </a:r>
            <a:r>
              <a:rPr lang="de-DE" sz="2000" dirty="0" err="1">
                <a:latin typeface="Calibri Light" panose="020F0302020204030204" pitchFamily="34" charset="0"/>
              </a:rPr>
              <a:t>kurumsal</a:t>
            </a:r>
            <a:r>
              <a:rPr lang="de-DE" sz="2000" dirty="0">
                <a:latin typeface="Calibri Light" panose="020F0302020204030204" pitchFamily="34" charset="0"/>
              </a:rPr>
              <a:t> </a:t>
            </a:r>
            <a:r>
              <a:rPr lang="de-DE" sz="2000" dirty="0" err="1">
                <a:latin typeface="Calibri Light" panose="020F0302020204030204" pitchFamily="34" charset="0"/>
              </a:rPr>
              <a:t>sektörlere</a:t>
            </a:r>
            <a:r>
              <a:rPr lang="de-DE" sz="2000" dirty="0">
                <a:latin typeface="Calibri Light" panose="020F0302020204030204" pitchFamily="34" charset="0"/>
              </a:rPr>
              <a:t> </a:t>
            </a:r>
            <a:r>
              <a:rPr lang="de-DE" sz="2000" dirty="0" err="1">
                <a:latin typeface="Calibri Light" panose="020F0302020204030204" pitchFamily="34" charset="0"/>
              </a:rPr>
              <a:t>uzun</a:t>
            </a:r>
            <a:r>
              <a:rPr lang="de-DE" sz="2000" dirty="0">
                <a:latin typeface="Calibri Light" panose="020F0302020204030204" pitchFamily="34" charset="0"/>
              </a:rPr>
              <a:t> </a:t>
            </a:r>
            <a:r>
              <a:rPr lang="de-DE" sz="2000" dirty="0" err="1">
                <a:latin typeface="Calibri Light" panose="020F0302020204030204" pitchFamily="34" charset="0"/>
              </a:rPr>
              <a:t>yıllardır</a:t>
            </a:r>
            <a:r>
              <a:rPr lang="de-DE" sz="2000" dirty="0">
                <a:latin typeface="Calibri Light" panose="020F0302020204030204" pitchFamily="34" charset="0"/>
              </a:rPr>
              <a:t> </a:t>
            </a:r>
            <a:r>
              <a:rPr lang="de-DE" sz="2000" dirty="0" err="1">
                <a:latin typeface="Calibri Light" panose="020F0302020204030204" pitchFamily="34" charset="0"/>
              </a:rPr>
              <a:t>teknoloji</a:t>
            </a:r>
            <a:r>
              <a:rPr lang="de-DE" sz="2000" dirty="0">
                <a:latin typeface="Calibri Light" panose="020F0302020204030204" pitchFamily="34" charset="0"/>
              </a:rPr>
              <a:t> </a:t>
            </a:r>
            <a:r>
              <a:rPr lang="de-DE" sz="2000" dirty="0" err="1">
                <a:latin typeface="Calibri Light" panose="020F0302020204030204" pitchFamily="34" charset="0"/>
              </a:rPr>
              <a:t>üretmektedir</a:t>
            </a:r>
            <a:r>
              <a:rPr lang="de-DE" sz="2000" dirty="0">
                <a:latin typeface="Calibri Light" panose="020F0302020204030204" pitchFamily="34" charset="0"/>
              </a:rPr>
              <a:t>.</a:t>
            </a:r>
          </a:p>
        </p:txBody>
      </p:sp>
      <p:sp>
        <p:nvSpPr>
          <p:cNvPr id="14" name="Textfeld 35">
            <a:extLst>
              <a:ext uri="{FF2B5EF4-FFF2-40B4-BE49-F238E27FC236}">
                <a16:creationId xmlns:a16="http://schemas.microsoft.com/office/drawing/2014/main" id="{CDBFA35C-25AE-4E2C-9A22-36EDFB7A0106}"/>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pic>
        <p:nvPicPr>
          <p:cNvPr id="16" name="Resim 15">
            <a:extLst>
              <a:ext uri="{FF2B5EF4-FFF2-40B4-BE49-F238E27FC236}">
                <a16:creationId xmlns:a16="http://schemas.microsoft.com/office/drawing/2014/main" id="{FC7781DB-582C-4D62-A3D6-C1DADD7039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Tree>
    <p:extLst>
      <p:ext uri="{BB962C8B-B14F-4D97-AF65-F5344CB8AC3E}">
        <p14:creationId xmlns:p14="http://schemas.microsoft.com/office/powerpoint/2010/main" val="25177024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ppt_x"/>
                                          </p:val>
                                        </p:tav>
                                        <p:tav tm="100000">
                                          <p:val>
                                            <p:strVal val="#ppt_x"/>
                                          </p:val>
                                        </p:tav>
                                      </p:tavLst>
                                    </p:anim>
                                    <p:anim calcmode="lin" valueType="num">
                                      <p:cBhvr additive="base">
                                        <p:cTn id="28" dur="5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 grpId="0" animBg="1"/>
      <p:bldP spid="33" grpId="0"/>
      <p:bldP spid="27" grpId="0"/>
      <p:bldP spid="31" grpId="0"/>
      <p:bldP spid="35" grpId="0"/>
      <p:bldP spid="36" grpId="0"/>
      <p:bldP spid="18"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feld 27"/>
          <p:cNvSpPr txBox="1"/>
          <p:nvPr/>
        </p:nvSpPr>
        <p:spPr>
          <a:xfrm>
            <a:off x="12216974" y="4260913"/>
            <a:ext cx="7595611" cy="2814617"/>
          </a:xfrm>
          <a:prstGeom prst="rect">
            <a:avLst/>
          </a:prstGeom>
          <a:noFill/>
        </p:spPr>
        <p:txBody>
          <a:bodyPr wrap="square" rtlCol="0">
            <a:spAutoFit/>
          </a:bodyPr>
          <a:lstStyle/>
          <a:p>
            <a:pPr algn="just">
              <a:lnSpc>
                <a:spcPct val="150000"/>
              </a:lnSpc>
            </a:pPr>
            <a:r>
              <a:rPr lang="de-DE" sz="2000" dirty="0">
                <a:latin typeface="Calibri Light" panose="020F0302020204030204" pitchFamily="34" charset="0"/>
              </a:rPr>
              <a:t>	 </a:t>
            </a:r>
            <a:r>
              <a:rPr lang="de-DE" sz="2000" dirty="0" err="1">
                <a:latin typeface="Calibri Light" panose="020F0302020204030204" pitchFamily="34" charset="0"/>
              </a:rPr>
              <a:t>Uzman</a:t>
            </a:r>
            <a:r>
              <a:rPr lang="de-DE" sz="2000" dirty="0">
                <a:latin typeface="Calibri Light" panose="020F0302020204030204" pitchFamily="34" charset="0"/>
              </a:rPr>
              <a:t> </a:t>
            </a:r>
            <a:r>
              <a:rPr lang="de-DE" sz="2000" dirty="0" err="1">
                <a:latin typeface="Calibri Light" panose="020F0302020204030204" pitchFamily="34" charset="0"/>
              </a:rPr>
              <a:t>ekibimiz</a:t>
            </a:r>
            <a:r>
              <a:rPr lang="de-DE" sz="2000" dirty="0">
                <a:latin typeface="Calibri Light" panose="020F0302020204030204" pitchFamily="34" charset="0"/>
              </a:rPr>
              <a:t>, </a:t>
            </a:r>
            <a:r>
              <a:rPr lang="de-DE" sz="2000" dirty="0" err="1">
                <a:latin typeface="Calibri Light" panose="020F0302020204030204" pitchFamily="34" charset="0"/>
              </a:rPr>
              <a:t>kurumunuzun</a:t>
            </a:r>
            <a:r>
              <a:rPr lang="de-DE" sz="2000" dirty="0">
                <a:latin typeface="Calibri Light" panose="020F0302020204030204" pitchFamily="34" charset="0"/>
              </a:rPr>
              <a:t> </a:t>
            </a:r>
            <a:r>
              <a:rPr lang="de-DE" sz="2000" dirty="0" err="1">
                <a:latin typeface="Calibri Light" panose="020F0302020204030204" pitchFamily="34" charset="0"/>
              </a:rPr>
              <a:t>iş</a:t>
            </a:r>
            <a:r>
              <a:rPr lang="de-DE" sz="2000" dirty="0">
                <a:latin typeface="Calibri Light" panose="020F0302020204030204" pitchFamily="34" charset="0"/>
              </a:rPr>
              <a:t> </a:t>
            </a:r>
            <a:r>
              <a:rPr lang="de-DE" sz="2000" dirty="0" err="1">
                <a:latin typeface="Calibri Light" panose="020F0302020204030204" pitchFamily="34" charset="0"/>
              </a:rPr>
              <a:t>süreçlerini</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özel</a:t>
            </a:r>
            <a:r>
              <a:rPr lang="de-DE" sz="2000" dirty="0">
                <a:latin typeface="Calibri Light" panose="020F0302020204030204" pitchFamily="34" charset="0"/>
              </a:rPr>
              <a:t> </a:t>
            </a:r>
            <a:r>
              <a:rPr lang="de-DE" sz="2000" dirty="0" err="1">
                <a:latin typeface="Calibri Light" panose="020F0302020204030204" pitchFamily="34" charset="0"/>
              </a:rPr>
              <a:t>ihtiyaçlarını</a:t>
            </a:r>
            <a:r>
              <a:rPr lang="de-DE" sz="2000" dirty="0">
                <a:latin typeface="Calibri Light" panose="020F0302020204030204" pitchFamily="34" charset="0"/>
              </a:rPr>
              <a:t> en </a:t>
            </a:r>
            <a:r>
              <a:rPr lang="de-DE" sz="2000" dirty="0" err="1">
                <a:latin typeface="Calibri Light" panose="020F0302020204030204" pitchFamily="34" charset="0"/>
              </a:rPr>
              <a:t>doğru</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hızlı</a:t>
            </a:r>
            <a:r>
              <a:rPr lang="de-DE" sz="2000" dirty="0">
                <a:latin typeface="Calibri Light" panose="020F0302020204030204" pitchFamily="34" charset="0"/>
              </a:rPr>
              <a:t> </a:t>
            </a:r>
            <a:r>
              <a:rPr lang="de-DE" sz="2000" dirty="0" err="1">
                <a:latin typeface="Calibri Light" panose="020F0302020204030204" pitchFamily="34" charset="0"/>
              </a:rPr>
              <a:t>şekilde</a:t>
            </a:r>
            <a:r>
              <a:rPr lang="de-DE" sz="2000" dirty="0">
                <a:latin typeface="Calibri Light" panose="020F0302020204030204" pitchFamily="34" charset="0"/>
              </a:rPr>
              <a:t> </a:t>
            </a:r>
            <a:r>
              <a:rPr lang="de-DE" sz="2000" dirty="0" err="1">
                <a:latin typeface="Calibri Light" panose="020F0302020204030204" pitchFamily="34" charset="0"/>
              </a:rPr>
              <a:t>analiz</a:t>
            </a:r>
            <a:r>
              <a:rPr lang="de-DE" sz="2000" dirty="0">
                <a:latin typeface="Calibri Light" panose="020F0302020204030204" pitchFamily="34" charset="0"/>
              </a:rPr>
              <a:t> </a:t>
            </a:r>
            <a:r>
              <a:rPr lang="de-DE" sz="2000" dirty="0" err="1">
                <a:latin typeface="Calibri Light" panose="020F0302020204030204" pitchFamily="34" charset="0"/>
              </a:rPr>
              <a:t>ederek</a:t>
            </a:r>
            <a:r>
              <a:rPr lang="de-DE" sz="2000" dirty="0">
                <a:latin typeface="Calibri Light" panose="020F0302020204030204" pitchFamily="34" charset="0"/>
              </a:rPr>
              <a:t> </a:t>
            </a:r>
            <a:r>
              <a:rPr lang="de-DE" sz="2000" dirty="0" err="1">
                <a:latin typeface="Calibri Light" panose="020F0302020204030204" pitchFamily="34" charset="0"/>
              </a:rPr>
              <a:t>bu</a:t>
            </a:r>
            <a:r>
              <a:rPr lang="de-DE" sz="2000" dirty="0">
                <a:latin typeface="Calibri Light" panose="020F0302020204030204" pitchFamily="34" charset="0"/>
              </a:rPr>
              <a:t> </a:t>
            </a:r>
            <a:r>
              <a:rPr lang="de-DE" sz="2000" dirty="0" err="1">
                <a:latin typeface="Calibri Light" panose="020F0302020204030204" pitchFamily="34" charset="0"/>
              </a:rPr>
              <a:t>ihtiyaçlara</a:t>
            </a:r>
            <a:r>
              <a:rPr lang="de-DE" sz="2000" dirty="0">
                <a:latin typeface="Calibri Light" panose="020F0302020204030204" pitchFamily="34" charset="0"/>
              </a:rPr>
              <a:t> </a:t>
            </a:r>
            <a:r>
              <a:rPr lang="de-DE" sz="2000" dirty="0" err="1">
                <a:latin typeface="Calibri Light" panose="020F0302020204030204" pitchFamily="34" charset="0"/>
              </a:rPr>
              <a:t>karşılık</a:t>
            </a:r>
            <a:r>
              <a:rPr lang="de-DE" sz="2000" dirty="0">
                <a:latin typeface="Calibri Light" panose="020F0302020204030204" pitchFamily="34" charset="0"/>
              </a:rPr>
              <a:t> </a:t>
            </a:r>
            <a:r>
              <a:rPr lang="de-DE" sz="2000" dirty="0" err="1">
                <a:latin typeface="Calibri Light" panose="020F0302020204030204" pitchFamily="34" charset="0"/>
              </a:rPr>
              <a:t>verebilecek</a:t>
            </a:r>
            <a:r>
              <a:rPr lang="de-DE" sz="2000" dirty="0">
                <a:latin typeface="Calibri Light" panose="020F0302020204030204" pitchFamily="34" charset="0"/>
              </a:rPr>
              <a:t> en </a:t>
            </a:r>
            <a:r>
              <a:rPr lang="de-DE" sz="2000" dirty="0" err="1">
                <a:latin typeface="Calibri Light" panose="020F0302020204030204" pitchFamily="34" charset="0"/>
              </a:rPr>
              <a:t>uygun</a:t>
            </a:r>
            <a:r>
              <a:rPr lang="de-DE" sz="2000" dirty="0">
                <a:latin typeface="Calibri Light" panose="020F0302020204030204" pitchFamily="34" charset="0"/>
              </a:rPr>
              <a:t> </a:t>
            </a:r>
            <a:r>
              <a:rPr lang="de-DE" sz="2000" dirty="0" err="1">
                <a:latin typeface="Calibri Light" panose="020F0302020204030204" pitchFamily="34" charset="0"/>
              </a:rPr>
              <a:t>çözümlerin</a:t>
            </a:r>
            <a:r>
              <a:rPr lang="de-DE" sz="2000" dirty="0">
                <a:latin typeface="Calibri Light" panose="020F0302020204030204" pitchFamily="34" charset="0"/>
              </a:rPr>
              <a:t> </a:t>
            </a:r>
            <a:r>
              <a:rPr lang="de-DE" sz="2000" dirty="0" err="1">
                <a:latin typeface="Calibri Light" panose="020F0302020204030204" pitchFamily="34" charset="0"/>
              </a:rPr>
              <a:t>devreye</a:t>
            </a:r>
            <a:r>
              <a:rPr lang="de-DE" sz="2000" dirty="0">
                <a:latin typeface="Calibri Light" panose="020F0302020204030204" pitchFamily="34" charset="0"/>
              </a:rPr>
              <a:t> </a:t>
            </a:r>
            <a:r>
              <a:rPr lang="de-DE" sz="2000" dirty="0" err="1">
                <a:latin typeface="Calibri Light" panose="020F0302020204030204" pitchFamily="34" charset="0"/>
              </a:rPr>
              <a:t>alınmasına</a:t>
            </a:r>
            <a:r>
              <a:rPr lang="de-DE" sz="2000" dirty="0">
                <a:latin typeface="Calibri Light" panose="020F0302020204030204" pitchFamily="34" charset="0"/>
              </a:rPr>
              <a:t> </a:t>
            </a:r>
            <a:r>
              <a:rPr lang="de-DE" sz="2000" dirty="0" err="1">
                <a:latin typeface="Calibri Light" panose="020F0302020204030204" pitchFamily="34" charset="0"/>
              </a:rPr>
              <a:t>yönelik</a:t>
            </a:r>
            <a:r>
              <a:rPr lang="de-DE" sz="2000" dirty="0">
                <a:latin typeface="Calibri Light" panose="020F0302020204030204" pitchFamily="34" charset="0"/>
              </a:rPr>
              <a:t>, </a:t>
            </a:r>
            <a:r>
              <a:rPr lang="de-DE" sz="2000" dirty="0" err="1">
                <a:latin typeface="Calibri Light" panose="020F0302020204030204" pitchFamily="34" charset="0"/>
              </a:rPr>
              <a:t>uyarlama</a:t>
            </a:r>
            <a:r>
              <a:rPr lang="de-DE" sz="2000" dirty="0">
                <a:latin typeface="Calibri Light" panose="020F0302020204030204" pitchFamily="34" charset="0"/>
              </a:rPr>
              <a:t>, </a:t>
            </a:r>
            <a:r>
              <a:rPr lang="de-DE" sz="2000" dirty="0" err="1">
                <a:latin typeface="Calibri Light" panose="020F0302020204030204" pitchFamily="34" charset="0"/>
              </a:rPr>
              <a:t>eğitim</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destek</a:t>
            </a:r>
            <a:r>
              <a:rPr lang="de-DE" sz="2000" dirty="0">
                <a:latin typeface="Calibri Light" panose="020F0302020204030204" pitchFamily="34" charset="0"/>
              </a:rPr>
              <a:t> </a:t>
            </a:r>
            <a:r>
              <a:rPr lang="de-DE" sz="2000" dirty="0" err="1">
                <a:latin typeface="Calibri Light" panose="020F0302020204030204" pitchFamily="34" charset="0"/>
              </a:rPr>
              <a:t>hizmetlerini</a:t>
            </a:r>
            <a:r>
              <a:rPr lang="de-DE" sz="2000" dirty="0">
                <a:latin typeface="Calibri Light" panose="020F0302020204030204" pitchFamily="34" charset="0"/>
              </a:rPr>
              <a:t> </a:t>
            </a:r>
            <a:r>
              <a:rPr lang="de-DE" sz="2000" dirty="0" err="1">
                <a:latin typeface="Calibri Light" panose="020F0302020204030204" pitchFamily="34" charset="0"/>
              </a:rPr>
              <a:t>sunmaktadır</a:t>
            </a:r>
            <a:r>
              <a:rPr lang="de-DE" sz="2000" dirty="0">
                <a:latin typeface="Calibri Light" panose="020F0302020204030204" pitchFamily="34" charset="0"/>
              </a:rPr>
              <a:t>. </a:t>
            </a:r>
            <a:r>
              <a:rPr lang="de-DE" sz="2000" dirty="0" err="1">
                <a:latin typeface="Calibri Light" panose="020F0302020204030204" pitchFamily="34" charset="0"/>
              </a:rPr>
              <a:t>Sonuç</a:t>
            </a:r>
            <a:r>
              <a:rPr lang="de-DE" sz="2000" dirty="0">
                <a:latin typeface="Calibri Light" panose="020F0302020204030204" pitchFamily="34" charset="0"/>
              </a:rPr>
              <a:t> </a:t>
            </a:r>
            <a:r>
              <a:rPr lang="de-DE" sz="2000" dirty="0" err="1">
                <a:latin typeface="Calibri Light" panose="020F0302020204030204" pitchFamily="34" charset="0"/>
              </a:rPr>
              <a:t>odaklı</a:t>
            </a:r>
            <a:r>
              <a:rPr lang="de-DE" sz="2000" dirty="0">
                <a:latin typeface="Calibri Light" panose="020F0302020204030204" pitchFamily="34" charset="0"/>
              </a:rPr>
              <a:t> </a:t>
            </a:r>
            <a:r>
              <a:rPr lang="de-DE" sz="2000" dirty="0" err="1">
                <a:latin typeface="Calibri Light" panose="020F0302020204030204" pitchFamily="34" charset="0"/>
              </a:rPr>
              <a:t>proje</a:t>
            </a:r>
            <a:r>
              <a:rPr lang="de-DE" sz="2000" dirty="0">
                <a:latin typeface="Calibri Light" panose="020F0302020204030204" pitchFamily="34" charset="0"/>
              </a:rPr>
              <a:t> </a:t>
            </a:r>
            <a:r>
              <a:rPr lang="de-DE" sz="2000" dirty="0" err="1">
                <a:latin typeface="Calibri Light" panose="020F0302020204030204" pitchFamily="34" charset="0"/>
              </a:rPr>
              <a:t>yaklaşımı</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kısa</a:t>
            </a:r>
            <a:r>
              <a:rPr lang="de-DE" sz="2000" dirty="0">
                <a:latin typeface="Calibri Light" panose="020F0302020204030204" pitchFamily="34" charset="0"/>
              </a:rPr>
              <a:t> </a:t>
            </a:r>
            <a:r>
              <a:rPr lang="de-DE" sz="2000" dirty="0" err="1">
                <a:latin typeface="Calibri Light" panose="020F0302020204030204" pitchFamily="34" charset="0"/>
              </a:rPr>
              <a:t>uyarlama</a:t>
            </a:r>
            <a:r>
              <a:rPr lang="de-DE" sz="2000" dirty="0">
                <a:latin typeface="Calibri Light" panose="020F0302020204030204" pitchFamily="34" charset="0"/>
              </a:rPr>
              <a:t> </a:t>
            </a:r>
            <a:r>
              <a:rPr lang="de-DE" sz="2000" dirty="0" err="1">
                <a:latin typeface="Calibri Light" panose="020F0302020204030204" pitchFamily="34" charset="0"/>
              </a:rPr>
              <a:t>süreçleri</a:t>
            </a:r>
            <a:r>
              <a:rPr lang="de-DE" sz="2000" dirty="0">
                <a:latin typeface="Calibri Light" panose="020F0302020204030204" pitchFamily="34" charset="0"/>
              </a:rPr>
              <a:t> </a:t>
            </a:r>
            <a:r>
              <a:rPr lang="de-DE" sz="2000" dirty="0" err="1">
                <a:latin typeface="Calibri Light" panose="020F0302020204030204" pitchFamily="34" charset="0"/>
              </a:rPr>
              <a:t>ile</a:t>
            </a:r>
            <a:r>
              <a:rPr lang="de-DE" sz="2000" dirty="0">
                <a:latin typeface="Calibri Light" panose="020F0302020204030204" pitchFamily="34" charset="0"/>
              </a:rPr>
              <a:t> </a:t>
            </a:r>
            <a:r>
              <a:rPr lang="de-DE" sz="2000" dirty="0" err="1">
                <a:latin typeface="Calibri Light" panose="020F0302020204030204" pitchFamily="34" charset="0"/>
              </a:rPr>
              <a:t>hizmetlerimize</a:t>
            </a:r>
            <a:r>
              <a:rPr lang="de-DE" sz="2000" dirty="0">
                <a:latin typeface="Calibri Light" panose="020F0302020204030204" pitchFamily="34" charset="0"/>
              </a:rPr>
              <a:t> </a:t>
            </a:r>
            <a:r>
              <a:rPr lang="de-DE" sz="2000" dirty="0" err="1">
                <a:latin typeface="Calibri Light" panose="020F0302020204030204" pitchFamily="34" charset="0"/>
              </a:rPr>
              <a:t>sağlanan</a:t>
            </a:r>
            <a:r>
              <a:rPr lang="de-DE" sz="2000" dirty="0">
                <a:latin typeface="Calibri Light" panose="020F0302020204030204" pitchFamily="34" charset="0"/>
              </a:rPr>
              <a:t> </a:t>
            </a:r>
            <a:r>
              <a:rPr lang="de-DE" sz="2000" dirty="0" err="1">
                <a:latin typeface="Calibri Light" panose="020F0302020204030204" pitchFamily="34" charset="0"/>
              </a:rPr>
              <a:t>yatırım</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kaynak</a:t>
            </a:r>
            <a:r>
              <a:rPr lang="de-DE" sz="2000" dirty="0">
                <a:latin typeface="Calibri Light" panose="020F0302020204030204" pitchFamily="34" charset="0"/>
              </a:rPr>
              <a:t> </a:t>
            </a:r>
            <a:r>
              <a:rPr lang="de-DE" sz="2000" dirty="0" err="1">
                <a:latin typeface="Calibri Light" panose="020F0302020204030204" pitchFamily="34" charset="0"/>
              </a:rPr>
              <a:t>geri</a:t>
            </a:r>
            <a:r>
              <a:rPr lang="de-DE" sz="2000" dirty="0">
                <a:latin typeface="Calibri Light" panose="020F0302020204030204" pitchFamily="34" charset="0"/>
              </a:rPr>
              <a:t> </a:t>
            </a:r>
            <a:r>
              <a:rPr lang="de-DE" sz="2000" dirty="0" err="1">
                <a:latin typeface="Calibri Light" panose="020F0302020204030204" pitchFamily="34" charset="0"/>
              </a:rPr>
              <a:t>dönüşünün</a:t>
            </a:r>
            <a:r>
              <a:rPr lang="de-DE" sz="2000" dirty="0">
                <a:latin typeface="Calibri Light" panose="020F0302020204030204" pitchFamily="34" charset="0"/>
              </a:rPr>
              <a:t> en </a:t>
            </a:r>
            <a:r>
              <a:rPr lang="de-DE" sz="2000" dirty="0" err="1">
                <a:latin typeface="Calibri Light" panose="020F0302020204030204" pitchFamily="34" charset="0"/>
              </a:rPr>
              <a:t>yüksek</a:t>
            </a:r>
            <a:r>
              <a:rPr lang="de-DE" sz="2000" dirty="0">
                <a:latin typeface="Calibri Light" panose="020F0302020204030204" pitchFamily="34" charset="0"/>
              </a:rPr>
              <a:t> </a:t>
            </a:r>
            <a:r>
              <a:rPr lang="de-DE" sz="2000" dirty="0" err="1">
                <a:latin typeface="Calibri Light" panose="020F0302020204030204" pitchFamily="34" charset="0"/>
              </a:rPr>
              <a:t>seviyede</a:t>
            </a:r>
            <a:r>
              <a:rPr lang="de-DE" sz="2000" dirty="0">
                <a:latin typeface="Calibri Light" panose="020F0302020204030204" pitchFamily="34" charset="0"/>
              </a:rPr>
              <a:t> </a:t>
            </a:r>
            <a:r>
              <a:rPr lang="de-DE" sz="2000" dirty="0" err="1">
                <a:latin typeface="Calibri Light" panose="020F0302020204030204" pitchFamily="34" charset="0"/>
              </a:rPr>
              <a:t>olmasını</a:t>
            </a:r>
            <a:r>
              <a:rPr lang="de-DE" sz="2000" dirty="0">
                <a:latin typeface="Calibri Light" panose="020F0302020204030204" pitchFamily="34" charset="0"/>
              </a:rPr>
              <a:t> </a:t>
            </a:r>
            <a:r>
              <a:rPr lang="de-DE" sz="2000" dirty="0" err="1">
                <a:latin typeface="Calibri Light" panose="020F0302020204030204" pitchFamily="34" charset="0"/>
              </a:rPr>
              <a:t>mümkün</a:t>
            </a:r>
            <a:r>
              <a:rPr lang="de-DE" sz="2000" dirty="0">
                <a:latin typeface="Calibri Light" panose="020F0302020204030204" pitchFamily="34" charset="0"/>
              </a:rPr>
              <a:t> </a:t>
            </a:r>
            <a:r>
              <a:rPr lang="de-DE" sz="2000" dirty="0" err="1">
                <a:latin typeface="Calibri Light" panose="020F0302020204030204" pitchFamily="34" charset="0"/>
              </a:rPr>
              <a:t>kılmaktadır</a:t>
            </a:r>
            <a:r>
              <a:rPr lang="de-DE" sz="2000" dirty="0">
                <a:latin typeface="Calibri Light" panose="020F0302020204030204" pitchFamily="34" charset="0"/>
              </a:rPr>
              <a:t>.</a:t>
            </a:r>
          </a:p>
        </p:txBody>
      </p:sp>
      <p:sp>
        <p:nvSpPr>
          <p:cNvPr id="29" name="Rechteck 28"/>
          <p:cNvSpPr/>
          <p:nvPr/>
        </p:nvSpPr>
        <p:spPr>
          <a:xfrm>
            <a:off x="10436494" y="4260913"/>
            <a:ext cx="172418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Ellipse 2"/>
          <p:cNvSpPr/>
          <p:nvPr/>
        </p:nvSpPr>
        <p:spPr>
          <a:xfrm>
            <a:off x="4641584" y="4662609"/>
            <a:ext cx="4527711" cy="452771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Textfeld 32"/>
          <p:cNvSpPr txBox="1"/>
          <p:nvPr/>
        </p:nvSpPr>
        <p:spPr>
          <a:xfrm>
            <a:off x="10436494" y="3357836"/>
            <a:ext cx="7696231" cy="400110"/>
          </a:xfrm>
          <a:prstGeom prst="rect">
            <a:avLst/>
          </a:prstGeom>
          <a:noFill/>
        </p:spPr>
        <p:txBody>
          <a:bodyPr wrap="square" rtlCol="0">
            <a:spAutoFit/>
          </a:bodyPr>
          <a:lstStyle/>
          <a:p>
            <a:r>
              <a:rPr lang="tr-TR" sz="2000" b="1" dirty="0"/>
              <a:t>Neden Seraş ?</a:t>
            </a:r>
            <a:endParaRPr lang="de-DE" sz="2000" b="1" dirty="0"/>
          </a:p>
        </p:txBody>
      </p:sp>
      <p:sp>
        <p:nvSpPr>
          <p:cNvPr id="27" name="Textfeld 26"/>
          <p:cNvSpPr txBox="1"/>
          <p:nvPr/>
        </p:nvSpPr>
        <p:spPr>
          <a:xfrm>
            <a:off x="1758954" y="1397688"/>
            <a:ext cx="7696231" cy="1015663"/>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a:p>
            <a:endParaRPr lang="de-DE" sz="3000" dirty="0">
              <a:solidFill>
                <a:schemeClr val="accent3"/>
              </a:solidFill>
              <a:latin typeface="+mj-lt"/>
            </a:endParaRPr>
          </a:p>
        </p:txBody>
      </p:sp>
      <p:sp>
        <p:nvSpPr>
          <p:cNvPr id="31" name="Textfeld 30"/>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sp>
        <p:nvSpPr>
          <p:cNvPr id="35" name="Textfeld 34"/>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Neden Seraş ?</a:t>
            </a:r>
            <a:endParaRPr lang="de-DE" sz="2500" dirty="0">
              <a:latin typeface="Calibri Light" panose="020F0302020204030204" pitchFamily="34" charset="0"/>
            </a:endParaRPr>
          </a:p>
        </p:txBody>
      </p:sp>
      <p:sp>
        <p:nvSpPr>
          <p:cNvPr id="36" name="Textfeld 35"/>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00</a:t>
            </a:r>
            <a:fld id="{260E2A6B-A809-4840-BF14-8648BC0BDF87}" type="slidenum">
              <a:rPr lang="id-ID" sz="4000" smtClean="0">
                <a:solidFill>
                  <a:schemeClr val="accent3"/>
                </a:solidFill>
                <a:latin typeface="Century Gothic" panose="020B0502020202020204" pitchFamily="34" charset="0"/>
                <a:cs typeface="Calibri Light"/>
              </a:rPr>
              <a:pPr algn="r"/>
              <a:t>3</a:t>
            </a:fld>
            <a:endParaRPr lang="de-DE" sz="4000" b="1">
              <a:solidFill>
                <a:schemeClr val="accent3"/>
              </a:solidFill>
              <a:latin typeface="Century Gothic" panose="020B0502020202020204" pitchFamily="34" charset="0"/>
            </a:endParaRPr>
          </a:p>
        </p:txBody>
      </p:sp>
      <p:cxnSp>
        <p:nvCxnSpPr>
          <p:cNvPr id="37" name="Gerader Verbinder 36"/>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4" name="Resim 3">
            <a:extLst>
              <a:ext uri="{FF2B5EF4-FFF2-40B4-BE49-F238E27FC236}">
                <a16:creationId xmlns:a16="http://schemas.microsoft.com/office/drawing/2014/main" id="{9E1EF7C4-CC6E-4CEC-875F-8DCB4C8BBD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pic>
        <p:nvPicPr>
          <p:cNvPr id="5" name="Resim 4">
            <a:extLst>
              <a:ext uri="{FF2B5EF4-FFF2-40B4-BE49-F238E27FC236}">
                <a16:creationId xmlns:a16="http://schemas.microsoft.com/office/drawing/2014/main" id="{54B434ED-12A9-49C0-8D16-73E2A039DF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5789" y="6394247"/>
            <a:ext cx="3558797" cy="927505"/>
          </a:xfrm>
          <a:prstGeom prst="rect">
            <a:avLst/>
          </a:prstGeom>
        </p:spPr>
      </p:pic>
      <p:sp>
        <p:nvSpPr>
          <p:cNvPr id="13" name="Textfeld 35">
            <a:extLst>
              <a:ext uri="{FF2B5EF4-FFF2-40B4-BE49-F238E27FC236}">
                <a16:creationId xmlns:a16="http://schemas.microsoft.com/office/drawing/2014/main" id="{CE9F21FB-E0D7-407C-9F1E-D1BF2852AB84}"/>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13076727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ppt_x"/>
                                          </p:val>
                                        </p:tav>
                                        <p:tav tm="100000">
                                          <p:val>
                                            <p:strVal val="#ppt_x"/>
                                          </p:val>
                                        </p:tav>
                                      </p:tavLst>
                                    </p:anim>
                                    <p:anim calcmode="lin" valueType="num">
                                      <p:cBhvr additive="base">
                                        <p:cTn id="28" dur="5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 grpId="0" animBg="1"/>
      <p:bldP spid="33" grpId="0"/>
      <p:bldP spid="27" grpId="0"/>
      <p:bldP spid="31" grpId="0"/>
      <p:bldP spid="35" grpId="0"/>
      <p:bldP spid="36"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pieren 23"/>
          <p:cNvGrpSpPr/>
          <p:nvPr/>
        </p:nvGrpSpPr>
        <p:grpSpPr>
          <a:xfrm>
            <a:off x="2957440" y="4167935"/>
            <a:ext cx="4764828" cy="4983451"/>
            <a:chOff x="4930064" y="4434278"/>
            <a:chExt cx="4764828" cy="4983451"/>
          </a:xfrm>
        </p:grpSpPr>
        <p:sp>
          <p:nvSpPr>
            <p:cNvPr id="25" name="Ellipse 24"/>
            <p:cNvSpPr/>
            <p:nvPr/>
          </p:nvSpPr>
          <p:spPr>
            <a:xfrm rot="5422425">
              <a:off x="5851642" y="4434279"/>
              <a:ext cx="2856167" cy="2856165"/>
            </a:xfrm>
            <a:prstGeom prst="ellipse">
              <a:avLst/>
            </a:prstGeom>
            <a:solidFill>
              <a:schemeClr val="bg1"/>
            </a:solidFill>
            <a:ln>
              <a:solidFill>
                <a:schemeClr val="tx1">
                  <a:alpha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6">
                <a:solidFill>
                  <a:schemeClr val="bg2">
                    <a:lumMod val="50000"/>
                  </a:schemeClr>
                </a:solidFill>
                <a:latin typeface="+mj-lt"/>
              </a:endParaRPr>
            </a:p>
          </p:txBody>
        </p:sp>
        <p:sp>
          <p:nvSpPr>
            <p:cNvPr id="27" name="Textfeld 26"/>
            <p:cNvSpPr txBox="1"/>
            <p:nvPr/>
          </p:nvSpPr>
          <p:spPr>
            <a:xfrm>
              <a:off x="4930064" y="8956064"/>
              <a:ext cx="4764828" cy="461665"/>
            </a:xfrm>
            <a:prstGeom prst="rect">
              <a:avLst/>
            </a:prstGeom>
            <a:noFill/>
          </p:spPr>
          <p:txBody>
            <a:bodyPr wrap="square" rtlCol="0">
              <a:spAutoFit/>
            </a:bodyPr>
            <a:lstStyle/>
            <a:p>
              <a:pPr algn="ctr"/>
              <a:r>
                <a:rPr lang="tr-TR" sz="2400" dirty="0">
                  <a:latin typeface="+mj-lt"/>
                </a:rPr>
                <a:t>Yeni Nesil</a:t>
              </a:r>
              <a:r>
                <a:rPr lang="de-DE" sz="2400" dirty="0">
                  <a:latin typeface="+mj-lt"/>
                </a:rPr>
                <a:t> </a:t>
              </a:r>
              <a:r>
                <a:rPr lang="tr-TR" sz="2400" b="1" dirty="0">
                  <a:latin typeface="+mj-lt"/>
                </a:rPr>
                <a:t>Abone Yönetim Bilgi Sistemi</a:t>
              </a:r>
              <a:endParaRPr lang="de-DE" sz="2400" b="1" dirty="0">
                <a:latin typeface="+mj-lt"/>
              </a:endParaRPr>
            </a:p>
          </p:txBody>
        </p:sp>
      </p:grpSp>
      <p:sp>
        <p:nvSpPr>
          <p:cNvPr id="50"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51" name="Textfeld 50"/>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Neden E-OSB ?</a:t>
            </a:r>
            <a:endParaRPr lang="de-DE" sz="2500" dirty="0">
              <a:latin typeface="Calibri Light" panose="020F0302020204030204" pitchFamily="34" charset="0"/>
            </a:endParaRPr>
          </a:p>
        </p:txBody>
      </p:sp>
      <p:sp>
        <p:nvSpPr>
          <p:cNvPr id="52" name="Textfeld 51"/>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4</a:t>
            </a:fld>
            <a:endParaRPr lang="de-DE" sz="4000" b="1">
              <a:solidFill>
                <a:schemeClr val="accent3"/>
              </a:solidFill>
              <a:latin typeface="Century Gothic" panose="020B0502020202020204" pitchFamily="34" charset="0"/>
            </a:endParaRPr>
          </a:p>
        </p:txBody>
      </p:sp>
      <p:cxnSp>
        <p:nvCxnSpPr>
          <p:cNvPr id="53" name="Gerader Verbinder 52"/>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 name="Gerader Verbinder 53"/>
          <p:cNvCxnSpPr/>
          <p:nvPr/>
        </p:nvCxnSpPr>
        <p:spPr>
          <a:xfrm>
            <a:off x="8564115" y="3628103"/>
            <a:ext cx="0" cy="64597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4" name="Textfeld 43"/>
          <p:cNvSpPr txBox="1"/>
          <p:nvPr/>
        </p:nvSpPr>
        <p:spPr>
          <a:xfrm>
            <a:off x="12912306" y="3653755"/>
            <a:ext cx="7595611" cy="1891287"/>
          </a:xfrm>
          <a:prstGeom prst="rect">
            <a:avLst/>
          </a:prstGeom>
          <a:noFill/>
        </p:spPr>
        <p:txBody>
          <a:bodyPr wrap="square" rtlCol="0">
            <a:spAutoFit/>
          </a:bodyPr>
          <a:lstStyle/>
          <a:p>
            <a:pPr algn="just">
              <a:lnSpc>
                <a:spcPct val="150000"/>
              </a:lnSpc>
            </a:pPr>
            <a:r>
              <a:rPr lang="de-DE" sz="2000" dirty="0">
                <a:latin typeface="Calibri Light" panose="020F0302020204030204" pitchFamily="34" charset="0"/>
              </a:rPr>
              <a:t>	</a:t>
            </a:r>
            <a:r>
              <a:rPr lang="tr-TR" sz="2000" dirty="0">
                <a:latin typeface="Calibri Light" panose="020F0302020204030204" pitchFamily="34" charset="0"/>
              </a:rPr>
              <a:t>e-OSB; Organize Sanayi Bölge Müdürlükleri için geliştirilmiş, tüm işlemlerin tek bir yazılım üzerinden yönetilmesini sağlayan, tamamen web tabanlı olarak en yaygın kullanıcı kitlesine sahip sektörün ilk ve tek uçtan uca çözüm üreten yönetim bilgi sistemidir.</a:t>
            </a:r>
            <a:endParaRPr lang="de-DE" sz="2000" dirty="0">
              <a:latin typeface="Calibri Light" panose="020F0302020204030204" pitchFamily="34" charset="0"/>
            </a:endParaRPr>
          </a:p>
        </p:txBody>
      </p:sp>
      <p:sp>
        <p:nvSpPr>
          <p:cNvPr id="45" name="Rechteck 44"/>
          <p:cNvSpPr/>
          <p:nvPr/>
        </p:nvSpPr>
        <p:spPr>
          <a:xfrm>
            <a:off x="10436494" y="7785505"/>
            <a:ext cx="172418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26">
            <a:extLst>
              <a:ext uri="{FF2B5EF4-FFF2-40B4-BE49-F238E27FC236}">
                <a16:creationId xmlns:a16="http://schemas.microsoft.com/office/drawing/2014/main" id="{6DEC9B4D-4FB4-4167-A90A-FB2B287ADCC0}"/>
              </a:ext>
            </a:extLst>
          </p:cNvPr>
          <p:cNvSpPr txBox="1"/>
          <p:nvPr/>
        </p:nvSpPr>
        <p:spPr>
          <a:xfrm>
            <a:off x="1758954" y="1397688"/>
            <a:ext cx="7696231" cy="1015663"/>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a:p>
            <a:endParaRPr lang="de-DE" sz="3000" dirty="0">
              <a:solidFill>
                <a:schemeClr val="accent3"/>
              </a:solidFill>
              <a:latin typeface="+mj-lt"/>
            </a:endParaRPr>
          </a:p>
        </p:txBody>
      </p:sp>
      <p:sp>
        <p:nvSpPr>
          <p:cNvPr id="21" name="Textfeld 30">
            <a:extLst>
              <a:ext uri="{FF2B5EF4-FFF2-40B4-BE49-F238E27FC236}">
                <a16:creationId xmlns:a16="http://schemas.microsoft.com/office/drawing/2014/main" id="{148543C1-F9E8-4579-827A-44273B2DA611}"/>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22" name="Resim 21">
            <a:extLst>
              <a:ext uri="{FF2B5EF4-FFF2-40B4-BE49-F238E27FC236}">
                <a16:creationId xmlns:a16="http://schemas.microsoft.com/office/drawing/2014/main" id="{07B40150-06E1-4873-967B-0D6F3A389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31" name="Textfeld 32">
            <a:extLst>
              <a:ext uri="{FF2B5EF4-FFF2-40B4-BE49-F238E27FC236}">
                <a16:creationId xmlns:a16="http://schemas.microsoft.com/office/drawing/2014/main" id="{631D4407-4202-42C1-90DF-2332460CD520}"/>
              </a:ext>
            </a:extLst>
          </p:cNvPr>
          <p:cNvSpPr txBox="1"/>
          <p:nvPr/>
        </p:nvSpPr>
        <p:spPr>
          <a:xfrm>
            <a:off x="10436494" y="5530385"/>
            <a:ext cx="7696231" cy="400110"/>
          </a:xfrm>
          <a:prstGeom prst="rect">
            <a:avLst/>
          </a:prstGeom>
          <a:noFill/>
        </p:spPr>
        <p:txBody>
          <a:bodyPr wrap="square" rtlCol="0">
            <a:spAutoFit/>
          </a:bodyPr>
          <a:lstStyle/>
          <a:p>
            <a:r>
              <a:rPr lang="tr-TR" sz="2000" b="1" dirty="0"/>
              <a:t>Neden e-OSB ?</a:t>
            </a:r>
            <a:endParaRPr lang="de-DE" sz="2000" b="1" dirty="0"/>
          </a:p>
        </p:txBody>
      </p:sp>
      <p:sp>
        <p:nvSpPr>
          <p:cNvPr id="32" name="Textfeld 64">
            <a:extLst>
              <a:ext uri="{FF2B5EF4-FFF2-40B4-BE49-F238E27FC236}">
                <a16:creationId xmlns:a16="http://schemas.microsoft.com/office/drawing/2014/main" id="{EDCD8092-EF8B-4504-A8F3-CF2C08AC29BC}"/>
              </a:ext>
            </a:extLst>
          </p:cNvPr>
          <p:cNvSpPr txBox="1"/>
          <p:nvPr/>
        </p:nvSpPr>
        <p:spPr>
          <a:xfrm>
            <a:off x="10436494" y="5886872"/>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01</a:t>
            </a:r>
            <a:endParaRPr lang="de-DE" sz="6000" b="1" dirty="0">
              <a:solidFill>
                <a:schemeClr val="bg2"/>
              </a:solidFill>
              <a:latin typeface="Century Gothic" panose="020B0502020202020204" pitchFamily="34" charset="0"/>
            </a:endParaRPr>
          </a:p>
        </p:txBody>
      </p:sp>
      <p:sp>
        <p:nvSpPr>
          <p:cNvPr id="18" name="Textfeld 35">
            <a:extLst>
              <a:ext uri="{FF2B5EF4-FFF2-40B4-BE49-F238E27FC236}">
                <a16:creationId xmlns:a16="http://schemas.microsoft.com/office/drawing/2014/main" id="{7439AFDF-2FB7-4848-B68E-5BEE1B0EDC31}"/>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
        <p:nvSpPr>
          <p:cNvPr id="19" name="Textfeld 43">
            <a:extLst>
              <a:ext uri="{FF2B5EF4-FFF2-40B4-BE49-F238E27FC236}">
                <a16:creationId xmlns:a16="http://schemas.microsoft.com/office/drawing/2014/main" id="{4586A139-7441-47BD-B1FD-C95F6EF46146}"/>
              </a:ext>
            </a:extLst>
          </p:cNvPr>
          <p:cNvSpPr txBox="1"/>
          <p:nvPr/>
        </p:nvSpPr>
        <p:spPr>
          <a:xfrm>
            <a:off x="12912306" y="6250383"/>
            <a:ext cx="7595611" cy="3276282"/>
          </a:xfrm>
          <a:prstGeom prst="rect">
            <a:avLst/>
          </a:prstGeom>
          <a:noFill/>
        </p:spPr>
        <p:txBody>
          <a:bodyPr wrap="square" rtlCol="0">
            <a:spAutoFit/>
          </a:bodyPr>
          <a:lstStyle/>
          <a:p>
            <a:pPr algn="just">
              <a:lnSpc>
                <a:spcPct val="150000"/>
              </a:lnSpc>
            </a:pPr>
            <a:r>
              <a:rPr lang="de-DE" sz="2000" dirty="0" err="1">
                <a:latin typeface="Calibri Light" panose="020F0302020204030204" pitchFamily="34" charset="0"/>
              </a:rPr>
              <a:t>Organize</a:t>
            </a:r>
            <a:r>
              <a:rPr lang="de-DE" sz="2000" dirty="0">
                <a:latin typeface="Calibri Light" panose="020F0302020204030204" pitchFamily="34" charset="0"/>
              </a:rPr>
              <a:t> </a:t>
            </a:r>
            <a:r>
              <a:rPr lang="de-DE" sz="2000" dirty="0" err="1">
                <a:latin typeface="Calibri Light" panose="020F0302020204030204" pitchFamily="34" charset="0"/>
              </a:rPr>
              <a:t>Sanayi</a:t>
            </a:r>
            <a:r>
              <a:rPr lang="de-DE" sz="2000" dirty="0">
                <a:latin typeface="Calibri Light" panose="020F0302020204030204" pitchFamily="34" charset="0"/>
              </a:rPr>
              <a:t> </a:t>
            </a:r>
            <a:r>
              <a:rPr lang="de-DE" sz="2000" dirty="0" err="1">
                <a:latin typeface="Calibri Light" panose="020F0302020204030204" pitchFamily="34" charset="0"/>
              </a:rPr>
              <a:t>Bölge</a:t>
            </a:r>
            <a:r>
              <a:rPr lang="de-DE" sz="2000" dirty="0">
                <a:latin typeface="Calibri Light" panose="020F0302020204030204" pitchFamily="34" charset="0"/>
              </a:rPr>
              <a:t> </a:t>
            </a:r>
            <a:r>
              <a:rPr lang="de-DE" sz="2000" dirty="0" err="1">
                <a:latin typeface="Calibri Light" panose="020F0302020204030204" pitchFamily="34" charset="0"/>
              </a:rPr>
              <a:t>Müdürlüklerinin</a:t>
            </a:r>
            <a:r>
              <a:rPr lang="de-DE" sz="2000" dirty="0">
                <a:latin typeface="Calibri Light" panose="020F0302020204030204" pitchFamily="34" charset="0"/>
              </a:rPr>
              <a:t> </a:t>
            </a:r>
            <a:r>
              <a:rPr lang="de-DE" sz="2000" dirty="0" err="1">
                <a:latin typeface="Calibri Light" panose="020F0302020204030204" pitchFamily="34" charset="0"/>
              </a:rPr>
              <a:t>kullanımına</a:t>
            </a:r>
            <a:r>
              <a:rPr lang="de-DE" sz="2000" dirty="0">
                <a:latin typeface="Calibri Light" panose="020F0302020204030204" pitchFamily="34" charset="0"/>
              </a:rPr>
              <a:t> </a:t>
            </a:r>
            <a:r>
              <a:rPr lang="de-DE" sz="2000" dirty="0" err="1">
                <a:latin typeface="Calibri Light" panose="020F0302020204030204" pitchFamily="34" charset="0"/>
              </a:rPr>
              <a:t>açılan</a:t>
            </a:r>
            <a:r>
              <a:rPr lang="de-DE" sz="2000" dirty="0">
                <a:latin typeface="Calibri Light" panose="020F0302020204030204" pitchFamily="34" charset="0"/>
              </a:rPr>
              <a:t> "OSB Bilgi </a:t>
            </a:r>
            <a:r>
              <a:rPr lang="de-DE" sz="2000" dirty="0" err="1">
                <a:latin typeface="Calibri Light" panose="020F0302020204030204" pitchFamily="34" charset="0"/>
              </a:rPr>
              <a:t>Portalı</a:t>
            </a:r>
            <a:r>
              <a:rPr lang="de-DE" sz="2000" dirty="0">
                <a:latin typeface="Calibri Light" panose="020F0302020204030204" pitchFamily="34" charset="0"/>
              </a:rPr>
              <a:t>" </a:t>
            </a:r>
            <a:r>
              <a:rPr lang="de-DE" sz="2000" dirty="0" err="1">
                <a:latin typeface="Calibri Light" panose="020F0302020204030204" pitchFamily="34" charset="0"/>
              </a:rPr>
              <a:t>ile</a:t>
            </a:r>
            <a:r>
              <a:rPr lang="de-DE" sz="2000" dirty="0">
                <a:latin typeface="Calibri Light" panose="020F0302020204030204" pitchFamily="34" charset="0"/>
              </a:rPr>
              <a:t> </a:t>
            </a:r>
            <a:r>
              <a:rPr lang="de-DE" sz="2000" dirty="0" err="1">
                <a:latin typeface="Calibri Light" panose="020F0302020204030204" pitchFamily="34" charset="0"/>
              </a:rPr>
              <a:t>tam</a:t>
            </a:r>
            <a:r>
              <a:rPr lang="de-DE" sz="2000" dirty="0">
                <a:latin typeface="Calibri Light" panose="020F0302020204030204" pitchFamily="34" charset="0"/>
              </a:rPr>
              <a:t> </a:t>
            </a:r>
            <a:r>
              <a:rPr lang="de-DE" sz="2000" dirty="0" err="1">
                <a:latin typeface="Calibri Light" panose="020F0302020204030204" pitchFamily="34" charset="0"/>
              </a:rPr>
              <a:t>uyumlu</a:t>
            </a:r>
            <a:r>
              <a:rPr lang="de-DE" sz="2000" dirty="0">
                <a:latin typeface="Calibri Light" panose="020F0302020204030204" pitchFamily="34" charset="0"/>
              </a:rPr>
              <a:t> </a:t>
            </a:r>
            <a:r>
              <a:rPr lang="de-DE" sz="2000" dirty="0" err="1">
                <a:latin typeface="Calibri Light" panose="020F0302020204030204" pitchFamily="34" charset="0"/>
              </a:rPr>
              <a:t>çalışan</a:t>
            </a:r>
            <a:r>
              <a:rPr lang="de-DE" sz="2000" dirty="0">
                <a:latin typeface="Calibri Light" panose="020F0302020204030204" pitchFamily="34" charset="0"/>
              </a:rPr>
              <a:t> e-OSB, </a:t>
            </a:r>
            <a:r>
              <a:rPr lang="de-DE" sz="2000" dirty="0" err="1">
                <a:latin typeface="Calibri Light" panose="020F0302020204030204" pitchFamily="34" charset="0"/>
              </a:rPr>
              <a:t>sahip</a:t>
            </a:r>
            <a:r>
              <a:rPr lang="de-DE" sz="2000" dirty="0">
                <a:latin typeface="Calibri Light" panose="020F0302020204030204" pitchFamily="34" charset="0"/>
              </a:rPr>
              <a:t> </a:t>
            </a:r>
            <a:r>
              <a:rPr lang="de-DE" sz="2000" dirty="0" err="1">
                <a:latin typeface="Calibri Light" panose="020F0302020204030204" pitchFamily="34" charset="0"/>
              </a:rPr>
              <a:t>oluğu</a:t>
            </a:r>
            <a:r>
              <a:rPr lang="de-DE" sz="2000" dirty="0">
                <a:latin typeface="Calibri Light" panose="020F0302020204030204" pitchFamily="34" charset="0"/>
              </a:rPr>
              <a:t> </a:t>
            </a:r>
            <a:r>
              <a:rPr lang="de-DE" sz="2000" dirty="0" err="1">
                <a:latin typeface="Calibri Light" panose="020F0302020204030204" pitchFamily="34" charset="0"/>
              </a:rPr>
              <a:t>yetenekleri</a:t>
            </a:r>
            <a:r>
              <a:rPr lang="de-DE" sz="2000" dirty="0">
                <a:latin typeface="Calibri Light" panose="020F0302020204030204" pitchFamily="34" charset="0"/>
              </a:rPr>
              <a:t> </a:t>
            </a:r>
            <a:r>
              <a:rPr lang="de-DE" sz="2000" dirty="0" err="1">
                <a:latin typeface="Calibri Light" panose="020F0302020204030204" pitchFamily="34" charset="0"/>
              </a:rPr>
              <a:t>ile</a:t>
            </a:r>
            <a:r>
              <a:rPr lang="de-DE" sz="2000" dirty="0">
                <a:latin typeface="Calibri Light" panose="020F0302020204030204" pitchFamily="34" charset="0"/>
              </a:rPr>
              <a:t> </a:t>
            </a:r>
            <a:r>
              <a:rPr lang="de-DE" sz="2000" dirty="0" err="1">
                <a:latin typeface="Calibri Light" panose="020F0302020204030204" pitchFamily="34" charset="0"/>
              </a:rPr>
              <a:t>otomatik</a:t>
            </a:r>
            <a:r>
              <a:rPr lang="de-DE" sz="2000" dirty="0">
                <a:latin typeface="Calibri Light" panose="020F0302020204030204" pitchFamily="34" charset="0"/>
              </a:rPr>
              <a:t> </a:t>
            </a:r>
            <a:r>
              <a:rPr lang="de-DE" sz="2000" dirty="0" err="1">
                <a:latin typeface="Calibri Light" panose="020F0302020204030204" pitchFamily="34" charset="0"/>
              </a:rPr>
              <a:t>olarak</a:t>
            </a:r>
            <a:r>
              <a:rPr lang="de-DE" sz="2000" dirty="0">
                <a:latin typeface="Calibri Light" panose="020F0302020204030204" pitchFamily="34" charset="0"/>
              </a:rPr>
              <a:t> </a:t>
            </a:r>
            <a:r>
              <a:rPr lang="de-DE" sz="2000" dirty="0" err="1">
                <a:latin typeface="Calibri Light" panose="020F0302020204030204" pitchFamily="34" charset="0"/>
              </a:rPr>
              <a:t>veri</a:t>
            </a:r>
            <a:r>
              <a:rPr lang="de-DE" sz="2000" dirty="0">
                <a:latin typeface="Calibri Light" panose="020F0302020204030204" pitchFamily="34" charset="0"/>
              </a:rPr>
              <a:t> </a:t>
            </a:r>
            <a:r>
              <a:rPr lang="de-DE" sz="2000" dirty="0" err="1">
                <a:latin typeface="Calibri Light" panose="020F0302020204030204" pitchFamily="34" charset="0"/>
              </a:rPr>
              <a:t>akışı</a:t>
            </a:r>
            <a:r>
              <a:rPr lang="de-DE" sz="2000" dirty="0">
                <a:latin typeface="Calibri Light" panose="020F0302020204030204" pitchFamily="34" charset="0"/>
              </a:rPr>
              <a:t> </a:t>
            </a:r>
            <a:r>
              <a:rPr lang="de-DE" sz="2000" dirty="0" err="1">
                <a:latin typeface="Calibri Light" panose="020F0302020204030204" pitchFamily="34" charset="0"/>
              </a:rPr>
              <a:t>sağlamaktadır</a:t>
            </a:r>
            <a:r>
              <a:rPr lang="de-DE" sz="2000" dirty="0">
                <a:latin typeface="Calibri Light" panose="020F0302020204030204" pitchFamily="34" charset="0"/>
              </a:rPr>
              <a:t>.</a:t>
            </a:r>
            <a:endParaRPr lang="tr-TR" sz="2000" dirty="0">
              <a:latin typeface="Calibri Light" panose="020F0302020204030204" pitchFamily="34" charset="0"/>
            </a:endParaRPr>
          </a:p>
          <a:p>
            <a:pPr algn="just">
              <a:lnSpc>
                <a:spcPct val="150000"/>
              </a:lnSpc>
            </a:pPr>
            <a:endParaRPr lang="tr-TR" sz="2000" dirty="0">
              <a:latin typeface="Calibri Light" panose="020F0302020204030204" pitchFamily="34" charset="0"/>
            </a:endParaRPr>
          </a:p>
          <a:p>
            <a:pPr algn="just">
              <a:lnSpc>
                <a:spcPct val="150000"/>
              </a:lnSpc>
            </a:pPr>
            <a:r>
              <a:rPr lang="de-DE" sz="2000" dirty="0">
                <a:latin typeface="Calibri Light" panose="020F0302020204030204" pitchFamily="34" charset="0"/>
              </a:rPr>
              <a:t>e-OSB, </a:t>
            </a:r>
            <a:r>
              <a:rPr lang="de-DE" sz="2000" dirty="0" err="1">
                <a:latin typeface="Calibri Light" panose="020F0302020204030204" pitchFamily="34" charset="0"/>
              </a:rPr>
              <a:t>yerli</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milli</a:t>
            </a:r>
            <a:r>
              <a:rPr lang="de-DE" sz="2000" dirty="0">
                <a:latin typeface="Calibri Light" panose="020F0302020204030204" pitchFamily="34" charset="0"/>
              </a:rPr>
              <a:t> </a:t>
            </a:r>
            <a:r>
              <a:rPr lang="de-DE" sz="2000" dirty="0" err="1">
                <a:latin typeface="Calibri Light" panose="020F0302020204030204" pitchFamily="34" charset="0"/>
              </a:rPr>
              <a:t>olarak</a:t>
            </a:r>
            <a:r>
              <a:rPr lang="de-DE" sz="2000" dirty="0">
                <a:latin typeface="Calibri Light" panose="020F0302020204030204" pitchFamily="34" charset="0"/>
              </a:rPr>
              <a:t> </a:t>
            </a:r>
            <a:r>
              <a:rPr lang="de-DE" sz="2000" dirty="0" err="1">
                <a:latin typeface="Calibri Light" panose="020F0302020204030204" pitchFamily="34" charset="0"/>
              </a:rPr>
              <a:t>tamamen</a:t>
            </a:r>
            <a:r>
              <a:rPr lang="de-DE" sz="2000" dirty="0">
                <a:latin typeface="Calibri Light" panose="020F0302020204030204" pitchFamily="34" charset="0"/>
              </a:rPr>
              <a:t> Türk </a:t>
            </a:r>
            <a:r>
              <a:rPr lang="de-DE" sz="2000" dirty="0" err="1">
                <a:latin typeface="Calibri Light" panose="020F0302020204030204" pitchFamily="34" charset="0"/>
              </a:rPr>
              <a:t>mühendislerden</a:t>
            </a:r>
            <a:r>
              <a:rPr lang="de-DE" sz="2000" dirty="0">
                <a:latin typeface="Calibri Light" panose="020F0302020204030204" pitchFamily="34" charset="0"/>
              </a:rPr>
              <a:t> </a:t>
            </a:r>
            <a:r>
              <a:rPr lang="de-DE" sz="2000" dirty="0" err="1">
                <a:latin typeface="Calibri Light" panose="020F0302020204030204" pitchFamily="34" charset="0"/>
              </a:rPr>
              <a:t>oluşan</a:t>
            </a:r>
            <a:r>
              <a:rPr lang="de-DE" sz="2000" dirty="0">
                <a:latin typeface="Calibri Light" panose="020F0302020204030204" pitchFamily="34" charset="0"/>
              </a:rPr>
              <a:t> </a:t>
            </a:r>
            <a:r>
              <a:rPr lang="de-DE" sz="2000" dirty="0" err="1">
                <a:latin typeface="Calibri Light" panose="020F0302020204030204" pitchFamily="34" charset="0"/>
              </a:rPr>
              <a:t>uzman</a:t>
            </a:r>
            <a:r>
              <a:rPr lang="de-DE" sz="2000" dirty="0">
                <a:latin typeface="Calibri Light" panose="020F0302020204030204" pitchFamily="34" charset="0"/>
              </a:rPr>
              <a:t> </a:t>
            </a:r>
            <a:r>
              <a:rPr lang="de-DE" sz="2000" dirty="0" err="1">
                <a:latin typeface="Calibri Light" panose="020F0302020204030204" pitchFamily="34" charset="0"/>
              </a:rPr>
              <a:t>bir</a:t>
            </a:r>
            <a:r>
              <a:rPr lang="de-DE" sz="2000" dirty="0">
                <a:latin typeface="Calibri Light" panose="020F0302020204030204" pitchFamily="34" charset="0"/>
              </a:rPr>
              <a:t> </a:t>
            </a:r>
            <a:r>
              <a:rPr lang="de-DE" sz="2000" dirty="0" err="1">
                <a:latin typeface="Calibri Light" panose="020F0302020204030204" pitchFamily="34" charset="0"/>
              </a:rPr>
              <a:t>ekip</a:t>
            </a:r>
            <a:r>
              <a:rPr lang="de-DE" sz="2000" dirty="0">
                <a:latin typeface="Calibri Light" panose="020F0302020204030204" pitchFamily="34" charset="0"/>
              </a:rPr>
              <a:t> </a:t>
            </a:r>
            <a:r>
              <a:rPr lang="de-DE" sz="2000" dirty="0" err="1">
                <a:latin typeface="Calibri Light" panose="020F0302020204030204" pitchFamily="34" charset="0"/>
              </a:rPr>
              <a:t>ile</a:t>
            </a:r>
            <a:r>
              <a:rPr lang="de-DE" sz="2000" dirty="0">
                <a:latin typeface="Calibri Light" panose="020F0302020204030204" pitchFamily="34" charset="0"/>
              </a:rPr>
              <a:t> </a:t>
            </a:r>
            <a:r>
              <a:rPr lang="de-DE" sz="2000" dirty="0" err="1">
                <a:latin typeface="Calibri Light" panose="020F0302020204030204" pitchFamily="34" charset="0"/>
              </a:rPr>
              <a:t>kamu</a:t>
            </a:r>
            <a:r>
              <a:rPr lang="de-DE" sz="2000" dirty="0">
                <a:latin typeface="Calibri Light" panose="020F0302020204030204" pitchFamily="34" charset="0"/>
              </a:rPr>
              <a:t> </a:t>
            </a:r>
            <a:r>
              <a:rPr lang="de-DE" sz="2000" dirty="0" err="1">
                <a:latin typeface="Calibri Light" panose="020F0302020204030204" pitchFamily="34" charset="0"/>
              </a:rPr>
              <a:t>sektörünün</a:t>
            </a:r>
            <a:r>
              <a:rPr lang="de-DE" sz="2000" dirty="0">
                <a:latin typeface="Calibri Light" panose="020F0302020204030204" pitchFamily="34" charset="0"/>
              </a:rPr>
              <a:t> </a:t>
            </a:r>
            <a:r>
              <a:rPr lang="de-DE" sz="2000" dirty="0" err="1">
                <a:latin typeface="Calibri Light" panose="020F0302020204030204" pitchFamily="34" charset="0"/>
              </a:rPr>
              <a:t>lideri</a:t>
            </a:r>
            <a:r>
              <a:rPr lang="de-DE" sz="2000" dirty="0">
                <a:latin typeface="Calibri Light" panose="020F0302020204030204" pitchFamily="34" charset="0"/>
              </a:rPr>
              <a:t> SERAŞ </a:t>
            </a:r>
            <a:r>
              <a:rPr lang="de-DE" sz="2000" dirty="0" err="1">
                <a:latin typeface="Calibri Light" panose="020F0302020204030204" pitchFamily="34" charset="0"/>
              </a:rPr>
              <a:t>tarafından</a:t>
            </a:r>
            <a:r>
              <a:rPr lang="de-DE" sz="2000" dirty="0">
                <a:latin typeface="Calibri Light" panose="020F0302020204030204" pitchFamily="34" charset="0"/>
              </a:rPr>
              <a:t> 30+ </a:t>
            </a:r>
            <a:r>
              <a:rPr lang="de-DE" sz="2000" dirty="0" err="1">
                <a:latin typeface="Calibri Light" panose="020F0302020204030204" pitchFamily="34" charset="0"/>
              </a:rPr>
              <a:t>yıllık</a:t>
            </a:r>
            <a:r>
              <a:rPr lang="de-DE" sz="2000" dirty="0">
                <a:latin typeface="Calibri Light" panose="020F0302020204030204" pitchFamily="34" charset="0"/>
              </a:rPr>
              <a:t> </a:t>
            </a:r>
            <a:r>
              <a:rPr lang="de-DE" sz="2000" dirty="0" err="1">
                <a:latin typeface="Calibri Light" panose="020F0302020204030204" pitchFamily="34" charset="0"/>
              </a:rPr>
              <a:t>tecrübe</a:t>
            </a:r>
            <a:r>
              <a:rPr lang="de-DE" sz="2000" dirty="0">
                <a:latin typeface="Calibri Light" panose="020F0302020204030204" pitchFamily="34" charset="0"/>
              </a:rPr>
              <a:t> </a:t>
            </a:r>
            <a:r>
              <a:rPr lang="de-DE" sz="2000" dirty="0" err="1">
                <a:latin typeface="Calibri Light" panose="020F0302020204030204" pitchFamily="34" charset="0"/>
              </a:rPr>
              <a:t>ile</a:t>
            </a:r>
            <a:r>
              <a:rPr lang="de-DE" sz="2000" dirty="0">
                <a:latin typeface="Calibri Light" panose="020F0302020204030204" pitchFamily="34" charset="0"/>
              </a:rPr>
              <a:t> </a:t>
            </a:r>
            <a:r>
              <a:rPr lang="de-DE" sz="2000" dirty="0" err="1">
                <a:latin typeface="Calibri Light" panose="020F0302020204030204" pitchFamily="34" charset="0"/>
              </a:rPr>
              <a:t>geliştirilmiştir</a:t>
            </a:r>
            <a:r>
              <a:rPr lang="de-DE" sz="2000" dirty="0">
                <a:latin typeface="Calibri Light" panose="020F0302020204030204" pitchFamily="34" charset="0"/>
              </a:rPr>
              <a:t>. </a:t>
            </a:r>
          </a:p>
        </p:txBody>
      </p:sp>
      <p:pic>
        <p:nvPicPr>
          <p:cNvPr id="6" name="Resim 5">
            <a:extLst>
              <a:ext uri="{FF2B5EF4-FFF2-40B4-BE49-F238E27FC236}">
                <a16:creationId xmlns:a16="http://schemas.microsoft.com/office/drawing/2014/main" id="{3BE13975-6FF9-454C-BF8E-6D5F5FEF93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8054" y="5379374"/>
            <a:ext cx="2691508" cy="702132"/>
          </a:xfrm>
          <a:prstGeom prst="rect">
            <a:avLst/>
          </a:prstGeom>
        </p:spPr>
      </p:pic>
    </p:spTree>
    <p:extLst>
      <p:ext uri="{BB962C8B-B14F-4D97-AF65-F5344CB8AC3E}">
        <p14:creationId xmlns:p14="http://schemas.microsoft.com/office/powerpoint/2010/main" val="34494977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ppt_x"/>
                                          </p:val>
                                        </p:tav>
                                        <p:tav tm="100000">
                                          <p:val>
                                            <p:strVal val="#ppt_x"/>
                                          </p:val>
                                        </p:tav>
                                      </p:tavLst>
                                    </p:anim>
                                    <p:anim calcmode="lin" valueType="num">
                                      <p:cBhvr additive="base">
                                        <p:cTn id="12" dur="50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ppt_x"/>
                                          </p:val>
                                        </p:tav>
                                        <p:tav tm="100000">
                                          <p:val>
                                            <p:strVal val="#ppt_x"/>
                                          </p:val>
                                        </p:tav>
                                      </p:tavLst>
                                    </p:anim>
                                    <p:anim calcmode="lin" valueType="num">
                                      <p:cBhvr additive="base">
                                        <p:cTn id="28" dur="50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ppt_x"/>
                                          </p:val>
                                        </p:tav>
                                        <p:tav tm="100000">
                                          <p:val>
                                            <p:strVal val="#ppt_x"/>
                                          </p:val>
                                        </p:tav>
                                      </p:tavLst>
                                    </p:anim>
                                    <p:anim calcmode="lin" valueType="num">
                                      <p:cBhvr additive="base">
                                        <p:cTn id="32" dur="500" fill="hold"/>
                                        <p:tgtEl>
                                          <p:spTgt spid="5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500" fill="hold"/>
                                        <p:tgtEl>
                                          <p:spTgt spid="54"/>
                                        </p:tgtEl>
                                        <p:attrNameLst>
                                          <p:attrName>ppt_x</p:attrName>
                                        </p:attrNameLst>
                                      </p:cBhvr>
                                      <p:tavLst>
                                        <p:tav tm="0">
                                          <p:val>
                                            <p:strVal val="#ppt_x"/>
                                          </p:val>
                                        </p:tav>
                                        <p:tav tm="100000">
                                          <p:val>
                                            <p:strVal val="#ppt_x"/>
                                          </p:val>
                                        </p:tav>
                                      </p:tavLst>
                                    </p:anim>
                                    <p:anim calcmode="lin" valueType="num">
                                      <p:cBhvr additive="base">
                                        <p:cTn id="36" dur="500" fill="hold"/>
                                        <p:tgtEl>
                                          <p:spTgt spid="5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P spid="44" grpId="0"/>
      <p:bldP spid="45" grpId="0" animBg="1"/>
      <p:bldP spid="20" grpId="0"/>
      <p:bldP spid="21" grpId="0"/>
      <p:bldP spid="31" grpId="0"/>
      <p:bldP spid="32"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pieren 23"/>
          <p:cNvGrpSpPr/>
          <p:nvPr/>
        </p:nvGrpSpPr>
        <p:grpSpPr>
          <a:xfrm>
            <a:off x="2957440" y="4167935"/>
            <a:ext cx="4764828" cy="4983451"/>
            <a:chOff x="4930064" y="4434278"/>
            <a:chExt cx="4764828" cy="4983451"/>
          </a:xfrm>
        </p:grpSpPr>
        <p:sp>
          <p:nvSpPr>
            <p:cNvPr id="25" name="Ellipse 24"/>
            <p:cNvSpPr/>
            <p:nvPr/>
          </p:nvSpPr>
          <p:spPr>
            <a:xfrm rot="5422425">
              <a:off x="5851642" y="4434279"/>
              <a:ext cx="2856167" cy="2856165"/>
            </a:xfrm>
            <a:prstGeom prst="ellipse">
              <a:avLst/>
            </a:prstGeom>
            <a:solidFill>
              <a:schemeClr val="bg1"/>
            </a:solidFill>
            <a:ln>
              <a:solidFill>
                <a:schemeClr val="tx1">
                  <a:alpha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6">
                <a:solidFill>
                  <a:schemeClr val="bg2">
                    <a:lumMod val="50000"/>
                  </a:schemeClr>
                </a:solidFill>
                <a:latin typeface="+mj-lt"/>
              </a:endParaRPr>
            </a:p>
          </p:txBody>
        </p:sp>
        <p:sp>
          <p:nvSpPr>
            <p:cNvPr id="27" name="Textfeld 26"/>
            <p:cNvSpPr txBox="1"/>
            <p:nvPr/>
          </p:nvSpPr>
          <p:spPr>
            <a:xfrm>
              <a:off x="4930064" y="8956064"/>
              <a:ext cx="4764828" cy="461665"/>
            </a:xfrm>
            <a:prstGeom prst="rect">
              <a:avLst/>
            </a:prstGeom>
            <a:noFill/>
          </p:spPr>
          <p:txBody>
            <a:bodyPr wrap="square" rtlCol="0">
              <a:spAutoFit/>
            </a:bodyPr>
            <a:lstStyle/>
            <a:p>
              <a:pPr algn="ctr"/>
              <a:r>
                <a:rPr lang="tr-TR" sz="2400" dirty="0">
                  <a:latin typeface="+mj-lt"/>
                </a:rPr>
                <a:t>Yeni Nesil</a:t>
              </a:r>
              <a:r>
                <a:rPr lang="de-DE" sz="2400" dirty="0">
                  <a:latin typeface="+mj-lt"/>
                </a:rPr>
                <a:t> </a:t>
              </a:r>
              <a:r>
                <a:rPr lang="tr-TR" sz="2400" b="1" dirty="0">
                  <a:latin typeface="+mj-lt"/>
                </a:rPr>
                <a:t>Abone Yönetim Bilgi Sistemi</a:t>
              </a:r>
              <a:endParaRPr lang="de-DE" sz="2400" b="1" dirty="0">
                <a:latin typeface="+mj-lt"/>
              </a:endParaRPr>
            </a:p>
          </p:txBody>
        </p:sp>
      </p:grpSp>
      <p:sp>
        <p:nvSpPr>
          <p:cNvPr id="50"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51" name="Textfeld 50"/>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Neden E-OSB ?</a:t>
            </a:r>
            <a:endParaRPr lang="de-DE" sz="2500" dirty="0">
              <a:latin typeface="Calibri Light" panose="020F0302020204030204" pitchFamily="34" charset="0"/>
            </a:endParaRPr>
          </a:p>
        </p:txBody>
      </p:sp>
      <p:sp>
        <p:nvSpPr>
          <p:cNvPr id="52" name="Textfeld 51"/>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5</a:t>
            </a:fld>
            <a:endParaRPr lang="de-DE" sz="4000" b="1">
              <a:solidFill>
                <a:schemeClr val="accent3"/>
              </a:solidFill>
              <a:latin typeface="Century Gothic" panose="020B0502020202020204" pitchFamily="34" charset="0"/>
            </a:endParaRPr>
          </a:p>
        </p:txBody>
      </p:sp>
      <p:cxnSp>
        <p:nvCxnSpPr>
          <p:cNvPr id="53" name="Gerader Verbinder 52"/>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 name="Gerader Verbinder 53"/>
          <p:cNvCxnSpPr/>
          <p:nvPr/>
        </p:nvCxnSpPr>
        <p:spPr>
          <a:xfrm>
            <a:off x="8564115" y="3628103"/>
            <a:ext cx="0" cy="64597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5" name="Rechteck 44"/>
          <p:cNvSpPr/>
          <p:nvPr/>
        </p:nvSpPr>
        <p:spPr>
          <a:xfrm>
            <a:off x="10436494" y="7785505"/>
            <a:ext cx="172418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26">
            <a:extLst>
              <a:ext uri="{FF2B5EF4-FFF2-40B4-BE49-F238E27FC236}">
                <a16:creationId xmlns:a16="http://schemas.microsoft.com/office/drawing/2014/main" id="{6DEC9B4D-4FB4-4167-A90A-FB2B287ADCC0}"/>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21" name="Textfeld 30">
            <a:extLst>
              <a:ext uri="{FF2B5EF4-FFF2-40B4-BE49-F238E27FC236}">
                <a16:creationId xmlns:a16="http://schemas.microsoft.com/office/drawing/2014/main" id="{148543C1-F9E8-4579-827A-44273B2DA611}"/>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22" name="Resim 21">
            <a:extLst>
              <a:ext uri="{FF2B5EF4-FFF2-40B4-BE49-F238E27FC236}">
                <a16:creationId xmlns:a16="http://schemas.microsoft.com/office/drawing/2014/main" id="{07B40150-06E1-4873-967B-0D6F3A389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31" name="Textfeld 32">
            <a:extLst>
              <a:ext uri="{FF2B5EF4-FFF2-40B4-BE49-F238E27FC236}">
                <a16:creationId xmlns:a16="http://schemas.microsoft.com/office/drawing/2014/main" id="{631D4407-4202-42C1-90DF-2332460CD520}"/>
              </a:ext>
            </a:extLst>
          </p:cNvPr>
          <p:cNvSpPr txBox="1"/>
          <p:nvPr/>
        </p:nvSpPr>
        <p:spPr>
          <a:xfrm>
            <a:off x="10436494" y="5530385"/>
            <a:ext cx="7696231" cy="400110"/>
          </a:xfrm>
          <a:prstGeom prst="rect">
            <a:avLst/>
          </a:prstGeom>
          <a:noFill/>
        </p:spPr>
        <p:txBody>
          <a:bodyPr wrap="square" rtlCol="0">
            <a:spAutoFit/>
          </a:bodyPr>
          <a:lstStyle/>
          <a:p>
            <a:r>
              <a:rPr lang="tr-TR" sz="2000" b="1" dirty="0"/>
              <a:t>Neden e-OSB ?</a:t>
            </a:r>
            <a:endParaRPr lang="de-DE" sz="2000" b="1" dirty="0"/>
          </a:p>
        </p:txBody>
      </p:sp>
      <p:sp>
        <p:nvSpPr>
          <p:cNvPr id="32" name="Textfeld 64">
            <a:extLst>
              <a:ext uri="{FF2B5EF4-FFF2-40B4-BE49-F238E27FC236}">
                <a16:creationId xmlns:a16="http://schemas.microsoft.com/office/drawing/2014/main" id="{EDCD8092-EF8B-4504-A8F3-CF2C08AC29BC}"/>
              </a:ext>
            </a:extLst>
          </p:cNvPr>
          <p:cNvSpPr txBox="1"/>
          <p:nvPr/>
        </p:nvSpPr>
        <p:spPr>
          <a:xfrm>
            <a:off x="10436494" y="5886872"/>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02</a:t>
            </a:r>
            <a:endParaRPr lang="de-DE" sz="6000" b="1" dirty="0">
              <a:solidFill>
                <a:schemeClr val="bg2"/>
              </a:solidFill>
              <a:latin typeface="Century Gothic" panose="020B0502020202020204" pitchFamily="34" charset="0"/>
            </a:endParaRPr>
          </a:p>
        </p:txBody>
      </p:sp>
      <p:sp>
        <p:nvSpPr>
          <p:cNvPr id="18" name="Textfeld 35">
            <a:extLst>
              <a:ext uri="{FF2B5EF4-FFF2-40B4-BE49-F238E27FC236}">
                <a16:creationId xmlns:a16="http://schemas.microsoft.com/office/drawing/2014/main" id="{1C6A08E1-18EA-4F43-A008-5A7C10396EC6}"/>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
        <p:nvSpPr>
          <p:cNvPr id="19" name="Textfeld 43">
            <a:extLst>
              <a:ext uri="{FF2B5EF4-FFF2-40B4-BE49-F238E27FC236}">
                <a16:creationId xmlns:a16="http://schemas.microsoft.com/office/drawing/2014/main" id="{35B56EE9-09CB-4837-9AAA-B3618C26746F}"/>
              </a:ext>
            </a:extLst>
          </p:cNvPr>
          <p:cNvSpPr txBox="1"/>
          <p:nvPr/>
        </p:nvSpPr>
        <p:spPr>
          <a:xfrm>
            <a:off x="12646299" y="2494405"/>
            <a:ext cx="7595611" cy="9277924"/>
          </a:xfrm>
          <a:prstGeom prst="rect">
            <a:avLst/>
          </a:prstGeom>
          <a:noFill/>
        </p:spPr>
        <p:txBody>
          <a:bodyPr wrap="square" rtlCol="0">
            <a:spAutoFit/>
          </a:bodyPr>
          <a:lstStyle/>
          <a:p>
            <a:pPr algn="just">
              <a:lnSpc>
                <a:spcPct val="150000"/>
              </a:lnSpc>
            </a:pPr>
            <a:r>
              <a:rPr lang="de-DE" sz="2000" dirty="0">
                <a:latin typeface="Calibri Light" panose="020F0302020204030204" pitchFamily="34" charset="0"/>
              </a:rPr>
              <a:t>e-OSB </a:t>
            </a:r>
            <a:r>
              <a:rPr lang="de-DE" sz="2000" dirty="0" err="1">
                <a:latin typeface="Calibri Light" panose="020F0302020204030204" pitchFamily="34" charset="0"/>
              </a:rPr>
              <a:t>ile</a:t>
            </a:r>
            <a:r>
              <a:rPr lang="de-DE" sz="2000" dirty="0">
                <a:latin typeface="Calibri Light" panose="020F0302020204030204" pitchFamily="34" charset="0"/>
              </a:rPr>
              <a:t> </a:t>
            </a:r>
            <a:r>
              <a:rPr lang="de-DE" sz="2000" dirty="0" err="1">
                <a:latin typeface="Calibri Light" panose="020F0302020204030204" pitchFamily="34" charset="0"/>
              </a:rPr>
              <a:t>Kısaca</a:t>
            </a:r>
            <a:r>
              <a:rPr lang="de-DE" sz="2000" dirty="0">
                <a:latin typeface="Calibri Light" panose="020F0302020204030204" pitchFamily="34" charset="0"/>
              </a:rPr>
              <a:t>;</a:t>
            </a:r>
            <a:endParaRPr lang="tr-TR" sz="2000" dirty="0">
              <a:latin typeface="Calibri Light" panose="020F0302020204030204" pitchFamily="34" charset="0"/>
            </a:endParaRPr>
          </a:p>
          <a:p>
            <a:pPr algn="just">
              <a:lnSpc>
                <a:spcPct val="150000"/>
              </a:lnSpc>
            </a:pPr>
            <a:endParaRPr lang="de-DE" sz="2000" dirty="0">
              <a:latin typeface="Calibri Light" panose="020F0302020204030204" pitchFamily="34" charset="0"/>
            </a:endParaRPr>
          </a:p>
          <a:p>
            <a:pPr marL="342900" indent="-342900" algn="just">
              <a:lnSpc>
                <a:spcPct val="150000"/>
              </a:lnSpc>
              <a:buFont typeface="Arial" panose="020B0604020202020204" pitchFamily="34" charset="0"/>
              <a:buChar char="•"/>
            </a:pPr>
            <a:r>
              <a:rPr lang="de-DE" sz="2000" dirty="0" err="1">
                <a:latin typeface="Calibri Light" panose="020F0302020204030204" pitchFamily="34" charset="0"/>
              </a:rPr>
              <a:t>Abone</a:t>
            </a:r>
            <a:r>
              <a:rPr lang="de-DE" sz="2000" dirty="0">
                <a:latin typeface="Calibri Light" panose="020F0302020204030204" pitchFamily="34" charset="0"/>
              </a:rPr>
              <a:t> Yönetim </a:t>
            </a:r>
            <a:r>
              <a:rPr lang="de-DE" sz="2000" dirty="0" err="1">
                <a:latin typeface="Calibri Light" panose="020F0302020204030204" pitchFamily="34" charset="0"/>
              </a:rPr>
              <a:t>İşlemleri</a:t>
            </a:r>
            <a:endParaRPr lang="tr-TR" sz="2000" dirty="0">
              <a:latin typeface="Calibri Light" panose="020F0302020204030204" pitchFamily="34" charset="0"/>
            </a:endParaRPr>
          </a:p>
          <a:p>
            <a:pPr marL="342900" indent="-342900" algn="just">
              <a:lnSpc>
                <a:spcPct val="150000"/>
              </a:lnSpc>
              <a:buFont typeface="Arial" panose="020B0604020202020204" pitchFamily="34" charset="0"/>
              <a:buChar char="•"/>
            </a:pPr>
            <a:r>
              <a:rPr lang="de-DE" sz="2000" dirty="0" err="1">
                <a:latin typeface="Calibri Light" panose="020F0302020204030204" pitchFamily="34" charset="0"/>
              </a:rPr>
              <a:t>Kiralama</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Tahsis</a:t>
            </a:r>
            <a:r>
              <a:rPr lang="de-DE" sz="2000" dirty="0">
                <a:latin typeface="Calibri Light" panose="020F0302020204030204" pitchFamily="34" charset="0"/>
              </a:rPr>
              <a:t> </a:t>
            </a:r>
            <a:r>
              <a:rPr lang="de-DE" sz="2000" dirty="0" err="1">
                <a:latin typeface="Calibri Light" panose="020F0302020204030204" pitchFamily="34" charset="0"/>
              </a:rPr>
              <a:t>Hizmetleri</a:t>
            </a:r>
            <a:endParaRPr lang="tr-TR" sz="2000" dirty="0">
              <a:latin typeface="Calibri Light" panose="020F0302020204030204" pitchFamily="34" charset="0"/>
            </a:endParaRPr>
          </a:p>
          <a:p>
            <a:pPr marL="342900" indent="-342900" algn="just">
              <a:lnSpc>
                <a:spcPct val="150000"/>
              </a:lnSpc>
              <a:buFont typeface="Arial" panose="020B0604020202020204" pitchFamily="34" charset="0"/>
              <a:buChar char="•"/>
            </a:pPr>
            <a:r>
              <a:rPr lang="de-DE" sz="2000" dirty="0" err="1">
                <a:latin typeface="Calibri Light" panose="020F0302020204030204" pitchFamily="34" charset="0"/>
              </a:rPr>
              <a:t>Doğal</a:t>
            </a:r>
            <a:r>
              <a:rPr lang="de-DE" sz="2000" dirty="0">
                <a:latin typeface="Calibri Light" panose="020F0302020204030204" pitchFamily="34" charset="0"/>
              </a:rPr>
              <a:t> Gaz </a:t>
            </a:r>
            <a:r>
              <a:rPr lang="de-DE" sz="2000" dirty="0" err="1">
                <a:latin typeface="Calibri Light" panose="020F0302020204030204" pitchFamily="34" charset="0"/>
              </a:rPr>
              <a:t>Abonelik</a:t>
            </a:r>
            <a:r>
              <a:rPr lang="de-DE" sz="2000" dirty="0">
                <a:latin typeface="Calibri Light" panose="020F0302020204030204" pitchFamily="34" charset="0"/>
              </a:rPr>
              <a:t> Yönetimi</a:t>
            </a:r>
            <a:endParaRPr lang="tr-TR" sz="2000" dirty="0">
              <a:latin typeface="Calibri Light" panose="020F0302020204030204" pitchFamily="34" charset="0"/>
            </a:endParaRPr>
          </a:p>
          <a:p>
            <a:pPr marL="342900" indent="-342900" algn="just">
              <a:lnSpc>
                <a:spcPct val="150000"/>
              </a:lnSpc>
              <a:buFont typeface="Arial" panose="020B0604020202020204" pitchFamily="34" charset="0"/>
              <a:buChar char="•"/>
            </a:pPr>
            <a:r>
              <a:rPr lang="de-DE" sz="2000" dirty="0">
                <a:latin typeface="Calibri Light" panose="020F0302020204030204" pitchFamily="34" charset="0"/>
              </a:rPr>
              <a:t>Elektrik </a:t>
            </a:r>
            <a:r>
              <a:rPr lang="de-DE" sz="2000" dirty="0" err="1">
                <a:latin typeface="Calibri Light" panose="020F0302020204030204" pitchFamily="34" charset="0"/>
              </a:rPr>
              <a:t>Abonelik</a:t>
            </a:r>
            <a:r>
              <a:rPr lang="de-DE" sz="2000" dirty="0">
                <a:latin typeface="Calibri Light" panose="020F0302020204030204" pitchFamily="34" charset="0"/>
              </a:rPr>
              <a:t> Yönetimi</a:t>
            </a:r>
            <a:endParaRPr lang="tr-TR" sz="2000" dirty="0">
              <a:latin typeface="Calibri Light" panose="020F0302020204030204" pitchFamily="34" charset="0"/>
            </a:endParaRPr>
          </a:p>
          <a:p>
            <a:pPr marL="342900" indent="-342900" algn="just">
              <a:lnSpc>
                <a:spcPct val="150000"/>
              </a:lnSpc>
              <a:buFont typeface="Arial" panose="020B0604020202020204" pitchFamily="34" charset="0"/>
              <a:buChar char="•"/>
            </a:pPr>
            <a:r>
              <a:rPr lang="es-ES" sz="2000" dirty="0">
                <a:latin typeface="Calibri Light" panose="020F0302020204030204" pitchFamily="34" charset="0"/>
              </a:rPr>
              <a:t>Su Abonelik ve Atık Su Yönetimi</a:t>
            </a:r>
            <a:endParaRPr lang="tr-TR" sz="2000" dirty="0">
              <a:latin typeface="Calibri Light" panose="020F0302020204030204" pitchFamily="34" charset="0"/>
            </a:endParaRP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Yönetim Aidatı</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Ruhsat ve Belgeler</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İş yeri Açma ve Çalışma Ruhsatı</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Yapı Ruhsat ve Kullanma İzin Belgesi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Elektronik Belge Yönetim Sistemi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KVKK Süreç Yönetimi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Kalite Yönetim Sistemi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Gelir Yönetimi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E-Dönüşüm, E-İmza ve KEP Süreçleri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E-İşlemler</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Belge Doğrulama</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Sanayici </a:t>
            </a:r>
            <a:r>
              <a:rPr lang="tr-TR" sz="2000" dirty="0" err="1">
                <a:latin typeface="Calibri Light" panose="020F0302020204030204" pitchFamily="34" charset="0"/>
              </a:rPr>
              <a:t>Portalı</a:t>
            </a:r>
            <a:endParaRPr lang="tr-TR" sz="2000" dirty="0">
              <a:latin typeface="Calibri Light" panose="020F0302020204030204" pitchFamily="34" charset="0"/>
            </a:endParaRPr>
          </a:p>
          <a:p>
            <a:pPr marL="342900" indent="-342900" algn="just">
              <a:lnSpc>
                <a:spcPct val="150000"/>
              </a:lnSpc>
              <a:buFont typeface="Arial" panose="020B0604020202020204" pitchFamily="34" charset="0"/>
              <a:buChar char="•"/>
            </a:pPr>
            <a:endParaRPr lang="tr-TR" sz="2000" dirty="0">
              <a:latin typeface="Calibri Light" panose="020F0302020204030204" pitchFamily="34" charset="0"/>
            </a:endParaRPr>
          </a:p>
        </p:txBody>
      </p:sp>
      <p:pic>
        <p:nvPicPr>
          <p:cNvPr id="26" name="Resim 25">
            <a:extLst>
              <a:ext uri="{FF2B5EF4-FFF2-40B4-BE49-F238E27FC236}">
                <a16:creationId xmlns:a16="http://schemas.microsoft.com/office/drawing/2014/main" id="{33FB8065-9149-459A-80AC-2A0A44E00B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8054" y="5379374"/>
            <a:ext cx="2691508" cy="702132"/>
          </a:xfrm>
          <a:prstGeom prst="rect">
            <a:avLst/>
          </a:prstGeom>
        </p:spPr>
      </p:pic>
    </p:spTree>
    <p:extLst>
      <p:ext uri="{BB962C8B-B14F-4D97-AF65-F5344CB8AC3E}">
        <p14:creationId xmlns:p14="http://schemas.microsoft.com/office/powerpoint/2010/main" val="19047982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ppt_x"/>
                                          </p:val>
                                        </p:tav>
                                        <p:tav tm="100000">
                                          <p:val>
                                            <p:strVal val="#ppt_x"/>
                                          </p:val>
                                        </p:tav>
                                      </p:tavLst>
                                    </p:anim>
                                    <p:anim calcmode="lin" valueType="num">
                                      <p:cBhvr additive="base">
                                        <p:cTn id="12" dur="50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P spid="45" grpId="0" animBg="1"/>
      <p:bldP spid="20" grpId="0"/>
      <p:bldP spid="21" grpId="0"/>
      <p:bldP spid="31" grpId="0"/>
      <p:bldP spid="32"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pieren 23"/>
          <p:cNvGrpSpPr/>
          <p:nvPr/>
        </p:nvGrpSpPr>
        <p:grpSpPr>
          <a:xfrm>
            <a:off x="2957440" y="4167935"/>
            <a:ext cx="4764828" cy="4983451"/>
            <a:chOff x="4930064" y="4434278"/>
            <a:chExt cx="4764828" cy="4983451"/>
          </a:xfrm>
        </p:grpSpPr>
        <p:sp>
          <p:nvSpPr>
            <p:cNvPr id="25" name="Ellipse 24"/>
            <p:cNvSpPr/>
            <p:nvPr/>
          </p:nvSpPr>
          <p:spPr>
            <a:xfrm rot="5422425">
              <a:off x="5851642" y="4434279"/>
              <a:ext cx="2856167" cy="2856165"/>
            </a:xfrm>
            <a:prstGeom prst="ellipse">
              <a:avLst/>
            </a:prstGeom>
            <a:solidFill>
              <a:schemeClr val="bg1"/>
            </a:solidFill>
            <a:ln>
              <a:solidFill>
                <a:schemeClr val="tx1">
                  <a:alpha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6">
                <a:solidFill>
                  <a:schemeClr val="bg2">
                    <a:lumMod val="50000"/>
                  </a:schemeClr>
                </a:solidFill>
                <a:latin typeface="+mj-lt"/>
              </a:endParaRPr>
            </a:p>
          </p:txBody>
        </p:sp>
        <p:sp>
          <p:nvSpPr>
            <p:cNvPr id="27" name="Textfeld 26"/>
            <p:cNvSpPr txBox="1"/>
            <p:nvPr/>
          </p:nvSpPr>
          <p:spPr>
            <a:xfrm>
              <a:off x="4930064" y="8956064"/>
              <a:ext cx="4764828" cy="461665"/>
            </a:xfrm>
            <a:prstGeom prst="rect">
              <a:avLst/>
            </a:prstGeom>
            <a:noFill/>
          </p:spPr>
          <p:txBody>
            <a:bodyPr wrap="square" rtlCol="0">
              <a:spAutoFit/>
            </a:bodyPr>
            <a:lstStyle/>
            <a:p>
              <a:pPr algn="ctr"/>
              <a:r>
                <a:rPr lang="tr-TR" sz="2400" dirty="0">
                  <a:latin typeface="+mj-lt"/>
                </a:rPr>
                <a:t>Yeni Nesil</a:t>
              </a:r>
              <a:r>
                <a:rPr lang="de-DE" sz="2400" dirty="0">
                  <a:latin typeface="+mj-lt"/>
                </a:rPr>
                <a:t> </a:t>
              </a:r>
              <a:r>
                <a:rPr lang="tr-TR" sz="2400" b="1" dirty="0">
                  <a:latin typeface="+mj-lt"/>
                </a:rPr>
                <a:t>Abone Yönetim Bilgi Sistemi</a:t>
              </a:r>
              <a:endParaRPr lang="de-DE" sz="2400" b="1" dirty="0">
                <a:latin typeface="+mj-lt"/>
              </a:endParaRPr>
            </a:p>
          </p:txBody>
        </p:sp>
      </p:grpSp>
      <p:sp>
        <p:nvSpPr>
          <p:cNvPr id="50"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51" name="Textfeld 50"/>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Neden E-OSB ?</a:t>
            </a:r>
            <a:endParaRPr lang="de-DE" sz="2500" dirty="0">
              <a:latin typeface="Calibri Light" panose="020F0302020204030204" pitchFamily="34" charset="0"/>
            </a:endParaRPr>
          </a:p>
        </p:txBody>
      </p:sp>
      <p:sp>
        <p:nvSpPr>
          <p:cNvPr id="52" name="Textfeld 51"/>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6</a:t>
            </a:fld>
            <a:endParaRPr lang="de-DE" sz="4000" b="1">
              <a:solidFill>
                <a:schemeClr val="accent3"/>
              </a:solidFill>
              <a:latin typeface="Century Gothic" panose="020B0502020202020204" pitchFamily="34" charset="0"/>
            </a:endParaRPr>
          </a:p>
        </p:txBody>
      </p:sp>
      <p:cxnSp>
        <p:nvCxnSpPr>
          <p:cNvPr id="53" name="Gerader Verbinder 52"/>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 name="Gerader Verbinder 53"/>
          <p:cNvCxnSpPr/>
          <p:nvPr/>
        </p:nvCxnSpPr>
        <p:spPr>
          <a:xfrm>
            <a:off x="8564115" y="3628103"/>
            <a:ext cx="0" cy="64597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5" name="Rechteck 44"/>
          <p:cNvSpPr/>
          <p:nvPr/>
        </p:nvSpPr>
        <p:spPr>
          <a:xfrm>
            <a:off x="10436494" y="7785505"/>
            <a:ext cx="172418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26">
            <a:extLst>
              <a:ext uri="{FF2B5EF4-FFF2-40B4-BE49-F238E27FC236}">
                <a16:creationId xmlns:a16="http://schemas.microsoft.com/office/drawing/2014/main" id="{6DEC9B4D-4FB4-4167-A90A-FB2B287ADCC0}"/>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21" name="Textfeld 30">
            <a:extLst>
              <a:ext uri="{FF2B5EF4-FFF2-40B4-BE49-F238E27FC236}">
                <a16:creationId xmlns:a16="http://schemas.microsoft.com/office/drawing/2014/main" id="{148543C1-F9E8-4579-827A-44273B2DA611}"/>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22" name="Resim 21">
            <a:extLst>
              <a:ext uri="{FF2B5EF4-FFF2-40B4-BE49-F238E27FC236}">
                <a16:creationId xmlns:a16="http://schemas.microsoft.com/office/drawing/2014/main" id="{07B40150-06E1-4873-967B-0D6F3A389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31" name="Textfeld 32">
            <a:extLst>
              <a:ext uri="{FF2B5EF4-FFF2-40B4-BE49-F238E27FC236}">
                <a16:creationId xmlns:a16="http://schemas.microsoft.com/office/drawing/2014/main" id="{631D4407-4202-42C1-90DF-2332460CD520}"/>
              </a:ext>
            </a:extLst>
          </p:cNvPr>
          <p:cNvSpPr txBox="1"/>
          <p:nvPr/>
        </p:nvSpPr>
        <p:spPr>
          <a:xfrm>
            <a:off x="10436494" y="5530385"/>
            <a:ext cx="7696231" cy="400110"/>
          </a:xfrm>
          <a:prstGeom prst="rect">
            <a:avLst/>
          </a:prstGeom>
          <a:noFill/>
        </p:spPr>
        <p:txBody>
          <a:bodyPr wrap="square" rtlCol="0">
            <a:spAutoFit/>
          </a:bodyPr>
          <a:lstStyle/>
          <a:p>
            <a:r>
              <a:rPr lang="tr-TR" sz="2000" b="1" dirty="0"/>
              <a:t>Neden e-OSB ?</a:t>
            </a:r>
            <a:endParaRPr lang="de-DE" sz="2000" b="1" dirty="0"/>
          </a:p>
        </p:txBody>
      </p:sp>
      <p:sp>
        <p:nvSpPr>
          <p:cNvPr id="32" name="Textfeld 64">
            <a:extLst>
              <a:ext uri="{FF2B5EF4-FFF2-40B4-BE49-F238E27FC236}">
                <a16:creationId xmlns:a16="http://schemas.microsoft.com/office/drawing/2014/main" id="{EDCD8092-EF8B-4504-A8F3-CF2C08AC29BC}"/>
              </a:ext>
            </a:extLst>
          </p:cNvPr>
          <p:cNvSpPr txBox="1"/>
          <p:nvPr/>
        </p:nvSpPr>
        <p:spPr>
          <a:xfrm>
            <a:off x="10436494" y="5886872"/>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03</a:t>
            </a:r>
            <a:endParaRPr lang="de-DE" sz="6000" b="1" dirty="0">
              <a:solidFill>
                <a:schemeClr val="bg2"/>
              </a:solidFill>
              <a:latin typeface="Century Gothic" panose="020B0502020202020204" pitchFamily="34" charset="0"/>
            </a:endParaRPr>
          </a:p>
        </p:txBody>
      </p:sp>
      <p:sp>
        <p:nvSpPr>
          <p:cNvPr id="18" name="Textfeld 35">
            <a:extLst>
              <a:ext uri="{FF2B5EF4-FFF2-40B4-BE49-F238E27FC236}">
                <a16:creationId xmlns:a16="http://schemas.microsoft.com/office/drawing/2014/main" id="{1C6A08E1-18EA-4F43-A008-5A7C10396EC6}"/>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
        <p:nvSpPr>
          <p:cNvPr id="19" name="Textfeld 43">
            <a:extLst>
              <a:ext uri="{FF2B5EF4-FFF2-40B4-BE49-F238E27FC236}">
                <a16:creationId xmlns:a16="http://schemas.microsoft.com/office/drawing/2014/main" id="{35B56EE9-09CB-4837-9AAA-B3618C26746F}"/>
              </a:ext>
            </a:extLst>
          </p:cNvPr>
          <p:cNvSpPr txBox="1"/>
          <p:nvPr/>
        </p:nvSpPr>
        <p:spPr>
          <a:xfrm>
            <a:off x="12853985" y="2448238"/>
            <a:ext cx="7595611" cy="789293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Mobil Uygulamalar</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Finans, Muhasebe ve İnsan Kaynakları</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Satın Alma ve Stok İşlemleri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İdari İşler</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Yönetim Kurulu Kararları</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Özel Güvenlik Hizmetleri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Çevre Yönetim İşlemleri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Ziyaretçi Bilgileri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İtfaiye Yönetimi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Bakım Onarım Hizmetleri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Hukuk Yönetimi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Laboratuvar Analiz İşlemleri</a:t>
            </a:r>
          </a:p>
          <a:p>
            <a:pPr marL="342900" indent="-342900" algn="just">
              <a:lnSpc>
                <a:spcPct val="150000"/>
              </a:lnSpc>
              <a:buFont typeface="Arial" panose="020B0604020202020204" pitchFamily="34" charset="0"/>
              <a:buChar char="•"/>
            </a:pPr>
            <a:r>
              <a:rPr lang="tr-TR" sz="2000" dirty="0">
                <a:latin typeface="Calibri Light" panose="020F0302020204030204" pitchFamily="34" charset="0"/>
              </a:rPr>
              <a:t>Bilgi İşlem ve Sistem Yönetimi</a:t>
            </a:r>
          </a:p>
          <a:p>
            <a:pPr algn="just">
              <a:lnSpc>
                <a:spcPct val="150000"/>
              </a:lnSpc>
            </a:pPr>
            <a:endParaRPr lang="tr-TR" sz="2000" dirty="0">
              <a:latin typeface="Calibri Light" panose="020F0302020204030204" pitchFamily="34" charset="0"/>
            </a:endParaRPr>
          </a:p>
          <a:p>
            <a:pPr algn="just">
              <a:lnSpc>
                <a:spcPct val="150000"/>
              </a:lnSpc>
            </a:pP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diğer</a:t>
            </a:r>
            <a:r>
              <a:rPr lang="de-DE" sz="2000" dirty="0">
                <a:latin typeface="Calibri Light" panose="020F0302020204030204" pitchFamily="34" charset="0"/>
              </a:rPr>
              <a:t> </a:t>
            </a:r>
            <a:r>
              <a:rPr lang="de-DE" sz="2000" dirty="0" err="1">
                <a:latin typeface="Calibri Light" panose="020F0302020204030204" pitchFamily="34" charset="0"/>
              </a:rPr>
              <a:t>tüm</a:t>
            </a:r>
            <a:r>
              <a:rPr lang="de-DE" sz="2000" dirty="0">
                <a:latin typeface="Calibri Light" panose="020F0302020204030204" pitchFamily="34" charset="0"/>
              </a:rPr>
              <a:t> </a:t>
            </a:r>
            <a:r>
              <a:rPr lang="de-DE" sz="2000" dirty="0" err="1">
                <a:latin typeface="Calibri Light" panose="020F0302020204030204" pitchFamily="34" charset="0"/>
              </a:rPr>
              <a:t>yönetim</a:t>
            </a:r>
            <a:r>
              <a:rPr lang="de-DE" sz="2000" dirty="0">
                <a:latin typeface="Calibri Light" panose="020F0302020204030204" pitchFamily="34" charset="0"/>
              </a:rPr>
              <a:t> </a:t>
            </a:r>
            <a:r>
              <a:rPr lang="de-DE" sz="2000" dirty="0" err="1">
                <a:latin typeface="Calibri Light" panose="020F0302020204030204" pitchFamily="34" charset="0"/>
              </a:rPr>
              <a:t>işlemlerini</a:t>
            </a:r>
            <a:r>
              <a:rPr lang="de-DE" sz="2000" dirty="0">
                <a:latin typeface="Calibri Light" panose="020F0302020204030204" pitchFamily="34" charset="0"/>
              </a:rPr>
              <a:t> </a:t>
            </a:r>
            <a:r>
              <a:rPr lang="de-DE" sz="2000" dirty="0" err="1">
                <a:latin typeface="Calibri Light" panose="020F0302020204030204" pitchFamily="34" charset="0"/>
              </a:rPr>
              <a:t>tek</a:t>
            </a:r>
            <a:r>
              <a:rPr lang="de-DE" sz="2000" dirty="0">
                <a:latin typeface="Calibri Light" panose="020F0302020204030204" pitchFamily="34" charset="0"/>
              </a:rPr>
              <a:t> </a:t>
            </a:r>
            <a:r>
              <a:rPr lang="de-DE" sz="2000" dirty="0" err="1">
                <a:latin typeface="Calibri Light" panose="020F0302020204030204" pitchFamily="34" charset="0"/>
              </a:rPr>
              <a:t>bir</a:t>
            </a:r>
            <a:r>
              <a:rPr lang="de-DE" sz="2000" dirty="0">
                <a:latin typeface="Calibri Light" panose="020F0302020204030204" pitchFamily="34" charset="0"/>
              </a:rPr>
              <a:t> </a:t>
            </a:r>
            <a:r>
              <a:rPr lang="de-DE" sz="2000" dirty="0" err="1">
                <a:latin typeface="Calibri Light" panose="020F0302020204030204" pitchFamily="34" charset="0"/>
              </a:rPr>
              <a:t>veri</a:t>
            </a:r>
            <a:r>
              <a:rPr lang="de-DE" sz="2000" dirty="0">
                <a:latin typeface="Calibri Light" panose="020F0302020204030204" pitchFamily="34" charset="0"/>
              </a:rPr>
              <a:t> </a:t>
            </a:r>
            <a:r>
              <a:rPr lang="de-DE" sz="2000" dirty="0" err="1">
                <a:latin typeface="Calibri Light" panose="020F0302020204030204" pitchFamily="34" charset="0"/>
              </a:rPr>
              <a:t>tabanı</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yazılım</a:t>
            </a:r>
            <a:r>
              <a:rPr lang="de-DE" sz="2000" dirty="0">
                <a:latin typeface="Calibri Light" panose="020F0302020204030204" pitchFamily="34" charset="0"/>
              </a:rPr>
              <a:t> </a:t>
            </a:r>
            <a:r>
              <a:rPr lang="de-DE" sz="2000" dirty="0" err="1">
                <a:latin typeface="Calibri Light" panose="020F0302020204030204" pitchFamily="34" charset="0"/>
              </a:rPr>
              <a:t>üzerinden</a:t>
            </a:r>
            <a:r>
              <a:rPr lang="de-DE" sz="2000" dirty="0">
                <a:latin typeface="Calibri Light" panose="020F0302020204030204" pitchFamily="34" charset="0"/>
              </a:rPr>
              <a:t> </a:t>
            </a:r>
            <a:r>
              <a:rPr lang="de-DE" sz="2000" dirty="0" err="1">
                <a:latin typeface="Calibri Light" panose="020F0302020204030204" pitchFamily="34" charset="0"/>
              </a:rPr>
              <a:t>ister</a:t>
            </a:r>
            <a:r>
              <a:rPr lang="de-DE" sz="2000" dirty="0">
                <a:latin typeface="Calibri Light" panose="020F0302020204030204" pitchFamily="34" charset="0"/>
              </a:rPr>
              <a:t> </a:t>
            </a:r>
            <a:r>
              <a:rPr lang="de-DE" sz="2000" dirty="0" err="1">
                <a:latin typeface="Calibri Light" panose="020F0302020204030204" pitchFamily="34" charset="0"/>
              </a:rPr>
              <a:t>bulut</a:t>
            </a:r>
            <a:r>
              <a:rPr lang="de-DE" sz="2000" dirty="0">
                <a:latin typeface="Calibri Light" panose="020F0302020204030204" pitchFamily="34" charset="0"/>
              </a:rPr>
              <a:t> </a:t>
            </a:r>
            <a:r>
              <a:rPr lang="de-DE" sz="2000" dirty="0" err="1">
                <a:latin typeface="Calibri Light" panose="020F0302020204030204" pitchFamily="34" charset="0"/>
              </a:rPr>
              <a:t>ister</a:t>
            </a:r>
            <a:r>
              <a:rPr lang="de-DE" sz="2000" dirty="0">
                <a:latin typeface="Calibri Light" panose="020F0302020204030204" pitchFamily="34" charset="0"/>
              </a:rPr>
              <a:t> </a:t>
            </a:r>
            <a:r>
              <a:rPr lang="de-DE" sz="2000" dirty="0" err="1">
                <a:latin typeface="Calibri Light" panose="020F0302020204030204" pitchFamily="34" charset="0"/>
              </a:rPr>
              <a:t>yerel</a:t>
            </a:r>
            <a:r>
              <a:rPr lang="de-DE" sz="2000" dirty="0">
                <a:latin typeface="Calibri Light" panose="020F0302020204030204" pitchFamily="34" charset="0"/>
              </a:rPr>
              <a:t> </a:t>
            </a:r>
            <a:r>
              <a:rPr lang="de-DE" sz="2000" dirty="0" err="1">
                <a:latin typeface="Calibri Light" panose="020F0302020204030204" pitchFamily="34" charset="0"/>
              </a:rPr>
              <a:t>olarak</a:t>
            </a:r>
            <a:r>
              <a:rPr lang="de-DE" sz="2000" dirty="0">
                <a:latin typeface="Calibri Light" panose="020F0302020204030204" pitchFamily="34" charset="0"/>
              </a:rPr>
              <a:t> </a:t>
            </a:r>
            <a:r>
              <a:rPr lang="de-DE" sz="2000" dirty="0" err="1">
                <a:latin typeface="Calibri Light" panose="020F0302020204030204" pitchFamily="34" charset="0"/>
              </a:rPr>
              <a:t>konum</a:t>
            </a:r>
            <a:r>
              <a:rPr lang="de-DE" sz="2000" dirty="0">
                <a:latin typeface="Calibri Light" panose="020F0302020204030204" pitchFamily="34" charset="0"/>
              </a:rPr>
              <a:t> </a:t>
            </a:r>
            <a:r>
              <a:rPr lang="de-DE" sz="2000" dirty="0" err="1">
                <a:latin typeface="Calibri Light" panose="020F0302020204030204" pitchFamily="34" charset="0"/>
              </a:rPr>
              <a:t>ve</a:t>
            </a:r>
            <a:r>
              <a:rPr lang="de-DE" sz="2000" dirty="0">
                <a:latin typeface="Calibri Light" panose="020F0302020204030204" pitchFamily="34" charset="0"/>
              </a:rPr>
              <a:t> </a:t>
            </a:r>
            <a:r>
              <a:rPr lang="de-DE" sz="2000" dirty="0" err="1">
                <a:latin typeface="Calibri Light" panose="020F0302020204030204" pitchFamily="34" charset="0"/>
              </a:rPr>
              <a:t>zamandan</a:t>
            </a:r>
            <a:r>
              <a:rPr lang="de-DE" sz="2000" dirty="0">
                <a:latin typeface="Calibri Light" panose="020F0302020204030204" pitchFamily="34" charset="0"/>
              </a:rPr>
              <a:t> </a:t>
            </a:r>
            <a:r>
              <a:rPr lang="de-DE" sz="2000" dirty="0" err="1">
                <a:latin typeface="Calibri Light" panose="020F0302020204030204" pitchFamily="34" charset="0"/>
              </a:rPr>
              <a:t>bağımsız</a:t>
            </a:r>
            <a:r>
              <a:rPr lang="de-DE" sz="2000" dirty="0">
                <a:latin typeface="Calibri Light" panose="020F0302020204030204" pitchFamily="34" charset="0"/>
              </a:rPr>
              <a:t> </a:t>
            </a:r>
            <a:r>
              <a:rPr lang="de-DE" sz="2000" dirty="0" err="1">
                <a:latin typeface="Calibri Light" panose="020F0302020204030204" pitchFamily="34" charset="0"/>
              </a:rPr>
              <a:t>ortak</a:t>
            </a:r>
            <a:r>
              <a:rPr lang="de-DE" sz="2000" dirty="0">
                <a:latin typeface="Calibri Light" panose="020F0302020204030204" pitchFamily="34" charset="0"/>
              </a:rPr>
              <a:t> </a:t>
            </a:r>
            <a:r>
              <a:rPr lang="de-DE" sz="2000" dirty="0" err="1">
                <a:latin typeface="Calibri Light" panose="020F0302020204030204" pitchFamily="34" charset="0"/>
              </a:rPr>
              <a:t>sicil</a:t>
            </a:r>
            <a:r>
              <a:rPr lang="de-DE" sz="2000" dirty="0">
                <a:latin typeface="Calibri Light" panose="020F0302020204030204" pitchFamily="34" charset="0"/>
              </a:rPr>
              <a:t> </a:t>
            </a:r>
            <a:r>
              <a:rPr lang="de-DE" sz="2000" dirty="0" err="1">
                <a:latin typeface="Calibri Light" panose="020F0302020204030204" pitchFamily="34" charset="0"/>
              </a:rPr>
              <a:t>esasına</a:t>
            </a:r>
            <a:r>
              <a:rPr lang="de-DE" sz="2000" dirty="0">
                <a:latin typeface="Calibri Light" panose="020F0302020204030204" pitchFamily="34" charset="0"/>
              </a:rPr>
              <a:t> </a:t>
            </a:r>
            <a:r>
              <a:rPr lang="de-DE" sz="2000" dirty="0" err="1">
                <a:latin typeface="Calibri Light" panose="020F0302020204030204" pitchFamily="34" charset="0"/>
              </a:rPr>
              <a:t>dayalı</a:t>
            </a:r>
            <a:r>
              <a:rPr lang="de-DE" sz="2000" dirty="0">
                <a:latin typeface="Calibri Light" panose="020F0302020204030204" pitchFamily="34" charset="0"/>
              </a:rPr>
              <a:t> </a:t>
            </a:r>
            <a:r>
              <a:rPr lang="de-DE" sz="2000" dirty="0" err="1">
                <a:latin typeface="Calibri Light" panose="020F0302020204030204" pitchFamily="34" charset="0"/>
              </a:rPr>
              <a:t>olarak</a:t>
            </a:r>
            <a:r>
              <a:rPr lang="de-DE" sz="2000" dirty="0">
                <a:latin typeface="Calibri Light" panose="020F0302020204030204" pitchFamily="34" charset="0"/>
              </a:rPr>
              <a:t> </a:t>
            </a:r>
            <a:r>
              <a:rPr lang="de-DE" sz="2000" dirty="0" err="1">
                <a:latin typeface="Calibri Light" panose="020F0302020204030204" pitchFamily="34" charset="0"/>
              </a:rPr>
              <a:t>yönetebilirsiniz</a:t>
            </a:r>
            <a:r>
              <a:rPr lang="de-DE" sz="2000" dirty="0">
                <a:latin typeface="Calibri Light" panose="020F0302020204030204" pitchFamily="34" charset="0"/>
              </a:rPr>
              <a:t>. </a:t>
            </a:r>
          </a:p>
        </p:txBody>
      </p:sp>
      <p:pic>
        <p:nvPicPr>
          <p:cNvPr id="28" name="Resim 27">
            <a:extLst>
              <a:ext uri="{FF2B5EF4-FFF2-40B4-BE49-F238E27FC236}">
                <a16:creationId xmlns:a16="http://schemas.microsoft.com/office/drawing/2014/main" id="{AC6B4542-78BB-422D-9324-00BEB95AED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8054" y="5379374"/>
            <a:ext cx="2691508" cy="702132"/>
          </a:xfrm>
          <a:prstGeom prst="rect">
            <a:avLst/>
          </a:prstGeom>
        </p:spPr>
      </p:pic>
    </p:spTree>
    <p:extLst>
      <p:ext uri="{BB962C8B-B14F-4D97-AF65-F5344CB8AC3E}">
        <p14:creationId xmlns:p14="http://schemas.microsoft.com/office/powerpoint/2010/main" val="4967071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ppt_x"/>
                                          </p:val>
                                        </p:tav>
                                        <p:tav tm="100000">
                                          <p:val>
                                            <p:strVal val="#ppt_x"/>
                                          </p:val>
                                        </p:tav>
                                      </p:tavLst>
                                    </p:anim>
                                    <p:anim calcmode="lin" valueType="num">
                                      <p:cBhvr additive="base">
                                        <p:cTn id="12" dur="500" fill="hold"/>
                                        <p:tgtEl>
                                          <p:spTgt spid="5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P spid="45" grpId="0" animBg="1"/>
      <p:bldP spid="20" grpId="0"/>
      <p:bldP spid="21" grpId="0"/>
      <p:bldP spid="31" grpId="0"/>
      <p:bldP spid="32"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27" name="Textfeld 26"/>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Yaklaşımımız</a:t>
            </a:r>
            <a:endParaRPr lang="de-DE" sz="2500" dirty="0">
              <a:latin typeface="Calibri Light" panose="020F0302020204030204" pitchFamily="34" charset="0"/>
            </a:endParaRPr>
          </a:p>
        </p:txBody>
      </p:sp>
      <p:sp>
        <p:nvSpPr>
          <p:cNvPr id="33" name="Textfeld 32"/>
          <p:cNvSpPr txBox="1"/>
          <p:nvPr/>
        </p:nvSpPr>
        <p:spPr>
          <a:xfrm>
            <a:off x="21752258" y="12223017"/>
            <a:ext cx="1963151" cy="707886"/>
          </a:xfrm>
          <a:prstGeom prst="rect">
            <a:avLst/>
          </a:prstGeom>
          <a:noFill/>
        </p:spPr>
        <p:txBody>
          <a:bodyPr wrap="square" rtlCol="0">
            <a:spAutoFit/>
          </a:bodyPr>
          <a:lstStyle/>
          <a:p>
            <a:pPr algn="r"/>
            <a:r>
              <a:rPr lang="tr-TR" sz="4000" dirty="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7</a:t>
            </a:fld>
            <a:endParaRPr lang="de-DE" sz="4000" b="1" dirty="0">
              <a:solidFill>
                <a:schemeClr val="accent3"/>
              </a:solidFill>
              <a:latin typeface="Century Gothic" panose="020B0502020202020204" pitchFamily="34" charset="0"/>
            </a:endParaRPr>
          </a:p>
        </p:txBody>
      </p:sp>
      <p:cxnSp>
        <p:nvCxnSpPr>
          <p:cNvPr id="36" name="Gerader Verbinder 35"/>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Textfeld 43"/>
          <p:cNvSpPr txBox="1"/>
          <p:nvPr/>
        </p:nvSpPr>
        <p:spPr>
          <a:xfrm>
            <a:off x="8413748" y="3697134"/>
            <a:ext cx="7696231" cy="400110"/>
          </a:xfrm>
          <a:prstGeom prst="rect">
            <a:avLst/>
          </a:prstGeom>
          <a:noFill/>
        </p:spPr>
        <p:txBody>
          <a:bodyPr wrap="square" rtlCol="0">
            <a:spAutoFit/>
          </a:bodyPr>
          <a:lstStyle/>
          <a:p>
            <a:pPr algn="ctr"/>
            <a:r>
              <a:rPr lang="tr-TR" sz="2000" b="1" dirty="0"/>
              <a:t>Yaklaşımımız</a:t>
            </a:r>
            <a:endParaRPr lang="de-DE" sz="2000" b="1" dirty="0"/>
          </a:p>
        </p:txBody>
      </p:sp>
      <p:sp>
        <p:nvSpPr>
          <p:cNvPr id="26" name="Ellipse 25"/>
          <p:cNvSpPr/>
          <p:nvPr/>
        </p:nvSpPr>
        <p:spPr>
          <a:xfrm>
            <a:off x="9942192" y="5011981"/>
            <a:ext cx="4527711" cy="4527711"/>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Shape 603"/>
          <p:cNvSpPr/>
          <p:nvPr/>
        </p:nvSpPr>
        <p:spPr>
          <a:xfrm>
            <a:off x="17231268" y="8462253"/>
            <a:ext cx="3821052"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solidFill>
                  <a:schemeClr val="bg2">
                    <a:lumMod val="50000"/>
                  </a:schemeClr>
                </a:solidFill>
                <a:latin typeface="+mj-lt"/>
                <a:ea typeface="Roboto"/>
                <a:cs typeface="Roboto"/>
                <a:sym typeface="Roboto"/>
              </a:rPr>
              <a:t>Gelişmiş rol ve nesne tabanlı yönetim ile SSO üzerinden entegre tüm uygulamalarda bütünleşik yönetimin farkını hissedin. 3. parti uygulamalara elveda deyin.</a:t>
            </a:r>
          </a:p>
        </p:txBody>
      </p:sp>
      <p:sp>
        <p:nvSpPr>
          <p:cNvPr id="40" name="Shape 604"/>
          <p:cNvSpPr/>
          <p:nvPr/>
        </p:nvSpPr>
        <p:spPr>
          <a:xfrm>
            <a:off x="17223358" y="7756329"/>
            <a:ext cx="2251170" cy="800182"/>
          </a:xfrm>
          <a:prstGeom prst="rect">
            <a:avLst/>
          </a:prstGeom>
          <a:noFill/>
          <a:ln>
            <a:noFill/>
          </a:ln>
          <a:effectLst/>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Bütünleşik</a:t>
            </a:r>
            <a:endParaRPr lang="id-ID" sz="3001" dirty="0">
              <a:latin typeface="+mj-lt"/>
              <a:ea typeface="Roboto"/>
              <a:cs typeface="Roboto"/>
              <a:sym typeface="Roboto"/>
            </a:endParaRPr>
          </a:p>
        </p:txBody>
      </p:sp>
      <p:sp>
        <p:nvSpPr>
          <p:cNvPr id="42" name="Ellipse 41"/>
          <p:cNvSpPr/>
          <p:nvPr/>
        </p:nvSpPr>
        <p:spPr>
          <a:xfrm>
            <a:off x="15810754" y="818811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2">
                  <a:lumMod val="50000"/>
                </a:schemeClr>
              </a:solidFill>
              <a:latin typeface="+mj-lt"/>
            </a:endParaRPr>
          </a:p>
        </p:txBody>
      </p:sp>
      <p:sp>
        <p:nvSpPr>
          <p:cNvPr id="45" name="Shape 603"/>
          <p:cNvSpPr/>
          <p:nvPr/>
        </p:nvSpPr>
        <p:spPr>
          <a:xfrm>
            <a:off x="17231268" y="6002463"/>
            <a:ext cx="3821052"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solidFill>
                  <a:schemeClr val="bg2">
                    <a:lumMod val="50000"/>
                  </a:schemeClr>
                </a:solidFill>
                <a:latin typeface="+mj-lt"/>
                <a:ea typeface="Roboto"/>
                <a:cs typeface="Roboto"/>
                <a:sym typeface="Roboto"/>
              </a:rPr>
              <a:t>Bulut tabanlı yönetimin yanı sıra kurumunuzun ağında on-premise olarak süreçlerinizi yönetin. Dilerseniz hibrit model sayesinde hem bulutta hem de yerel sunucunuzda verinize erişin.</a:t>
            </a:r>
          </a:p>
        </p:txBody>
      </p:sp>
      <p:sp>
        <p:nvSpPr>
          <p:cNvPr id="46" name="Shape 604"/>
          <p:cNvSpPr/>
          <p:nvPr/>
        </p:nvSpPr>
        <p:spPr>
          <a:xfrm>
            <a:off x="17223358" y="5296539"/>
            <a:ext cx="1652963" cy="800182"/>
          </a:xfrm>
          <a:prstGeom prst="rect">
            <a:avLst/>
          </a:prstGeom>
          <a:noFill/>
          <a:ln>
            <a:noFill/>
          </a:ln>
          <a:effectLst/>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Güvenli</a:t>
            </a:r>
            <a:endParaRPr lang="id-ID" sz="3001" dirty="0">
              <a:latin typeface="+mj-lt"/>
              <a:ea typeface="Roboto"/>
              <a:cs typeface="Roboto"/>
              <a:sym typeface="Roboto"/>
            </a:endParaRPr>
          </a:p>
        </p:txBody>
      </p:sp>
      <p:sp>
        <p:nvSpPr>
          <p:cNvPr id="49" name="Ellipse 48"/>
          <p:cNvSpPr/>
          <p:nvPr/>
        </p:nvSpPr>
        <p:spPr>
          <a:xfrm>
            <a:off x="15810754" y="572832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2">
                  <a:lumMod val="50000"/>
                </a:schemeClr>
              </a:solidFill>
              <a:latin typeface="+mj-lt"/>
            </a:endParaRPr>
          </a:p>
        </p:txBody>
      </p:sp>
      <p:sp>
        <p:nvSpPr>
          <p:cNvPr id="51" name="Shape 3810"/>
          <p:cNvSpPr/>
          <p:nvPr/>
        </p:nvSpPr>
        <p:spPr>
          <a:xfrm>
            <a:off x="16053204" y="8405243"/>
            <a:ext cx="345303" cy="30253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a:effectLst/>
        </p:spPr>
        <p:txBody>
          <a:bodyPr lIns="91426" tIns="45700" rIns="91426" bIns="45700" anchor="ctr" anchorCtr="0">
            <a:noAutofit/>
          </a:bodyPr>
          <a:lstStyle/>
          <a:p>
            <a:endParaRPr>
              <a:solidFill>
                <a:schemeClr val="bg2">
                  <a:lumMod val="50000"/>
                </a:schemeClr>
              </a:solidFill>
              <a:latin typeface="+mj-lt"/>
              <a:sym typeface="Lato"/>
            </a:endParaRPr>
          </a:p>
        </p:txBody>
      </p:sp>
      <p:sp>
        <p:nvSpPr>
          <p:cNvPr id="53" name="Shape 603"/>
          <p:cNvSpPr/>
          <p:nvPr/>
        </p:nvSpPr>
        <p:spPr>
          <a:xfrm>
            <a:off x="3554058" y="8462253"/>
            <a:ext cx="3821052" cy="1047942"/>
          </a:xfrm>
          <a:prstGeom prst="rect">
            <a:avLst/>
          </a:prstGeom>
          <a:noFill/>
          <a:ln>
            <a:noFill/>
          </a:ln>
          <a:effectLst/>
        </p:spPr>
        <p:txBody>
          <a:bodyPr lIns="182824" tIns="91400" rIns="182824" bIns="91400" anchor="t" anchorCtr="0">
            <a:noAutofit/>
          </a:bodyPr>
          <a:lstStyle/>
          <a:p>
            <a:pPr algn="r">
              <a:lnSpc>
                <a:spcPct val="130000"/>
              </a:lnSpc>
              <a:buSzPct val="25000"/>
            </a:pPr>
            <a:r>
              <a:rPr lang="id-ID" sz="1600" dirty="0">
                <a:solidFill>
                  <a:schemeClr val="bg2">
                    <a:lumMod val="50000"/>
                  </a:schemeClr>
                </a:solidFill>
                <a:latin typeface="+mj-lt"/>
                <a:ea typeface="Roboto"/>
                <a:cs typeface="Roboto"/>
                <a:sym typeface="Roboto"/>
              </a:rPr>
              <a:t>Alt yapıdan büyük veriye kadar veri inovasyonunu zorlaştıran karmaşıklığı ortadan kaldırın. Daha kritik görevler için yetenek ve kaynaklarda yer açın ve ihtiyaç duyduğunuz çevikliği elde edin.</a:t>
            </a:r>
          </a:p>
        </p:txBody>
      </p:sp>
      <p:sp>
        <p:nvSpPr>
          <p:cNvPr id="54" name="Shape 604"/>
          <p:cNvSpPr/>
          <p:nvPr/>
        </p:nvSpPr>
        <p:spPr>
          <a:xfrm>
            <a:off x="5971917" y="7756329"/>
            <a:ext cx="1403193"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Çevik</a:t>
            </a:r>
            <a:endParaRPr lang="id-ID" sz="3001" dirty="0">
              <a:latin typeface="+mj-lt"/>
              <a:ea typeface="Roboto"/>
              <a:cs typeface="Roboto"/>
              <a:sym typeface="Roboto"/>
            </a:endParaRPr>
          </a:p>
        </p:txBody>
      </p:sp>
      <p:sp>
        <p:nvSpPr>
          <p:cNvPr id="55" name="Ellipse 54"/>
          <p:cNvSpPr/>
          <p:nvPr/>
        </p:nvSpPr>
        <p:spPr>
          <a:xfrm>
            <a:off x="7864042" y="818811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2">
                  <a:lumMod val="50000"/>
                </a:schemeClr>
              </a:solidFill>
              <a:latin typeface="+mj-lt"/>
            </a:endParaRPr>
          </a:p>
        </p:txBody>
      </p:sp>
      <p:sp>
        <p:nvSpPr>
          <p:cNvPr id="56" name="Shape 603"/>
          <p:cNvSpPr/>
          <p:nvPr/>
        </p:nvSpPr>
        <p:spPr>
          <a:xfrm>
            <a:off x="3554058" y="6002463"/>
            <a:ext cx="3821052" cy="1047942"/>
          </a:xfrm>
          <a:prstGeom prst="rect">
            <a:avLst/>
          </a:prstGeom>
          <a:noFill/>
          <a:ln>
            <a:noFill/>
          </a:ln>
          <a:effectLst/>
        </p:spPr>
        <p:txBody>
          <a:bodyPr lIns="182824" tIns="91400" rIns="182824" bIns="91400" anchor="t" anchorCtr="0">
            <a:noAutofit/>
          </a:bodyPr>
          <a:lstStyle/>
          <a:p>
            <a:pPr algn="r">
              <a:lnSpc>
                <a:spcPct val="130000"/>
              </a:lnSpc>
              <a:buSzPct val="25000"/>
            </a:pPr>
            <a:r>
              <a:rPr lang="id-ID" sz="1600" dirty="0">
                <a:solidFill>
                  <a:schemeClr val="bg2">
                    <a:lumMod val="50000"/>
                  </a:schemeClr>
                </a:solidFill>
                <a:latin typeface="+mj-lt"/>
                <a:ea typeface="Roboto"/>
                <a:cs typeface="Roboto"/>
                <a:sym typeface="Roboto"/>
              </a:rPr>
              <a:t>Yenilikçi tasarım, çoklu dil desteği, çeşitli tema seçenekleri ve mobil uygulamaları içeren en geniş ürün yelpazesine merhaba deyin. Farklı platformlardan verinize erişimin keyfine bakın.</a:t>
            </a:r>
          </a:p>
        </p:txBody>
      </p:sp>
      <p:sp>
        <p:nvSpPr>
          <p:cNvPr id="57" name="Shape 604"/>
          <p:cNvSpPr/>
          <p:nvPr/>
        </p:nvSpPr>
        <p:spPr>
          <a:xfrm>
            <a:off x="5971917" y="5296539"/>
            <a:ext cx="1403193"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Esnek</a:t>
            </a:r>
            <a:endParaRPr lang="id-ID" sz="3001" dirty="0">
              <a:latin typeface="+mj-lt"/>
              <a:ea typeface="Roboto"/>
              <a:cs typeface="Roboto"/>
              <a:sym typeface="Roboto"/>
            </a:endParaRPr>
          </a:p>
        </p:txBody>
      </p:sp>
      <p:sp>
        <p:nvSpPr>
          <p:cNvPr id="58" name="Ellipse 57"/>
          <p:cNvSpPr/>
          <p:nvPr/>
        </p:nvSpPr>
        <p:spPr>
          <a:xfrm>
            <a:off x="7864042" y="572832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2">
                  <a:lumMod val="50000"/>
                </a:schemeClr>
              </a:solidFill>
              <a:latin typeface="+mj-lt"/>
            </a:endParaRPr>
          </a:p>
        </p:txBody>
      </p:sp>
      <p:sp>
        <p:nvSpPr>
          <p:cNvPr id="29" name="Textfeld 26">
            <a:extLst>
              <a:ext uri="{FF2B5EF4-FFF2-40B4-BE49-F238E27FC236}">
                <a16:creationId xmlns:a16="http://schemas.microsoft.com/office/drawing/2014/main" id="{7E4EFD8A-AEA5-474E-9043-1D833F0D97CD}"/>
              </a:ext>
            </a:extLst>
          </p:cNvPr>
          <p:cNvSpPr txBox="1"/>
          <p:nvPr/>
        </p:nvSpPr>
        <p:spPr>
          <a:xfrm>
            <a:off x="1758954" y="1397688"/>
            <a:ext cx="7696231" cy="1015663"/>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a:p>
            <a:endParaRPr lang="de-DE" sz="3000" dirty="0">
              <a:solidFill>
                <a:schemeClr val="accent3"/>
              </a:solidFill>
              <a:latin typeface="+mj-lt"/>
            </a:endParaRPr>
          </a:p>
        </p:txBody>
      </p:sp>
      <p:sp>
        <p:nvSpPr>
          <p:cNvPr id="31" name="Textfeld 30">
            <a:extLst>
              <a:ext uri="{FF2B5EF4-FFF2-40B4-BE49-F238E27FC236}">
                <a16:creationId xmlns:a16="http://schemas.microsoft.com/office/drawing/2014/main" id="{1BF622B0-F174-4867-A851-C1BF413EBC30}"/>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32" name="Resim 31">
            <a:extLst>
              <a:ext uri="{FF2B5EF4-FFF2-40B4-BE49-F238E27FC236}">
                <a16:creationId xmlns:a16="http://schemas.microsoft.com/office/drawing/2014/main" id="{BB8FF57F-71F4-4526-A408-D68CAB6A1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34" name="Shape 2528">
            <a:extLst>
              <a:ext uri="{FF2B5EF4-FFF2-40B4-BE49-F238E27FC236}">
                <a16:creationId xmlns:a16="http://schemas.microsoft.com/office/drawing/2014/main" id="{A7359DD4-730C-4D16-851A-81F7FB3D3FEF}"/>
              </a:ext>
            </a:extLst>
          </p:cNvPr>
          <p:cNvSpPr/>
          <p:nvPr/>
        </p:nvSpPr>
        <p:spPr>
          <a:xfrm>
            <a:off x="16019954" y="5850643"/>
            <a:ext cx="406295" cy="558655"/>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5" name="Freeform 89">
            <a:extLst>
              <a:ext uri="{FF2B5EF4-FFF2-40B4-BE49-F238E27FC236}">
                <a16:creationId xmlns:a16="http://schemas.microsoft.com/office/drawing/2014/main" id="{EA900FDA-B6F6-4557-AF9E-5A40432A9132}"/>
              </a:ext>
            </a:extLst>
          </p:cNvPr>
          <p:cNvSpPr>
            <a:spLocks noChangeArrowheads="1"/>
          </p:cNvSpPr>
          <p:nvPr/>
        </p:nvSpPr>
        <p:spPr bwMode="auto">
          <a:xfrm>
            <a:off x="7987120" y="5850643"/>
            <a:ext cx="584048" cy="579965"/>
          </a:xfrm>
          <a:custGeom>
            <a:avLst/>
            <a:gdLst>
              <a:gd name="T0" fmla="*/ 579 w 608"/>
              <a:gd name="T1" fmla="*/ 169 h 602"/>
              <a:gd name="T2" fmla="*/ 579 w 608"/>
              <a:gd name="T3" fmla="*/ 169 h 602"/>
              <a:gd name="T4" fmla="*/ 551 w 608"/>
              <a:gd name="T5" fmla="*/ 141 h 602"/>
              <a:gd name="T6" fmla="*/ 551 w 608"/>
              <a:gd name="T7" fmla="*/ 141 h 602"/>
              <a:gd name="T8" fmla="*/ 551 w 608"/>
              <a:gd name="T9" fmla="*/ 56 h 602"/>
              <a:gd name="T10" fmla="*/ 466 w 608"/>
              <a:gd name="T11" fmla="*/ 56 h 602"/>
              <a:gd name="T12" fmla="*/ 466 w 608"/>
              <a:gd name="T13" fmla="*/ 56 h 602"/>
              <a:gd name="T14" fmla="*/ 438 w 608"/>
              <a:gd name="T15" fmla="*/ 28 h 602"/>
              <a:gd name="T16" fmla="*/ 466 w 608"/>
              <a:gd name="T17" fmla="*/ 0 h 602"/>
              <a:gd name="T18" fmla="*/ 466 w 608"/>
              <a:gd name="T19" fmla="*/ 0 h 602"/>
              <a:gd name="T20" fmla="*/ 579 w 608"/>
              <a:gd name="T21" fmla="*/ 0 h 602"/>
              <a:gd name="T22" fmla="*/ 607 w 608"/>
              <a:gd name="T23" fmla="*/ 28 h 602"/>
              <a:gd name="T24" fmla="*/ 607 w 608"/>
              <a:gd name="T25" fmla="*/ 141 h 602"/>
              <a:gd name="T26" fmla="*/ 607 w 608"/>
              <a:gd name="T27" fmla="*/ 141 h 602"/>
              <a:gd name="T28" fmla="*/ 579 w 608"/>
              <a:gd name="T29" fmla="*/ 169 h 602"/>
              <a:gd name="T30" fmla="*/ 523 w 608"/>
              <a:gd name="T31" fmla="*/ 516 h 602"/>
              <a:gd name="T32" fmla="*/ 523 w 608"/>
              <a:gd name="T33" fmla="*/ 516 h 602"/>
              <a:gd name="T34" fmla="*/ 84 w 608"/>
              <a:gd name="T35" fmla="*/ 516 h 602"/>
              <a:gd name="T36" fmla="*/ 84 w 608"/>
              <a:gd name="T37" fmla="*/ 85 h 602"/>
              <a:gd name="T38" fmla="*/ 523 w 608"/>
              <a:gd name="T39" fmla="*/ 85 h 602"/>
              <a:gd name="T40" fmla="*/ 523 w 608"/>
              <a:gd name="T41" fmla="*/ 516 h 602"/>
              <a:gd name="T42" fmla="*/ 466 w 608"/>
              <a:gd name="T43" fmla="*/ 141 h 602"/>
              <a:gd name="T44" fmla="*/ 466 w 608"/>
              <a:gd name="T45" fmla="*/ 141 h 602"/>
              <a:gd name="T46" fmla="*/ 141 w 608"/>
              <a:gd name="T47" fmla="*/ 141 h 602"/>
              <a:gd name="T48" fmla="*/ 141 w 608"/>
              <a:gd name="T49" fmla="*/ 459 h 602"/>
              <a:gd name="T50" fmla="*/ 466 w 608"/>
              <a:gd name="T51" fmla="*/ 459 h 602"/>
              <a:gd name="T52" fmla="*/ 466 w 608"/>
              <a:gd name="T53" fmla="*/ 141 h 602"/>
              <a:gd name="T54" fmla="*/ 141 w 608"/>
              <a:gd name="T55" fmla="*/ 544 h 602"/>
              <a:gd name="T56" fmla="*/ 141 w 608"/>
              <a:gd name="T57" fmla="*/ 544 h 602"/>
              <a:gd name="T58" fmla="*/ 169 w 608"/>
              <a:gd name="T59" fmla="*/ 572 h 602"/>
              <a:gd name="T60" fmla="*/ 141 w 608"/>
              <a:gd name="T61" fmla="*/ 601 h 602"/>
              <a:gd name="T62" fmla="*/ 141 w 608"/>
              <a:gd name="T63" fmla="*/ 601 h 602"/>
              <a:gd name="T64" fmla="*/ 28 w 608"/>
              <a:gd name="T65" fmla="*/ 601 h 602"/>
              <a:gd name="T66" fmla="*/ 0 w 608"/>
              <a:gd name="T67" fmla="*/ 572 h 602"/>
              <a:gd name="T68" fmla="*/ 0 w 608"/>
              <a:gd name="T69" fmla="*/ 459 h 602"/>
              <a:gd name="T70" fmla="*/ 0 w 608"/>
              <a:gd name="T71" fmla="*/ 459 h 602"/>
              <a:gd name="T72" fmla="*/ 28 w 608"/>
              <a:gd name="T73" fmla="*/ 431 h 602"/>
              <a:gd name="T74" fmla="*/ 56 w 608"/>
              <a:gd name="T75" fmla="*/ 459 h 602"/>
              <a:gd name="T76" fmla="*/ 56 w 608"/>
              <a:gd name="T77" fmla="*/ 459 h 602"/>
              <a:gd name="T78" fmla="*/ 56 w 608"/>
              <a:gd name="T79" fmla="*/ 544 h 602"/>
              <a:gd name="T80" fmla="*/ 141 w 608"/>
              <a:gd name="T81" fmla="*/ 544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8" h="602">
                <a:moveTo>
                  <a:pt x="579" y="169"/>
                </a:moveTo>
                <a:lnTo>
                  <a:pt x="579" y="169"/>
                </a:lnTo>
                <a:cubicBezTo>
                  <a:pt x="558" y="169"/>
                  <a:pt x="551" y="155"/>
                  <a:pt x="551" y="141"/>
                </a:cubicBezTo>
                <a:lnTo>
                  <a:pt x="551" y="141"/>
                </a:lnTo>
                <a:cubicBezTo>
                  <a:pt x="551" y="56"/>
                  <a:pt x="551" y="56"/>
                  <a:pt x="551" y="56"/>
                </a:cubicBezTo>
                <a:cubicBezTo>
                  <a:pt x="466" y="56"/>
                  <a:pt x="466" y="56"/>
                  <a:pt x="466" y="56"/>
                </a:cubicBezTo>
                <a:lnTo>
                  <a:pt x="466" y="56"/>
                </a:lnTo>
                <a:cubicBezTo>
                  <a:pt x="445" y="56"/>
                  <a:pt x="438" y="42"/>
                  <a:pt x="438" y="28"/>
                </a:cubicBezTo>
                <a:cubicBezTo>
                  <a:pt x="438" y="14"/>
                  <a:pt x="445" y="0"/>
                  <a:pt x="466" y="0"/>
                </a:cubicBezTo>
                <a:lnTo>
                  <a:pt x="466" y="0"/>
                </a:lnTo>
                <a:cubicBezTo>
                  <a:pt x="579" y="0"/>
                  <a:pt x="579" y="0"/>
                  <a:pt x="579" y="0"/>
                </a:cubicBezTo>
                <a:cubicBezTo>
                  <a:pt x="593" y="0"/>
                  <a:pt x="607" y="14"/>
                  <a:pt x="607" y="28"/>
                </a:cubicBezTo>
                <a:cubicBezTo>
                  <a:pt x="607" y="141"/>
                  <a:pt x="607" y="141"/>
                  <a:pt x="607" y="141"/>
                </a:cubicBezTo>
                <a:lnTo>
                  <a:pt x="607" y="141"/>
                </a:lnTo>
                <a:cubicBezTo>
                  <a:pt x="607" y="155"/>
                  <a:pt x="593" y="169"/>
                  <a:pt x="579" y="169"/>
                </a:cubicBezTo>
                <a:close/>
                <a:moveTo>
                  <a:pt x="523" y="516"/>
                </a:moveTo>
                <a:lnTo>
                  <a:pt x="523" y="516"/>
                </a:lnTo>
                <a:cubicBezTo>
                  <a:pt x="84" y="516"/>
                  <a:pt x="84" y="516"/>
                  <a:pt x="84" y="516"/>
                </a:cubicBezTo>
                <a:cubicBezTo>
                  <a:pt x="84" y="85"/>
                  <a:pt x="84" y="85"/>
                  <a:pt x="84" y="85"/>
                </a:cubicBezTo>
                <a:cubicBezTo>
                  <a:pt x="523" y="85"/>
                  <a:pt x="523" y="85"/>
                  <a:pt x="523" y="85"/>
                </a:cubicBezTo>
                <a:lnTo>
                  <a:pt x="523" y="516"/>
                </a:lnTo>
                <a:close/>
                <a:moveTo>
                  <a:pt x="466" y="141"/>
                </a:moveTo>
                <a:lnTo>
                  <a:pt x="466" y="141"/>
                </a:lnTo>
                <a:cubicBezTo>
                  <a:pt x="141" y="141"/>
                  <a:pt x="141" y="141"/>
                  <a:pt x="141" y="141"/>
                </a:cubicBezTo>
                <a:cubicBezTo>
                  <a:pt x="141" y="459"/>
                  <a:pt x="141" y="459"/>
                  <a:pt x="141" y="459"/>
                </a:cubicBezTo>
                <a:cubicBezTo>
                  <a:pt x="466" y="459"/>
                  <a:pt x="466" y="459"/>
                  <a:pt x="466" y="459"/>
                </a:cubicBezTo>
                <a:lnTo>
                  <a:pt x="466" y="141"/>
                </a:lnTo>
                <a:close/>
                <a:moveTo>
                  <a:pt x="141" y="544"/>
                </a:moveTo>
                <a:lnTo>
                  <a:pt x="141" y="544"/>
                </a:lnTo>
                <a:cubicBezTo>
                  <a:pt x="162" y="544"/>
                  <a:pt x="169" y="558"/>
                  <a:pt x="169" y="572"/>
                </a:cubicBezTo>
                <a:cubicBezTo>
                  <a:pt x="169" y="593"/>
                  <a:pt x="162" y="601"/>
                  <a:pt x="141" y="601"/>
                </a:cubicBezTo>
                <a:lnTo>
                  <a:pt x="141" y="601"/>
                </a:lnTo>
                <a:cubicBezTo>
                  <a:pt x="28" y="601"/>
                  <a:pt x="28" y="601"/>
                  <a:pt x="28" y="601"/>
                </a:cubicBezTo>
                <a:cubicBezTo>
                  <a:pt x="14" y="601"/>
                  <a:pt x="0" y="593"/>
                  <a:pt x="0" y="572"/>
                </a:cubicBezTo>
                <a:cubicBezTo>
                  <a:pt x="0" y="459"/>
                  <a:pt x="0" y="459"/>
                  <a:pt x="0" y="459"/>
                </a:cubicBezTo>
                <a:lnTo>
                  <a:pt x="0" y="459"/>
                </a:lnTo>
                <a:cubicBezTo>
                  <a:pt x="0" y="445"/>
                  <a:pt x="14" y="431"/>
                  <a:pt x="28" y="431"/>
                </a:cubicBezTo>
                <a:cubicBezTo>
                  <a:pt x="49" y="431"/>
                  <a:pt x="56" y="445"/>
                  <a:pt x="56" y="459"/>
                </a:cubicBezTo>
                <a:lnTo>
                  <a:pt x="56" y="459"/>
                </a:lnTo>
                <a:cubicBezTo>
                  <a:pt x="56" y="544"/>
                  <a:pt x="56" y="544"/>
                  <a:pt x="56" y="544"/>
                </a:cubicBezTo>
                <a:cubicBezTo>
                  <a:pt x="141" y="544"/>
                  <a:pt x="141" y="544"/>
                  <a:pt x="141" y="544"/>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37" name="Freeform 6">
            <a:extLst>
              <a:ext uri="{FF2B5EF4-FFF2-40B4-BE49-F238E27FC236}">
                <a16:creationId xmlns:a16="http://schemas.microsoft.com/office/drawing/2014/main" id="{9E6922A9-8DD3-4F43-BF30-84DAE0B08188}"/>
              </a:ext>
            </a:extLst>
          </p:cNvPr>
          <p:cNvSpPr>
            <a:spLocks noChangeArrowheads="1"/>
          </p:cNvSpPr>
          <p:nvPr/>
        </p:nvSpPr>
        <p:spPr bwMode="auto">
          <a:xfrm>
            <a:off x="7957510" y="8340754"/>
            <a:ext cx="529028" cy="524933"/>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30" name="Textfeld 35">
            <a:extLst>
              <a:ext uri="{FF2B5EF4-FFF2-40B4-BE49-F238E27FC236}">
                <a16:creationId xmlns:a16="http://schemas.microsoft.com/office/drawing/2014/main" id="{4D163F35-5A30-4A9D-AB25-64FE911E7E43}"/>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pic>
        <p:nvPicPr>
          <p:cNvPr id="41" name="Resim 40">
            <a:extLst>
              <a:ext uri="{FF2B5EF4-FFF2-40B4-BE49-F238E27FC236}">
                <a16:creationId xmlns:a16="http://schemas.microsoft.com/office/drawing/2014/main" id="{84842A5D-B90F-42ED-BFD3-8C3C760A15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4516" y="6785386"/>
            <a:ext cx="4336624" cy="1131292"/>
          </a:xfrm>
          <a:prstGeom prst="rect">
            <a:avLst/>
          </a:prstGeom>
        </p:spPr>
      </p:pic>
    </p:spTree>
    <p:extLst>
      <p:ext uri="{BB962C8B-B14F-4D97-AF65-F5344CB8AC3E}">
        <p14:creationId xmlns:p14="http://schemas.microsoft.com/office/powerpoint/2010/main" val="7814493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fill="hold"/>
                                        <p:tgtEl>
                                          <p:spTgt spid="42"/>
                                        </p:tgtEl>
                                        <p:attrNameLst>
                                          <p:attrName>ppt_x</p:attrName>
                                        </p:attrNameLst>
                                      </p:cBhvr>
                                      <p:tavLst>
                                        <p:tav tm="0">
                                          <p:val>
                                            <p:strVal val="#ppt_x"/>
                                          </p:val>
                                        </p:tav>
                                        <p:tav tm="100000">
                                          <p:val>
                                            <p:strVal val="#ppt_x"/>
                                          </p:val>
                                        </p:tav>
                                      </p:tavLst>
                                    </p:anim>
                                    <p:anim calcmode="lin" valueType="num">
                                      <p:cBhvr additive="base">
                                        <p:cTn id="32" dur="500" fill="hold"/>
                                        <p:tgtEl>
                                          <p:spTgt spid="4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ppt_x"/>
                                          </p:val>
                                        </p:tav>
                                        <p:tav tm="100000">
                                          <p:val>
                                            <p:strVal val="#ppt_x"/>
                                          </p:val>
                                        </p:tav>
                                      </p:tavLst>
                                    </p:anim>
                                    <p:anim calcmode="lin" valueType="num">
                                      <p:cBhvr additive="base">
                                        <p:cTn id="40" dur="500" fill="hold"/>
                                        <p:tgtEl>
                                          <p:spTgt spid="4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500" fill="hold"/>
                                        <p:tgtEl>
                                          <p:spTgt spid="51"/>
                                        </p:tgtEl>
                                        <p:attrNameLst>
                                          <p:attrName>ppt_x</p:attrName>
                                        </p:attrNameLst>
                                      </p:cBhvr>
                                      <p:tavLst>
                                        <p:tav tm="0">
                                          <p:val>
                                            <p:strVal val="#ppt_x"/>
                                          </p:val>
                                        </p:tav>
                                        <p:tav tm="100000">
                                          <p:val>
                                            <p:strVal val="#ppt_x"/>
                                          </p:val>
                                        </p:tav>
                                      </p:tavLst>
                                    </p:anim>
                                    <p:anim calcmode="lin" valueType="num">
                                      <p:cBhvr additive="base">
                                        <p:cTn id="48" dur="500" fill="hold"/>
                                        <p:tgtEl>
                                          <p:spTgt spid="5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ppt_x"/>
                                          </p:val>
                                        </p:tav>
                                        <p:tav tm="100000">
                                          <p:val>
                                            <p:strVal val="#ppt_x"/>
                                          </p:val>
                                        </p:tav>
                                      </p:tavLst>
                                    </p:anim>
                                    <p:anim calcmode="lin" valueType="num">
                                      <p:cBhvr additive="base">
                                        <p:cTn id="52" dur="500" fill="hold"/>
                                        <p:tgtEl>
                                          <p:spTgt spid="5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ppt_x"/>
                                          </p:val>
                                        </p:tav>
                                        <p:tav tm="100000">
                                          <p:val>
                                            <p:strVal val="#ppt_x"/>
                                          </p:val>
                                        </p:tav>
                                      </p:tavLst>
                                    </p:anim>
                                    <p:anim calcmode="lin" valueType="num">
                                      <p:cBhvr additive="base">
                                        <p:cTn id="56" dur="500" fill="hold"/>
                                        <p:tgtEl>
                                          <p:spTgt spid="5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ppt_x"/>
                                          </p:val>
                                        </p:tav>
                                        <p:tav tm="100000">
                                          <p:val>
                                            <p:strVal val="#ppt_x"/>
                                          </p:val>
                                        </p:tav>
                                      </p:tavLst>
                                    </p:anim>
                                    <p:anim calcmode="lin" valueType="num">
                                      <p:cBhvr additive="base">
                                        <p:cTn id="60" dur="500" fill="hold"/>
                                        <p:tgtEl>
                                          <p:spTgt spid="5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additive="base">
                                        <p:cTn id="63" dur="500" fill="hold"/>
                                        <p:tgtEl>
                                          <p:spTgt spid="56"/>
                                        </p:tgtEl>
                                        <p:attrNameLst>
                                          <p:attrName>ppt_x</p:attrName>
                                        </p:attrNameLst>
                                      </p:cBhvr>
                                      <p:tavLst>
                                        <p:tav tm="0">
                                          <p:val>
                                            <p:strVal val="#ppt_x"/>
                                          </p:val>
                                        </p:tav>
                                        <p:tav tm="100000">
                                          <p:val>
                                            <p:strVal val="#ppt_x"/>
                                          </p:val>
                                        </p:tav>
                                      </p:tavLst>
                                    </p:anim>
                                    <p:anim calcmode="lin" valueType="num">
                                      <p:cBhvr additive="base">
                                        <p:cTn id="64" dur="500" fill="hold"/>
                                        <p:tgtEl>
                                          <p:spTgt spid="5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ppt_x"/>
                                          </p:val>
                                        </p:tav>
                                        <p:tav tm="100000">
                                          <p:val>
                                            <p:strVal val="#ppt_x"/>
                                          </p:val>
                                        </p:tav>
                                      </p:tavLst>
                                    </p:anim>
                                    <p:anim calcmode="lin" valueType="num">
                                      <p:cBhvr additive="base">
                                        <p:cTn id="68" dur="500" fill="hold"/>
                                        <p:tgtEl>
                                          <p:spTgt spid="5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ppt_x"/>
                                          </p:val>
                                        </p:tav>
                                        <p:tav tm="100000">
                                          <p:val>
                                            <p:strVal val="#ppt_x"/>
                                          </p:val>
                                        </p:tav>
                                      </p:tavLst>
                                    </p:anim>
                                    <p:anim calcmode="lin" valueType="num">
                                      <p:cBhvr additive="base">
                                        <p:cTn id="72" dur="500" fill="hold"/>
                                        <p:tgtEl>
                                          <p:spTgt spid="58"/>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fill="hold"/>
                                        <p:tgtEl>
                                          <p:spTgt spid="36"/>
                                        </p:tgtEl>
                                        <p:attrNameLst>
                                          <p:attrName>ppt_x</p:attrName>
                                        </p:attrNameLst>
                                      </p:cBhvr>
                                      <p:tavLst>
                                        <p:tav tm="0">
                                          <p:val>
                                            <p:strVal val="#ppt_x"/>
                                          </p:val>
                                        </p:tav>
                                        <p:tav tm="100000">
                                          <p:val>
                                            <p:strVal val="#ppt_x"/>
                                          </p:val>
                                        </p:tav>
                                      </p:tavLst>
                                    </p:anim>
                                    <p:anim calcmode="lin" valueType="num">
                                      <p:cBhvr additive="base">
                                        <p:cTn id="76" dur="500" fill="hold"/>
                                        <p:tgtEl>
                                          <p:spTgt spid="3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ppt_x"/>
                                          </p:val>
                                        </p:tav>
                                        <p:tav tm="100000">
                                          <p:val>
                                            <p:strVal val="#ppt_x"/>
                                          </p:val>
                                        </p:tav>
                                      </p:tavLst>
                                    </p:anim>
                                    <p:anim calcmode="lin" valueType="num">
                                      <p:cBhvr additive="base">
                                        <p:cTn id="80" dur="500" fill="hold"/>
                                        <p:tgtEl>
                                          <p:spTgt spid="2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fill="hold"/>
                                        <p:tgtEl>
                                          <p:spTgt spid="29"/>
                                        </p:tgtEl>
                                        <p:attrNameLst>
                                          <p:attrName>ppt_x</p:attrName>
                                        </p:attrNameLst>
                                      </p:cBhvr>
                                      <p:tavLst>
                                        <p:tav tm="0">
                                          <p:val>
                                            <p:strVal val="#ppt_x"/>
                                          </p:val>
                                        </p:tav>
                                        <p:tav tm="100000">
                                          <p:val>
                                            <p:strVal val="#ppt_x"/>
                                          </p:val>
                                        </p:tav>
                                      </p:tavLst>
                                    </p:anim>
                                    <p:anim calcmode="lin" valueType="num">
                                      <p:cBhvr additive="base">
                                        <p:cTn id="84" dur="500" fill="hold"/>
                                        <p:tgtEl>
                                          <p:spTgt spid="2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additive="base">
                                        <p:cTn id="87" dur="500" fill="hold"/>
                                        <p:tgtEl>
                                          <p:spTgt spid="31"/>
                                        </p:tgtEl>
                                        <p:attrNameLst>
                                          <p:attrName>ppt_x</p:attrName>
                                        </p:attrNameLst>
                                      </p:cBhvr>
                                      <p:tavLst>
                                        <p:tav tm="0">
                                          <p:val>
                                            <p:strVal val="#ppt_x"/>
                                          </p:val>
                                        </p:tav>
                                        <p:tav tm="100000">
                                          <p:val>
                                            <p:strVal val="#ppt_x"/>
                                          </p:val>
                                        </p:tav>
                                      </p:tavLst>
                                    </p:anim>
                                    <p:anim calcmode="lin" valueType="num">
                                      <p:cBhvr additive="base">
                                        <p:cTn id="88" dur="500" fill="hold"/>
                                        <p:tgtEl>
                                          <p:spTgt spid="31"/>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500" fill="hold"/>
                                        <p:tgtEl>
                                          <p:spTgt spid="34"/>
                                        </p:tgtEl>
                                        <p:attrNameLst>
                                          <p:attrName>ppt_x</p:attrName>
                                        </p:attrNameLst>
                                      </p:cBhvr>
                                      <p:tavLst>
                                        <p:tav tm="0">
                                          <p:val>
                                            <p:strVal val="#ppt_x"/>
                                          </p:val>
                                        </p:tav>
                                        <p:tav tm="100000">
                                          <p:val>
                                            <p:strVal val="#ppt_x"/>
                                          </p:val>
                                        </p:tav>
                                      </p:tavLst>
                                    </p:anim>
                                    <p:anim calcmode="lin" valueType="num">
                                      <p:cBhvr additive="base">
                                        <p:cTn id="92" dur="500" fill="hold"/>
                                        <p:tgtEl>
                                          <p:spTgt spid="34"/>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additive="base">
                                        <p:cTn id="95" dur="500" fill="hold"/>
                                        <p:tgtEl>
                                          <p:spTgt spid="35"/>
                                        </p:tgtEl>
                                        <p:attrNameLst>
                                          <p:attrName>ppt_x</p:attrName>
                                        </p:attrNameLst>
                                      </p:cBhvr>
                                      <p:tavLst>
                                        <p:tav tm="0">
                                          <p:val>
                                            <p:strVal val="#ppt_x"/>
                                          </p:val>
                                        </p:tav>
                                        <p:tav tm="100000">
                                          <p:val>
                                            <p:strVal val="#ppt_x"/>
                                          </p:val>
                                        </p:tav>
                                      </p:tavLst>
                                    </p:anim>
                                    <p:anim calcmode="lin" valueType="num">
                                      <p:cBhvr additive="base">
                                        <p:cTn id="96" dur="500" fill="hold"/>
                                        <p:tgtEl>
                                          <p:spTgt spid="3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additive="base">
                                        <p:cTn id="99" dur="500" fill="hold"/>
                                        <p:tgtEl>
                                          <p:spTgt spid="37"/>
                                        </p:tgtEl>
                                        <p:attrNameLst>
                                          <p:attrName>ppt_x</p:attrName>
                                        </p:attrNameLst>
                                      </p:cBhvr>
                                      <p:tavLst>
                                        <p:tav tm="0">
                                          <p:val>
                                            <p:strVal val="#ppt_x"/>
                                          </p:val>
                                        </p:tav>
                                        <p:tav tm="100000">
                                          <p:val>
                                            <p:strVal val="#ppt_x"/>
                                          </p:val>
                                        </p:tav>
                                      </p:tavLst>
                                    </p:anim>
                                    <p:anim calcmode="lin" valueType="num">
                                      <p:cBhvr additive="base">
                                        <p:cTn id="100" dur="500" fill="hold"/>
                                        <p:tgtEl>
                                          <p:spTgt spid="37"/>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additive="base">
                                        <p:cTn id="103" dur="500" fill="hold"/>
                                        <p:tgtEl>
                                          <p:spTgt spid="30"/>
                                        </p:tgtEl>
                                        <p:attrNameLst>
                                          <p:attrName>ppt_x</p:attrName>
                                        </p:attrNameLst>
                                      </p:cBhvr>
                                      <p:tavLst>
                                        <p:tav tm="0">
                                          <p:val>
                                            <p:strVal val="#ppt_x"/>
                                          </p:val>
                                        </p:tav>
                                        <p:tav tm="100000">
                                          <p:val>
                                            <p:strVal val="#ppt_x"/>
                                          </p:val>
                                        </p:tav>
                                      </p:tavLst>
                                    </p:anim>
                                    <p:anim calcmode="lin" valueType="num">
                                      <p:cBhvr additive="base">
                                        <p:cTn id="10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p:bldP spid="33" grpId="0"/>
      <p:bldP spid="44" grpId="0"/>
      <p:bldP spid="26" grpId="0" animBg="1"/>
      <p:bldP spid="28" grpId="0"/>
      <p:bldP spid="40" grpId="0"/>
      <p:bldP spid="42" grpId="0" animBg="1"/>
      <p:bldP spid="45" grpId="0"/>
      <p:bldP spid="46" grpId="0"/>
      <p:bldP spid="49" grpId="0" animBg="1"/>
      <p:bldP spid="51" grpId="0" animBg="1"/>
      <p:bldP spid="53" grpId="0"/>
      <p:bldP spid="54" grpId="0"/>
      <p:bldP spid="55" grpId="0" animBg="1"/>
      <p:bldP spid="56" grpId="0"/>
      <p:bldP spid="57" grpId="0"/>
      <p:bldP spid="58" grpId="0" animBg="1"/>
      <p:bldP spid="29" grpId="0"/>
      <p:bldP spid="31" grpId="0"/>
      <p:bldP spid="34" grpId="0" animBg="1"/>
      <p:bldP spid="35" grpId="0" animBg="1"/>
      <p:bldP spid="37"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37" name="Textfeld 36"/>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Teknolojimiz</a:t>
            </a:r>
            <a:endParaRPr lang="de-DE" sz="2500" dirty="0">
              <a:latin typeface="Calibri Light" panose="020F0302020204030204" pitchFamily="34" charset="0"/>
            </a:endParaRPr>
          </a:p>
        </p:txBody>
      </p:sp>
      <p:sp>
        <p:nvSpPr>
          <p:cNvPr id="38" name="Textfeld 37"/>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8</a:t>
            </a:fld>
            <a:endParaRPr lang="de-DE" sz="4000" b="1">
              <a:solidFill>
                <a:schemeClr val="accent3"/>
              </a:solidFill>
              <a:latin typeface="Century Gothic" panose="020B0502020202020204" pitchFamily="34" charset="0"/>
            </a:endParaRPr>
          </a:p>
        </p:txBody>
      </p:sp>
      <p:cxnSp>
        <p:nvCxnSpPr>
          <p:cNvPr id="39" name="Gerader Verbinder 38"/>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p:nvPr/>
        </p:nvCxnSpPr>
        <p:spPr>
          <a:xfrm>
            <a:off x="13385858" y="4226613"/>
            <a:ext cx="0" cy="64597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Textfeld 28"/>
          <p:cNvSpPr txBox="1"/>
          <p:nvPr/>
        </p:nvSpPr>
        <p:spPr>
          <a:xfrm>
            <a:off x="1698689" y="3202246"/>
            <a:ext cx="8754900" cy="8956298"/>
          </a:xfrm>
          <a:prstGeom prst="rect">
            <a:avLst/>
          </a:prstGeom>
          <a:noFill/>
        </p:spPr>
        <p:txBody>
          <a:bodyPr wrap="square" rtlCol="0">
            <a:spAutoFit/>
          </a:bodyPr>
          <a:lstStyle/>
          <a:p>
            <a:pPr algn="ctr"/>
            <a:r>
              <a:rPr lang="en-US" sz="3200" dirty="0" err="1">
                <a:solidFill>
                  <a:schemeClr val="accent3"/>
                </a:solidFill>
                <a:latin typeface="Century Gothic" panose="020B0502020202020204" pitchFamily="34" charset="0"/>
              </a:rPr>
              <a:t>Modüllerimizin</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tamamı</a:t>
            </a:r>
            <a:r>
              <a:rPr lang="en-US" sz="3200" dirty="0">
                <a:solidFill>
                  <a:schemeClr val="accent3"/>
                </a:solidFill>
                <a:latin typeface="Century Gothic" panose="020B0502020202020204" pitchFamily="34" charset="0"/>
              </a:rPr>
              <a:t> JEE </a:t>
            </a:r>
            <a:r>
              <a:rPr lang="en-US" sz="3200" dirty="0" err="1">
                <a:solidFill>
                  <a:schemeClr val="accent3"/>
                </a:solidFill>
                <a:latin typeface="Century Gothic" panose="020B0502020202020204" pitchFamily="34" charset="0"/>
              </a:rPr>
              <a:t>teknolojisi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ile</a:t>
            </a:r>
            <a:r>
              <a:rPr lang="en-US" sz="3200" dirty="0">
                <a:solidFill>
                  <a:schemeClr val="accent3"/>
                </a:solidFill>
                <a:latin typeface="Century Gothic" panose="020B0502020202020204" pitchFamily="34" charset="0"/>
              </a:rPr>
              <a:t> </a:t>
            </a:r>
            <a:r>
              <a:rPr lang="tr-TR" sz="3200" b="1" dirty="0">
                <a:solidFill>
                  <a:schemeClr val="accent1"/>
                </a:solidFill>
                <a:latin typeface="Century Gothic" panose="020B0502020202020204" pitchFamily="34" charset="0"/>
              </a:rPr>
              <a:t>%100 web tabanlı olarak</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bilgisayarınıza</a:t>
            </a:r>
            <a:r>
              <a:rPr lang="en-US" sz="3200" dirty="0">
                <a:solidFill>
                  <a:schemeClr val="accent3"/>
                </a:solidFill>
                <a:latin typeface="Century Gothic" panose="020B0502020202020204" pitchFamily="34" charset="0"/>
              </a:rPr>
              <a:t> her </a:t>
            </a:r>
            <a:r>
              <a:rPr lang="en-US" sz="3200" dirty="0" err="1">
                <a:solidFill>
                  <a:schemeClr val="accent3"/>
                </a:solidFill>
                <a:latin typeface="Century Gothic" panose="020B0502020202020204" pitchFamily="34" charset="0"/>
              </a:rPr>
              <a:t>hangi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bir</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uygulama</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kurmadan</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istediğiniz</a:t>
            </a:r>
            <a:r>
              <a:rPr lang="en-US" sz="3200" dirty="0">
                <a:solidFill>
                  <a:schemeClr val="accent3"/>
                </a:solidFill>
                <a:latin typeface="Century Gothic" panose="020B0502020202020204" pitchFamily="34" charset="0"/>
              </a:rPr>
              <a:t> her </a:t>
            </a:r>
            <a:r>
              <a:rPr lang="en-US" sz="3200" dirty="0" err="1">
                <a:solidFill>
                  <a:schemeClr val="accent3"/>
                </a:solidFill>
                <a:latin typeface="Century Gothic" panose="020B0502020202020204" pitchFamily="34" charset="0"/>
              </a:rPr>
              <a:t>yerden</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ve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cihazdan</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Masaüstü</a:t>
            </a:r>
            <a:r>
              <a:rPr lang="en-US" sz="3200" dirty="0">
                <a:solidFill>
                  <a:schemeClr val="accent3"/>
                </a:solidFill>
                <a:latin typeface="Century Gothic" panose="020B0502020202020204" pitchFamily="34" charset="0"/>
              </a:rPr>
              <a:t>, Tablet, Mobil </a:t>
            </a:r>
            <a:r>
              <a:rPr lang="en-US" sz="3200" dirty="0" err="1">
                <a:solidFill>
                  <a:schemeClr val="accent3"/>
                </a:solidFill>
                <a:latin typeface="Century Gothic" panose="020B0502020202020204" pitchFamily="34" charset="0"/>
              </a:rPr>
              <a:t>Cihaz</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çalıştırılabilecek</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şekilde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geliştirilmiştir</a:t>
            </a:r>
            <a:r>
              <a:rPr lang="en-US" sz="3200" dirty="0">
                <a:solidFill>
                  <a:schemeClr val="accent3"/>
                </a:solidFill>
                <a:latin typeface="Century Gothic" panose="020B0502020202020204" pitchFamily="34" charset="0"/>
              </a:rPr>
              <a:t>. Bu </a:t>
            </a:r>
            <a:r>
              <a:rPr lang="en-US" sz="3200" dirty="0" err="1">
                <a:solidFill>
                  <a:schemeClr val="accent3"/>
                </a:solidFill>
                <a:latin typeface="Century Gothic" panose="020B0502020202020204" pitchFamily="34" charset="0"/>
              </a:rPr>
              <a:t>sayede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farklı</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işletim</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sistemleri</a:t>
            </a:r>
            <a:r>
              <a:rPr lang="en-US" sz="3200" dirty="0">
                <a:solidFill>
                  <a:schemeClr val="accent3"/>
                </a:solidFill>
                <a:latin typeface="Century Gothic" panose="020B0502020202020204" pitchFamily="34" charset="0"/>
              </a:rPr>
              <a:t>,(Linux, Windows, Mac, UNIX vb.) </a:t>
            </a:r>
            <a:r>
              <a:rPr lang="en-US" sz="3200" dirty="0" err="1">
                <a:solidFill>
                  <a:schemeClr val="accent3"/>
                </a:solidFill>
                <a:latin typeface="Century Gothic" panose="020B0502020202020204" pitchFamily="34" charset="0"/>
              </a:rPr>
              <a:t>sunucu</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mimarileri</a:t>
            </a:r>
            <a:r>
              <a:rPr lang="en-US" sz="3200" dirty="0">
                <a:solidFill>
                  <a:schemeClr val="accent3"/>
                </a:solidFill>
                <a:latin typeface="Century Gothic" panose="020B0502020202020204" pitchFamily="34" charset="0"/>
              </a:rPr>
              <a:t> (32-bit, 64-bit) </a:t>
            </a:r>
            <a:r>
              <a:rPr lang="en-US" sz="3200" dirty="0" err="1">
                <a:solidFill>
                  <a:schemeClr val="accent3"/>
                </a:solidFill>
                <a:latin typeface="Century Gothic" panose="020B0502020202020204" pitchFamily="34" charset="0"/>
              </a:rPr>
              <a:t>üzerinde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uygulama</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sunucusundan</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bağımsız</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veri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tabanı</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marka</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veya</a:t>
            </a:r>
            <a:r>
              <a:rPr lang="en-US" sz="3200" dirty="0">
                <a:solidFill>
                  <a:schemeClr val="accent3"/>
                </a:solidFill>
                <a:latin typeface="Century Gothic" panose="020B0502020202020204" pitchFamily="34" charset="0"/>
              </a:rPr>
              <a:t> model </a:t>
            </a:r>
            <a:r>
              <a:rPr lang="en-US" sz="3200" dirty="0" err="1">
                <a:solidFill>
                  <a:schemeClr val="accent3"/>
                </a:solidFill>
                <a:latin typeface="Century Gothic" panose="020B0502020202020204" pitchFamily="34" charset="0"/>
              </a:rPr>
              <a:t>bağımlılığı</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olmadan</a:t>
            </a:r>
            <a:r>
              <a:rPr lang="en-US" sz="3200" dirty="0">
                <a:solidFill>
                  <a:schemeClr val="accent3"/>
                </a:solidFill>
                <a:latin typeface="Century Gothic" panose="020B0502020202020204" pitchFamily="34" charset="0"/>
              </a:rPr>
              <a:t>; Oracle, Microsoft SQL Server, MySQL, DB2 </a:t>
            </a:r>
            <a:r>
              <a:rPr lang="en-US" sz="3200" dirty="0" err="1">
                <a:solidFill>
                  <a:schemeClr val="accent3"/>
                </a:solidFill>
                <a:latin typeface="Century Gothic" panose="020B0502020202020204" pitchFamily="34" charset="0"/>
              </a:rPr>
              <a:t>gibi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bilinen</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tüm</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ilişkisel</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veri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tabanı</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sistemleri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üzerinde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modüllerimizi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kullanabilirsiniz</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Ürünlerimiz</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kurumunuzun</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şimdiki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ve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gelecekteki</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tüm</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ihtiyaçlarınızı</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kapsayacak</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şekilde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ölçeklenebilir</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ve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yeniden</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yapılandırılabilir</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şekilde</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çok</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katmanlı</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olarak</a:t>
            </a:r>
            <a:r>
              <a:rPr lang="en-US" sz="3200" dirty="0">
                <a:solidFill>
                  <a:schemeClr val="accent3"/>
                </a:solidFill>
                <a:latin typeface="Century Gothic" panose="020B0502020202020204" pitchFamily="34" charset="0"/>
              </a:rPr>
              <a:t> </a:t>
            </a:r>
            <a:r>
              <a:rPr lang="en-US" sz="3200" dirty="0" err="1">
                <a:solidFill>
                  <a:schemeClr val="accent3"/>
                </a:solidFill>
                <a:latin typeface="Century Gothic" panose="020B0502020202020204" pitchFamily="34" charset="0"/>
              </a:rPr>
              <a:t>geliştirilmiştir</a:t>
            </a:r>
            <a:r>
              <a:rPr lang="en-US" sz="3200" dirty="0">
                <a:solidFill>
                  <a:schemeClr val="accent3"/>
                </a:solidFill>
                <a:latin typeface="Century Gothic" panose="020B0502020202020204" pitchFamily="34" charset="0"/>
              </a:rPr>
              <a:t>.</a:t>
            </a:r>
            <a:endParaRPr lang="de-DE" sz="3200" b="1" dirty="0">
              <a:solidFill>
                <a:schemeClr val="accent3"/>
              </a:solidFill>
              <a:latin typeface="Century Gothic" panose="020B0502020202020204" pitchFamily="34" charset="0"/>
            </a:endParaRPr>
          </a:p>
        </p:txBody>
      </p:sp>
      <p:sp>
        <p:nvSpPr>
          <p:cNvPr id="30" name="Textfeld 29"/>
          <p:cNvSpPr txBox="1"/>
          <p:nvPr/>
        </p:nvSpPr>
        <p:spPr>
          <a:xfrm>
            <a:off x="2727861" y="2643291"/>
            <a:ext cx="7696231" cy="400110"/>
          </a:xfrm>
          <a:prstGeom prst="rect">
            <a:avLst/>
          </a:prstGeom>
          <a:noFill/>
        </p:spPr>
        <p:txBody>
          <a:bodyPr wrap="square" rtlCol="0">
            <a:spAutoFit/>
          </a:bodyPr>
          <a:lstStyle/>
          <a:p>
            <a:pPr algn="r"/>
            <a:r>
              <a:rPr lang="tr-TR" sz="2000" b="1" dirty="0"/>
              <a:t>Teknolojimiz</a:t>
            </a:r>
            <a:endParaRPr lang="de-DE" sz="2000" b="1" dirty="0"/>
          </a:p>
        </p:txBody>
      </p:sp>
      <p:sp>
        <p:nvSpPr>
          <p:cNvPr id="16" name="Textfeld 26">
            <a:extLst>
              <a:ext uri="{FF2B5EF4-FFF2-40B4-BE49-F238E27FC236}">
                <a16:creationId xmlns:a16="http://schemas.microsoft.com/office/drawing/2014/main" id="{C966798B-A436-41DA-A4E7-F7B7D9505178}"/>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17" name="Textfeld 30">
            <a:extLst>
              <a:ext uri="{FF2B5EF4-FFF2-40B4-BE49-F238E27FC236}">
                <a16:creationId xmlns:a16="http://schemas.microsoft.com/office/drawing/2014/main" id="{67A7A205-CDBE-4F0E-9161-71A067A7D009}"/>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18" name="Resim 17">
            <a:extLst>
              <a:ext uri="{FF2B5EF4-FFF2-40B4-BE49-F238E27FC236}">
                <a16:creationId xmlns:a16="http://schemas.microsoft.com/office/drawing/2014/main" id="{5A5AB87F-C96F-448F-8914-E0C1A9B92C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pic>
        <p:nvPicPr>
          <p:cNvPr id="51" name="Shape 689">
            <a:extLst>
              <a:ext uri="{FF2B5EF4-FFF2-40B4-BE49-F238E27FC236}">
                <a16:creationId xmlns:a16="http://schemas.microsoft.com/office/drawing/2014/main" id="{C1102AD7-4966-4460-929E-5F810B9D0958}"/>
              </a:ext>
            </a:extLst>
          </p:cNvPr>
          <p:cNvPicPr preferRelativeResize="0"/>
          <p:nvPr/>
        </p:nvPicPr>
        <p:blipFill rotWithShape="1">
          <a:blip r:embed="rId4">
            <a:alphaModFix/>
          </a:blip>
          <a:srcRect l="4792" r="4791"/>
          <a:stretch/>
        </p:blipFill>
        <p:spPr>
          <a:xfrm>
            <a:off x="14118703" y="3043401"/>
            <a:ext cx="5960130" cy="5130323"/>
          </a:xfrm>
          <a:prstGeom prst="rect">
            <a:avLst/>
          </a:prstGeom>
          <a:noFill/>
          <a:ln>
            <a:noFill/>
          </a:ln>
        </p:spPr>
      </p:pic>
      <p:sp>
        <p:nvSpPr>
          <p:cNvPr id="52" name="Shape 690">
            <a:extLst>
              <a:ext uri="{FF2B5EF4-FFF2-40B4-BE49-F238E27FC236}">
                <a16:creationId xmlns:a16="http://schemas.microsoft.com/office/drawing/2014/main" id="{BCA80A2B-4AFB-4B09-9738-699FCF860381}"/>
              </a:ext>
            </a:extLst>
          </p:cNvPr>
          <p:cNvSpPr/>
          <p:nvPr/>
        </p:nvSpPr>
        <p:spPr>
          <a:xfrm>
            <a:off x="14896796" y="3991051"/>
            <a:ext cx="4368898" cy="2705727"/>
          </a:xfrm>
          <a:prstGeom prst="rect">
            <a:avLst/>
          </a:prstGeom>
          <a:solidFill>
            <a:schemeClr val="bg1"/>
          </a:solidFill>
          <a:ln>
            <a:noFill/>
          </a:ln>
        </p:spPr>
        <p:txBody>
          <a:bodyPr lIns="91426" tIns="45700" rIns="91426" bIns="45700" anchor="ctr" anchorCtr="0">
            <a:noAutofit/>
          </a:bodyPr>
          <a:lstStyle/>
          <a:p>
            <a:pPr algn="ctr"/>
            <a:endParaRPr sz="3600">
              <a:solidFill>
                <a:schemeClr val="bg2">
                  <a:lumMod val="50000"/>
                </a:schemeClr>
              </a:solidFill>
              <a:latin typeface="+mj-lt"/>
              <a:ea typeface="Lato"/>
              <a:cs typeface="Lato"/>
              <a:sym typeface="Lato"/>
            </a:endParaRPr>
          </a:p>
        </p:txBody>
      </p:sp>
      <p:pic>
        <p:nvPicPr>
          <p:cNvPr id="53" name="Shape 1785">
            <a:extLst>
              <a:ext uri="{FF2B5EF4-FFF2-40B4-BE49-F238E27FC236}">
                <a16:creationId xmlns:a16="http://schemas.microsoft.com/office/drawing/2014/main" id="{57F02F63-93C8-4569-92D0-818DED66661C}"/>
              </a:ext>
            </a:extLst>
          </p:cNvPr>
          <p:cNvPicPr preferRelativeResize="0"/>
          <p:nvPr/>
        </p:nvPicPr>
        <p:blipFill rotWithShape="1">
          <a:blip r:embed="rId5">
            <a:alphaModFix/>
          </a:blip>
          <a:srcRect/>
          <a:stretch/>
        </p:blipFill>
        <p:spPr>
          <a:xfrm>
            <a:off x="20342539" y="4390079"/>
            <a:ext cx="2384982" cy="4061777"/>
          </a:xfrm>
          <a:prstGeom prst="rect">
            <a:avLst/>
          </a:prstGeom>
          <a:noFill/>
          <a:ln>
            <a:noFill/>
          </a:ln>
        </p:spPr>
      </p:pic>
      <p:sp>
        <p:nvSpPr>
          <p:cNvPr id="54" name="Rechteck 94">
            <a:extLst>
              <a:ext uri="{FF2B5EF4-FFF2-40B4-BE49-F238E27FC236}">
                <a16:creationId xmlns:a16="http://schemas.microsoft.com/office/drawing/2014/main" id="{E3D352A2-7771-4E09-A6B7-F707D99355AC}"/>
              </a:ext>
            </a:extLst>
          </p:cNvPr>
          <p:cNvSpPr/>
          <p:nvPr/>
        </p:nvSpPr>
        <p:spPr>
          <a:xfrm>
            <a:off x="20623595" y="4786300"/>
            <a:ext cx="1839546" cy="2452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latin typeface="+mj-lt"/>
            </a:endParaRPr>
          </a:p>
        </p:txBody>
      </p:sp>
      <p:sp>
        <p:nvSpPr>
          <p:cNvPr id="55" name="Rechteck 95">
            <a:extLst>
              <a:ext uri="{FF2B5EF4-FFF2-40B4-BE49-F238E27FC236}">
                <a16:creationId xmlns:a16="http://schemas.microsoft.com/office/drawing/2014/main" id="{A276A5FD-A87E-40EE-8227-CA5FD9A5D95A}"/>
              </a:ext>
            </a:extLst>
          </p:cNvPr>
          <p:cNvSpPr/>
          <p:nvPr/>
        </p:nvSpPr>
        <p:spPr>
          <a:xfrm rot="5400000">
            <a:off x="20317164" y="5092730"/>
            <a:ext cx="2452405" cy="18395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latin typeface="+mj-lt"/>
            </a:endParaRPr>
          </a:p>
        </p:txBody>
      </p:sp>
      <p:pic>
        <p:nvPicPr>
          <p:cNvPr id="56" name="Shape 1701">
            <a:extLst>
              <a:ext uri="{FF2B5EF4-FFF2-40B4-BE49-F238E27FC236}">
                <a16:creationId xmlns:a16="http://schemas.microsoft.com/office/drawing/2014/main" id="{D4DDAA51-8C97-4E5C-9B81-8E9A648A48C4}"/>
              </a:ext>
            </a:extLst>
          </p:cNvPr>
          <p:cNvPicPr preferRelativeResize="0"/>
          <p:nvPr/>
        </p:nvPicPr>
        <p:blipFill rotWithShape="1">
          <a:blip r:embed="rId6">
            <a:alphaModFix/>
          </a:blip>
          <a:srcRect/>
          <a:stretch/>
        </p:blipFill>
        <p:spPr>
          <a:xfrm>
            <a:off x="17403299" y="5373200"/>
            <a:ext cx="3800554" cy="4156421"/>
          </a:xfrm>
          <a:prstGeom prst="rect">
            <a:avLst/>
          </a:prstGeom>
          <a:noFill/>
          <a:ln>
            <a:noFill/>
          </a:ln>
        </p:spPr>
      </p:pic>
      <p:sp>
        <p:nvSpPr>
          <p:cNvPr id="57" name="Shape 690">
            <a:extLst>
              <a:ext uri="{FF2B5EF4-FFF2-40B4-BE49-F238E27FC236}">
                <a16:creationId xmlns:a16="http://schemas.microsoft.com/office/drawing/2014/main" id="{1705B03F-B4A2-44B5-8BE6-83F7550FC70F}"/>
              </a:ext>
            </a:extLst>
          </p:cNvPr>
          <p:cNvSpPr/>
          <p:nvPr/>
        </p:nvSpPr>
        <p:spPr>
          <a:xfrm>
            <a:off x="17667258" y="5608562"/>
            <a:ext cx="3249073" cy="1955925"/>
          </a:xfrm>
          <a:prstGeom prst="rect">
            <a:avLst/>
          </a:prstGeom>
          <a:solidFill>
            <a:schemeClr val="bg1"/>
          </a:solidFill>
          <a:ln>
            <a:noFill/>
          </a:ln>
        </p:spPr>
        <p:txBody>
          <a:bodyPr lIns="91426" tIns="45700" rIns="91426" bIns="45700" anchor="ctr" anchorCtr="0">
            <a:noAutofit/>
          </a:bodyPr>
          <a:lstStyle/>
          <a:p>
            <a:pPr algn="ctr"/>
            <a:endParaRPr sz="3600">
              <a:solidFill>
                <a:schemeClr val="bg2">
                  <a:lumMod val="50000"/>
                </a:schemeClr>
              </a:solidFill>
              <a:latin typeface="+mj-lt"/>
              <a:ea typeface="Lato"/>
              <a:cs typeface="Lato"/>
              <a:sym typeface="Lato"/>
            </a:endParaRPr>
          </a:p>
        </p:txBody>
      </p:sp>
      <p:sp>
        <p:nvSpPr>
          <p:cNvPr id="58" name="Shape 690">
            <a:extLst>
              <a:ext uri="{FF2B5EF4-FFF2-40B4-BE49-F238E27FC236}">
                <a16:creationId xmlns:a16="http://schemas.microsoft.com/office/drawing/2014/main" id="{A3FF6F4C-6599-4D05-8E2E-955AE8873F0D}"/>
              </a:ext>
            </a:extLst>
          </p:cNvPr>
          <p:cNvSpPr/>
          <p:nvPr/>
        </p:nvSpPr>
        <p:spPr>
          <a:xfrm>
            <a:off x="17669331" y="5608562"/>
            <a:ext cx="3247000" cy="1955925"/>
          </a:xfrm>
          <a:prstGeom prst="rect">
            <a:avLst/>
          </a:prstGeom>
          <a:solidFill>
            <a:schemeClr val="bg1"/>
          </a:solidFill>
          <a:ln>
            <a:noFill/>
          </a:ln>
        </p:spPr>
        <p:txBody>
          <a:bodyPr lIns="91426" tIns="45700" rIns="91426" bIns="45700" anchor="ctr" anchorCtr="0">
            <a:noAutofit/>
          </a:bodyPr>
          <a:lstStyle/>
          <a:p>
            <a:pPr algn="ctr"/>
            <a:endParaRPr sz="3600">
              <a:solidFill>
                <a:schemeClr val="bg2">
                  <a:lumMod val="50000"/>
                </a:schemeClr>
              </a:solidFill>
              <a:latin typeface="+mj-lt"/>
              <a:ea typeface="Lato"/>
              <a:cs typeface="Lato"/>
              <a:sym typeface="Lato"/>
            </a:endParaRPr>
          </a:p>
        </p:txBody>
      </p:sp>
      <p:pic>
        <p:nvPicPr>
          <p:cNvPr id="59" name="Picture 87" descr="iPhone6_mockup_front_white.png">
            <a:extLst>
              <a:ext uri="{FF2B5EF4-FFF2-40B4-BE49-F238E27FC236}">
                <a16:creationId xmlns:a16="http://schemas.microsoft.com/office/drawing/2014/main" id="{922CC6EC-531D-49BA-9589-05A9276180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179798" y="6350646"/>
            <a:ext cx="1699832" cy="2658849"/>
          </a:xfrm>
          <a:prstGeom prst="rect">
            <a:avLst/>
          </a:prstGeom>
        </p:spPr>
      </p:pic>
      <p:sp>
        <p:nvSpPr>
          <p:cNvPr id="60" name="Rechteck 102">
            <a:extLst>
              <a:ext uri="{FF2B5EF4-FFF2-40B4-BE49-F238E27FC236}">
                <a16:creationId xmlns:a16="http://schemas.microsoft.com/office/drawing/2014/main" id="{9648FBFD-DA3C-452A-BC3E-F78C0B6E70ED}"/>
              </a:ext>
            </a:extLst>
          </p:cNvPr>
          <p:cNvSpPr/>
          <p:nvPr/>
        </p:nvSpPr>
        <p:spPr>
          <a:xfrm>
            <a:off x="20515589" y="6775265"/>
            <a:ext cx="1011484" cy="1799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latin typeface="+mj-lt"/>
            </a:endParaRPr>
          </a:p>
        </p:txBody>
      </p:sp>
      <p:sp>
        <p:nvSpPr>
          <p:cNvPr id="61" name="Rechteck 103">
            <a:extLst>
              <a:ext uri="{FF2B5EF4-FFF2-40B4-BE49-F238E27FC236}">
                <a16:creationId xmlns:a16="http://schemas.microsoft.com/office/drawing/2014/main" id="{AB7FB62E-86E0-4F67-9D54-37D011FAC140}"/>
              </a:ext>
            </a:extLst>
          </p:cNvPr>
          <p:cNvSpPr/>
          <p:nvPr/>
        </p:nvSpPr>
        <p:spPr>
          <a:xfrm>
            <a:off x="20518956" y="6782710"/>
            <a:ext cx="1008117" cy="1794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a:latin typeface="+mj-lt"/>
            </a:endParaRPr>
          </a:p>
        </p:txBody>
      </p:sp>
      <p:pic>
        <p:nvPicPr>
          <p:cNvPr id="63" name="Resim 62">
            <a:extLst>
              <a:ext uri="{FF2B5EF4-FFF2-40B4-BE49-F238E27FC236}">
                <a16:creationId xmlns:a16="http://schemas.microsoft.com/office/drawing/2014/main" id="{D9799BF8-9A19-48CF-AD54-E21A86988B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865480" y="10649678"/>
            <a:ext cx="1800000" cy="135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5" name="Resim 64">
            <a:extLst>
              <a:ext uri="{FF2B5EF4-FFF2-40B4-BE49-F238E27FC236}">
                <a16:creationId xmlns:a16="http://schemas.microsoft.com/office/drawing/2014/main" id="{FB2D30AE-A039-4235-A2C6-963A1E78E9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59794" y="10681255"/>
            <a:ext cx="1800000" cy="1350001"/>
          </a:xfrm>
          <a:prstGeom prst="rect">
            <a:avLst/>
          </a:prstGeom>
          <a:ln>
            <a:noFill/>
          </a:ln>
          <a:effectLst>
            <a:outerShdw blurRad="292100" dist="139700" dir="2700000" algn="tl" rotWithShape="0">
              <a:srgbClr val="333333">
                <a:alpha val="65000"/>
              </a:srgbClr>
            </a:outerShdw>
          </a:effectLst>
        </p:spPr>
      </p:pic>
      <p:pic>
        <p:nvPicPr>
          <p:cNvPr id="67" name="Resim 66">
            <a:extLst>
              <a:ext uri="{FF2B5EF4-FFF2-40B4-BE49-F238E27FC236}">
                <a16:creationId xmlns:a16="http://schemas.microsoft.com/office/drawing/2014/main" id="{C90A7882-9BCA-4F2D-8B87-B7C08A19FAA5}"/>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13574985" y="10649679"/>
            <a:ext cx="1970035" cy="1476000"/>
          </a:xfrm>
          <a:prstGeom prst="rect">
            <a:avLst/>
          </a:prstGeom>
          <a:ln>
            <a:noFill/>
          </a:ln>
          <a:effectLst>
            <a:softEdge rad="112500"/>
          </a:effectLst>
        </p:spPr>
      </p:pic>
      <p:pic>
        <p:nvPicPr>
          <p:cNvPr id="69" name="Resim 68">
            <a:extLst>
              <a:ext uri="{FF2B5EF4-FFF2-40B4-BE49-F238E27FC236}">
                <a16:creationId xmlns:a16="http://schemas.microsoft.com/office/drawing/2014/main" id="{32DEDBD3-87A9-43E8-9AD5-96B535503D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563949" y="10649678"/>
            <a:ext cx="1556204" cy="11671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3" name="Resim 72">
            <a:extLst>
              <a:ext uri="{FF2B5EF4-FFF2-40B4-BE49-F238E27FC236}">
                <a16:creationId xmlns:a16="http://schemas.microsoft.com/office/drawing/2014/main" id="{95011E1A-DC89-40FA-9FDF-0D34A562163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420555" y="10681255"/>
            <a:ext cx="1800000" cy="1350000"/>
          </a:xfrm>
          <a:prstGeom prst="rect">
            <a:avLst/>
          </a:prstGeom>
          <a:ln>
            <a:noFill/>
          </a:ln>
          <a:effectLst>
            <a:softEdge rad="112500"/>
          </a:effectLst>
        </p:spPr>
      </p:pic>
      <p:pic>
        <p:nvPicPr>
          <p:cNvPr id="75" name="Resim 74">
            <a:extLst>
              <a:ext uri="{FF2B5EF4-FFF2-40B4-BE49-F238E27FC236}">
                <a16:creationId xmlns:a16="http://schemas.microsoft.com/office/drawing/2014/main" id="{7F97755D-B696-4216-8E15-F2E8E84369C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977060" y="10712832"/>
            <a:ext cx="1800000" cy="1350000"/>
          </a:xfrm>
          <a:prstGeom prst="rect">
            <a:avLst/>
          </a:prstGeom>
        </p:spPr>
      </p:pic>
      <p:sp>
        <p:nvSpPr>
          <p:cNvPr id="31" name="Textfeld 35">
            <a:extLst>
              <a:ext uri="{FF2B5EF4-FFF2-40B4-BE49-F238E27FC236}">
                <a16:creationId xmlns:a16="http://schemas.microsoft.com/office/drawing/2014/main" id="{392021F1-B931-4E65-B401-96008771BCC0}"/>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32235415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ppt_x"/>
                                          </p:val>
                                        </p:tav>
                                        <p:tav tm="100000">
                                          <p:val>
                                            <p:strVal val="#ppt_x"/>
                                          </p:val>
                                        </p:tav>
                                      </p:tavLst>
                                    </p:anim>
                                    <p:anim calcmode="lin" valueType="num">
                                      <p:cBhvr additive="base">
                                        <p:cTn id="28" dur="500" fill="hold"/>
                                        <p:tgtEl>
                                          <p:spTgt spid="3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ppt_x"/>
                                          </p:val>
                                        </p:tav>
                                        <p:tav tm="100000">
                                          <p:val>
                                            <p:strVal val="#ppt_x"/>
                                          </p:val>
                                        </p:tav>
                                      </p:tavLst>
                                    </p:anim>
                                    <p:anim calcmode="lin" valueType="num">
                                      <p:cBhvr additive="base">
                                        <p:cTn id="52" dur="500" fill="hold"/>
                                        <p:tgtEl>
                                          <p:spTgt spid="5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ppt_x"/>
                                          </p:val>
                                        </p:tav>
                                        <p:tav tm="100000">
                                          <p:val>
                                            <p:strVal val="#ppt_x"/>
                                          </p:val>
                                        </p:tav>
                                      </p:tavLst>
                                    </p:anim>
                                    <p:anim calcmode="lin" valueType="num">
                                      <p:cBhvr additive="base">
                                        <p:cTn id="56" dur="500" fill="hold"/>
                                        <p:tgtEl>
                                          <p:spTgt spid="5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ppt_x"/>
                                          </p:val>
                                        </p:tav>
                                        <p:tav tm="100000">
                                          <p:val>
                                            <p:strVal val="#ppt_x"/>
                                          </p:val>
                                        </p:tav>
                                      </p:tavLst>
                                    </p:anim>
                                    <p:anim calcmode="lin" valueType="num">
                                      <p:cBhvr additive="base">
                                        <p:cTn id="60" dur="500" fill="hold"/>
                                        <p:tgtEl>
                                          <p:spTgt spid="55"/>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additive="base">
                                        <p:cTn id="63" dur="500" fill="hold"/>
                                        <p:tgtEl>
                                          <p:spTgt spid="56"/>
                                        </p:tgtEl>
                                        <p:attrNameLst>
                                          <p:attrName>ppt_x</p:attrName>
                                        </p:attrNameLst>
                                      </p:cBhvr>
                                      <p:tavLst>
                                        <p:tav tm="0">
                                          <p:val>
                                            <p:strVal val="#ppt_x"/>
                                          </p:val>
                                        </p:tav>
                                        <p:tav tm="100000">
                                          <p:val>
                                            <p:strVal val="#ppt_x"/>
                                          </p:val>
                                        </p:tav>
                                      </p:tavLst>
                                    </p:anim>
                                    <p:anim calcmode="lin" valueType="num">
                                      <p:cBhvr additive="base">
                                        <p:cTn id="64" dur="500" fill="hold"/>
                                        <p:tgtEl>
                                          <p:spTgt spid="5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ppt_x"/>
                                          </p:val>
                                        </p:tav>
                                        <p:tav tm="100000">
                                          <p:val>
                                            <p:strVal val="#ppt_x"/>
                                          </p:val>
                                        </p:tav>
                                      </p:tavLst>
                                    </p:anim>
                                    <p:anim calcmode="lin" valueType="num">
                                      <p:cBhvr additive="base">
                                        <p:cTn id="68" dur="500" fill="hold"/>
                                        <p:tgtEl>
                                          <p:spTgt spid="5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ppt_x"/>
                                          </p:val>
                                        </p:tav>
                                        <p:tav tm="100000">
                                          <p:val>
                                            <p:strVal val="#ppt_x"/>
                                          </p:val>
                                        </p:tav>
                                      </p:tavLst>
                                    </p:anim>
                                    <p:anim calcmode="lin" valueType="num">
                                      <p:cBhvr additive="base">
                                        <p:cTn id="72" dur="500" fill="hold"/>
                                        <p:tgtEl>
                                          <p:spTgt spid="58"/>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 calcmode="lin" valueType="num">
                                      <p:cBhvr additive="base">
                                        <p:cTn id="75" dur="500" fill="hold"/>
                                        <p:tgtEl>
                                          <p:spTgt spid="59"/>
                                        </p:tgtEl>
                                        <p:attrNameLst>
                                          <p:attrName>ppt_x</p:attrName>
                                        </p:attrNameLst>
                                      </p:cBhvr>
                                      <p:tavLst>
                                        <p:tav tm="0">
                                          <p:val>
                                            <p:strVal val="#ppt_x"/>
                                          </p:val>
                                        </p:tav>
                                        <p:tav tm="100000">
                                          <p:val>
                                            <p:strVal val="#ppt_x"/>
                                          </p:val>
                                        </p:tav>
                                      </p:tavLst>
                                    </p:anim>
                                    <p:anim calcmode="lin" valueType="num">
                                      <p:cBhvr additive="base">
                                        <p:cTn id="76" dur="500" fill="hold"/>
                                        <p:tgtEl>
                                          <p:spTgt spid="5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anim calcmode="lin" valueType="num">
                                      <p:cBhvr additive="base">
                                        <p:cTn id="79" dur="500" fill="hold"/>
                                        <p:tgtEl>
                                          <p:spTgt spid="60"/>
                                        </p:tgtEl>
                                        <p:attrNameLst>
                                          <p:attrName>ppt_x</p:attrName>
                                        </p:attrNameLst>
                                      </p:cBhvr>
                                      <p:tavLst>
                                        <p:tav tm="0">
                                          <p:val>
                                            <p:strVal val="#ppt_x"/>
                                          </p:val>
                                        </p:tav>
                                        <p:tav tm="100000">
                                          <p:val>
                                            <p:strVal val="#ppt_x"/>
                                          </p:val>
                                        </p:tav>
                                      </p:tavLst>
                                    </p:anim>
                                    <p:anim calcmode="lin" valueType="num">
                                      <p:cBhvr additive="base">
                                        <p:cTn id="80" dur="500" fill="hold"/>
                                        <p:tgtEl>
                                          <p:spTgt spid="6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500" fill="hold"/>
                                        <p:tgtEl>
                                          <p:spTgt spid="61"/>
                                        </p:tgtEl>
                                        <p:attrNameLst>
                                          <p:attrName>ppt_x</p:attrName>
                                        </p:attrNameLst>
                                      </p:cBhvr>
                                      <p:tavLst>
                                        <p:tav tm="0">
                                          <p:val>
                                            <p:strVal val="#ppt_x"/>
                                          </p:val>
                                        </p:tav>
                                        <p:tav tm="100000">
                                          <p:val>
                                            <p:strVal val="#ppt_x"/>
                                          </p:val>
                                        </p:tav>
                                      </p:tavLst>
                                    </p:anim>
                                    <p:anim calcmode="lin" valueType="num">
                                      <p:cBhvr additive="base">
                                        <p:cTn id="84" dur="500" fill="hold"/>
                                        <p:tgtEl>
                                          <p:spTgt spid="6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additive="base">
                                        <p:cTn id="87" dur="500" fill="hold"/>
                                        <p:tgtEl>
                                          <p:spTgt spid="31"/>
                                        </p:tgtEl>
                                        <p:attrNameLst>
                                          <p:attrName>ppt_x</p:attrName>
                                        </p:attrNameLst>
                                      </p:cBhvr>
                                      <p:tavLst>
                                        <p:tav tm="0">
                                          <p:val>
                                            <p:strVal val="#ppt_x"/>
                                          </p:val>
                                        </p:tav>
                                        <p:tav tm="100000">
                                          <p:val>
                                            <p:strVal val="#ppt_x"/>
                                          </p:val>
                                        </p:tav>
                                      </p:tavLst>
                                    </p:anim>
                                    <p:anim calcmode="lin" valueType="num">
                                      <p:cBhvr additive="base">
                                        <p:cTn id="8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29" grpId="0"/>
      <p:bldP spid="30" grpId="0"/>
      <p:bldP spid="16" grpId="0"/>
      <p:bldP spid="17" grpId="0"/>
      <p:bldP spid="52" grpId="0" animBg="1"/>
      <p:bldP spid="54" grpId="0" animBg="1"/>
      <p:bldP spid="55" grpId="0" animBg="1"/>
      <p:bldP spid="57" grpId="0" animBg="1"/>
      <p:bldP spid="58" grpId="0" animBg="1"/>
      <p:bldP spid="60" grpId="0" animBg="1"/>
      <p:bldP spid="61" grpId="0" animBg="1"/>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599"/>
          <p:cNvSpPr/>
          <p:nvPr/>
        </p:nvSpPr>
        <p:spPr>
          <a:xfrm>
            <a:off x="7222817" y="6731021"/>
            <a:ext cx="4966007" cy="1413106"/>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JEE standardı olan; Oracle WebLogic, Oracle GlassFish, JBOSS EAP, WildFly, Apache Tomcat uygulama sunucuları ile uyumlu bir şeklide çalışır.</a:t>
            </a:r>
          </a:p>
        </p:txBody>
      </p:sp>
      <p:sp>
        <p:nvSpPr>
          <p:cNvPr id="75" name="Shape 600"/>
          <p:cNvSpPr/>
          <p:nvPr/>
        </p:nvSpPr>
        <p:spPr>
          <a:xfrm>
            <a:off x="2493818" y="6758950"/>
            <a:ext cx="3374940" cy="1047941"/>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Bağımsız Uygulama Sunucusu</a:t>
            </a:r>
            <a:endParaRPr lang="id-ID" sz="2000" b="1" dirty="0">
              <a:latin typeface="+mj-lt"/>
              <a:ea typeface="Roboto"/>
              <a:cs typeface="Roboto"/>
              <a:sym typeface="Roboto"/>
            </a:endParaRPr>
          </a:p>
        </p:txBody>
      </p:sp>
      <p:sp>
        <p:nvSpPr>
          <p:cNvPr id="78" name="Shape 605"/>
          <p:cNvSpPr/>
          <p:nvPr/>
        </p:nvSpPr>
        <p:spPr>
          <a:xfrm>
            <a:off x="7222818" y="9307294"/>
            <a:ext cx="4966006" cy="1413105"/>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ORM alt yapısı ile; Oracle, SQL Server, IBM DB2, MySQL vb. ilişkisel veri tabanı yönetim sistemleri ile sorunsuz bir şekilde çalışır.</a:t>
            </a:r>
          </a:p>
        </p:txBody>
      </p:sp>
      <p:sp>
        <p:nvSpPr>
          <p:cNvPr id="79" name="Shape 606"/>
          <p:cNvSpPr/>
          <p:nvPr/>
        </p:nvSpPr>
        <p:spPr>
          <a:xfrm>
            <a:off x="2979171" y="9305728"/>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Bağımsız Veri Tabanı</a:t>
            </a:r>
            <a:endParaRPr lang="id-ID" sz="2000" b="1" dirty="0">
              <a:latin typeface="+mj-lt"/>
              <a:ea typeface="Roboto"/>
              <a:cs typeface="Roboto"/>
              <a:sym typeface="Roboto"/>
            </a:endParaRPr>
          </a:p>
        </p:txBody>
      </p:sp>
      <p:sp>
        <p:nvSpPr>
          <p:cNvPr id="82" name="Shape 611"/>
          <p:cNvSpPr/>
          <p:nvPr/>
        </p:nvSpPr>
        <p:spPr>
          <a:xfrm>
            <a:off x="7222818" y="4280785"/>
            <a:ext cx="4966006"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Sunucu ve istemci tarafında platform bağımsız işletim sistemi sunar.</a:t>
            </a:r>
          </a:p>
        </p:txBody>
      </p:sp>
      <p:sp>
        <p:nvSpPr>
          <p:cNvPr id="83" name="Shape 612"/>
          <p:cNvSpPr/>
          <p:nvPr/>
        </p:nvSpPr>
        <p:spPr>
          <a:xfrm>
            <a:off x="3108960" y="4279220"/>
            <a:ext cx="2759797" cy="861955"/>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Bağımsız İşletim Sistemi</a:t>
            </a:r>
            <a:endParaRPr lang="id-ID" sz="2000" b="1" dirty="0">
              <a:latin typeface="+mj-lt"/>
              <a:ea typeface="Roboto"/>
              <a:cs typeface="Roboto"/>
              <a:sym typeface="Roboto"/>
            </a:endParaRPr>
          </a:p>
        </p:txBody>
      </p:sp>
      <p:sp>
        <p:nvSpPr>
          <p:cNvPr id="86" name="Ellipse 85"/>
          <p:cNvSpPr/>
          <p:nvPr/>
        </p:nvSpPr>
        <p:spPr>
          <a:xfrm>
            <a:off x="6118675" y="4278696"/>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87" name="Ellipse 86"/>
          <p:cNvSpPr/>
          <p:nvPr/>
        </p:nvSpPr>
        <p:spPr>
          <a:xfrm>
            <a:off x="6118675" y="9224378"/>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88" name="Ellipse 87"/>
          <p:cNvSpPr/>
          <p:nvPr/>
        </p:nvSpPr>
        <p:spPr>
          <a:xfrm>
            <a:off x="6118675" y="6722360"/>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38"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39" name="Textfeld 38"/>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Özellikler</a:t>
            </a:r>
            <a:endParaRPr lang="de-DE" sz="2500" dirty="0">
              <a:latin typeface="Calibri Light" panose="020F0302020204030204" pitchFamily="34" charset="0"/>
            </a:endParaRPr>
          </a:p>
        </p:txBody>
      </p:sp>
      <p:sp>
        <p:nvSpPr>
          <p:cNvPr id="40" name="Textfeld 39"/>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9</a:t>
            </a:fld>
            <a:endParaRPr lang="de-DE" sz="4000" b="1">
              <a:solidFill>
                <a:schemeClr val="accent3"/>
              </a:solidFill>
              <a:latin typeface="Century Gothic" panose="020B0502020202020204" pitchFamily="34" charset="0"/>
            </a:endParaRPr>
          </a:p>
        </p:txBody>
      </p:sp>
      <p:cxnSp>
        <p:nvCxnSpPr>
          <p:cNvPr id="41" name="Gerader Verbinder 40"/>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Shape 599"/>
          <p:cNvSpPr/>
          <p:nvPr/>
        </p:nvSpPr>
        <p:spPr>
          <a:xfrm>
            <a:off x="16897757" y="6731021"/>
            <a:ext cx="5665662"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SaaS, PaaS, IaaS kavramları üzerinde uyumlu çalışır.</a:t>
            </a:r>
          </a:p>
        </p:txBody>
      </p:sp>
      <p:sp>
        <p:nvSpPr>
          <p:cNvPr id="44" name="Shape 600"/>
          <p:cNvSpPr/>
          <p:nvPr/>
        </p:nvSpPr>
        <p:spPr>
          <a:xfrm>
            <a:off x="12654111" y="6758951"/>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Bulut Mimari</a:t>
            </a:r>
            <a:endParaRPr lang="id-ID" sz="2000" b="1" dirty="0">
              <a:latin typeface="+mj-lt"/>
              <a:ea typeface="Roboto"/>
              <a:cs typeface="Roboto"/>
              <a:sym typeface="Roboto"/>
            </a:endParaRPr>
          </a:p>
        </p:txBody>
      </p:sp>
      <p:sp>
        <p:nvSpPr>
          <p:cNvPr id="53" name="Shape 605"/>
          <p:cNvSpPr/>
          <p:nvPr/>
        </p:nvSpPr>
        <p:spPr>
          <a:xfrm>
            <a:off x="16897756" y="9307295"/>
            <a:ext cx="5665661"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Sistemin kaynak kullanımı çok daha optimize bir şekilde yönetilip maksimum performans üretilmesini sağlar.</a:t>
            </a:r>
          </a:p>
        </p:txBody>
      </p:sp>
      <p:sp>
        <p:nvSpPr>
          <p:cNvPr id="54" name="Shape 606"/>
          <p:cNvSpPr/>
          <p:nvPr/>
        </p:nvSpPr>
        <p:spPr>
          <a:xfrm>
            <a:off x="12654110" y="9305728"/>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Çok Katmanlı Mimari</a:t>
            </a:r>
            <a:endParaRPr lang="id-ID" sz="2000" b="1" dirty="0">
              <a:latin typeface="+mj-lt"/>
              <a:ea typeface="Roboto"/>
              <a:cs typeface="Roboto"/>
              <a:sym typeface="Roboto"/>
            </a:endParaRPr>
          </a:p>
        </p:txBody>
      </p:sp>
      <p:sp>
        <p:nvSpPr>
          <p:cNvPr id="55" name="Shape 611"/>
          <p:cNvSpPr/>
          <p:nvPr/>
        </p:nvSpPr>
        <p:spPr>
          <a:xfrm>
            <a:off x="16897756" y="4280785"/>
            <a:ext cx="5665663"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Mozilla Firefox, Google Chrome, Opera, Safari, MS Explorer, MS Edge vb. web tarayıcılar ile tam uyumlu çalışır.</a:t>
            </a:r>
          </a:p>
        </p:txBody>
      </p:sp>
      <p:sp>
        <p:nvSpPr>
          <p:cNvPr id="56" name="Shape 612"/>
          <p:cNvSpPr/>
          <p:nvPr/>
        </p:nvSpPr>
        <p:spPr>
          <a:xfrm>
            <a:off x="12654110" y="4279221"/>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Bağımsız Web Tarayıcı</a:t>
            </a:r>
            <a:endParaRPr lang="id-ID" sz="2000" b="1" dirty="0">
              <a:latin typeface="+mj-lt"/>
              <a:ea typeface="Roboto"/>
              <a:cs typeface="Roboto"/>
              <a:sym typeface="Roboto"/>
            </a:endParaRPr>
          </a:p>
        </p:txBody>
      </p:sp>
      <p:sp>
        <p:nvSpPr>
          <p:cNvPr id="57" name="Ellipse 56"/>
          <p:cNvSpPr/>
          <p:nvPr/>
        </p:nvSpPr>
        <p:spPr>
          <a:xfrm>
            <a:off x="15793614" y="4278696"/>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58" name="Ellipse 57"/>
          <p:cNvSpPr/>
          <p:nvPr/>
        </p:nvSpPr>
        <p:spPr>
          <a:xfrm>
            <a:off x="15793614" y="9224378"/>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59" name="Ellipse 58"/>
          <p:cNvSpPr/>
          <p:nvPr/>
        </p:nvSpPr>
        <p:spPr>
          <a:xfrm>
            <a:off x="15793614" y="6722360"/>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60" name="Shape 3858"/>
          <p:cNvSpPr/>
          <p:nvPr/>
        </p:nvSpPr>
        <p:spPr>
          <a:xfrm>
            <a:off x="16036069" y="4529928"/>
            <a:ext cx="345303" cy="32774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a:effectLst/>
        </p:spPr>
        <p:txBody>
          <a:bodyPr lIns="91426" tIns="45700" rIns="91426" bIns="45700" anchor="ctr" anchorCtr="0">
            <a:noAutofit/>
          </a:bodyPr>
          <a:lstStyle/>
          <a:p>
            <a:endParaRPr>
              <a:latin typeface="+mj-lt"/>
              <a:sym typeface="Lato"/>
            </a:endParaRPr>
          </a:p>
        </p:txBody>
      </p:sp>
      <p:sp>
        <p:nvSpPr>
          <p:cNvPr id="61" name="Shape 3810"/>
          <p:cNvSpPr/>
          <p:nvPr/>
        </p:nvSpPr>
        <p:spPr>
          <a:xfrm>
            <a:off x="16036069" y="9488212"/>
            <a:ext cx="345303" cy="30253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a:effectLst/>
        </p:spPr>
        <p:txBody>
          <a:bodyPr lIns="91426" tIns="45700" rIns="91426" bIns="45700" anchor="ctr" anchorCtr="0">
            <a:noAutofit/>
          </a:bodyPr>
          <a:lstStyle/>
          <a:p>
            <a:endParaRPr>
              <a:latin typeface="+mj-lt"/>
              <a:sym typeface="Lato"/>
            </a:endParaRPr>
          </a:p>
        </p:txBody>
      </p:sp>
      <p:sp>
        <p:nvSpPr>
          <p:cNvPr id="64" name="Textfeld 63"/>
          <p:cNvSpPr txBox="1"/>
          <p:nvPr/>
        </p:nvSpPr>
        <p:spPr>
          <a:xfrm>
            <a:off x="5780266" y="3149896"/>
            <a:ext cx="1522645" cy="1015663"/>
          </a:xfrm>
          <a:prstGeom prst="rect">
            <a:avLst/>
          </a:prstGeom>
          <a:noFill/>
        </p:spPr>
        <p:txBody>
          <a:bodyPr wrap="square" rtlCol="0">
            <a:spAutoFit/>
          </a:bodyPr>
          <a:lstStyle/>
          <a:p>
            <a:pPr algn="ctr"/>
            <a:r>
              <a:rPr lang="en-US" sz="6000">
                <a:solidFill>
                  <a:schemeClr val="bg2"/>
                </a:solidFill>
                <a:latin typeface="Century Gothic" panose="020B0502020202020204" pitchFamily="34" charset="0"/>
              </a:rPr>
              <a:t>01</a:t>
            </a:r>
            <a:endParaRPr lang="de-DE" sz="6000" b="1">
              <a:solidFill>
                <a:schemeClr val="bg2"/>
              </a:solidFill>
              <a:latin typeface="Century Gothic" panose="020B0502020202020204" pitchFamily="34" charset="0"/>
            </a:endParaRPr>
          </a:p>
        </p:txBody>
      </p:sp>
      <p:sp>
        <p:nvSpPr>
          <p:cNvPr id="65" name="Textfeld 64"/>
          <p:cNvSpPr txBox="1"/>
          <p:nvPr/>
        </p:nvSpPr>
        <p:spPr>
          <a:xfrm>
            <a:off x="5780266" y="5656802"/>
            <a:ext cx="1522645" cy="1015663"/>
          </a:xfrm>
          <a:prstGeom prst="rect">
            <a:avLst/>
          </a:prstGeom>
          <a:noFill/>
        </p:spPr>
        <p:txBody>
          <a:bodyPr wrap="square" rtlCol="0">
            <a:spAutoFit/>
          </a:bodyPr>
          <a:lstStyle/>
          <a:p>
            <a:pPr algn="ctr"/>
            <a:r>
              <a:rPr lang="en-US" sz="6000">
                <a:solidFill>
                  <a:schemeClr val="bg2"/>
                </a:solidFill>
                <a:latin typeface="Century Gothic" panose="020B0502020202020204" pitchFamily="34" charset="0"/>
              </a:rPr>
              <a:t>02</a:t>
            </a:r>
            <a:endParaRPr lang="de-DE" sz="6000" b="1">
              <a:solidFill>
                <a:schemeClr val="bg2"/>
              </a:solidFill>
              <a:latin typeface="Century Gothic" panose="020B0502020202020204" pitchFamily="34" charset="0"/>
            </a:endParaRPr>
          </a:p>
        </p:txBody>
      </p:sp>
      <p:sp>
        <p:nvSpPr>
          <p:cNvPr id="66" name="Textfeld 65"/>
          <p:cNvSpPr txBox="1"/>
          <p:nvPr/>
        </p:nvSpPr>
        <p:spPr>
          <a:xfrm>
            <a:off x="5780266" y="8074759"/>
            <a:ext cx="1522645" cy="1015663"/>
          </a:xfrm>
          <a:prstGeom prst="rect">
            <a:avLst/>
          </a:prstGeom>
          <a:noFill/>
        </p:spPr>
        <p:txBody>
          <a:bodyPr wrap="square" rtlCol="0">
            <a:spAutoFit/>
          </a:bodyPr>
          <a:lstStyle/>
          <a:p>
            <a:pPr algn="ctr"/>
            <a:r>
              <a:rPr lang="en-US" sz="6000" dirty="0">
                <a:solidFill>
                  <a:schemeClr val="bg2"/>
                </a:solidFill>
                <a:latin typeface="Century Gothic" panose="020B0502020202020204" pitchFamily="34" charset="0"/>
              </a:rPr>
              <a:t>03</a:t>
            </a:r>
            <a:endParaRPr lang="de-DE" sz="6000" b="1" dirty="0">
              <a:solidFill>
                <a:schemeClr val="bg2"/>
              </a:solidFill>
              <a:latin typeface="Century Gothic" panose="020B0502020202020204" pitchFamily="34" charset="0"/>
            </a:endParaRPr>
          </a:p>
        </p:txBody>
      </p:sp>
      <p:sp>
        <p:nvSpPr>
          <p:cNvPr id="67" name="Textfeld 66"/>
          <p:cNvSpPr txBox="1"/>
          <p:nvPr/>
        </p:nvSpPr>
        <p:spPr>
          <a:xfrm>
            <a:off x="15440807" y="3149896"/>
            <a:ext cx="1522645" cy="1015663"/>
          </a:xfrm>
          <a:prstGeom prst="rect">
            <a:avLst/>
          </a:prstGeom>
          <a:noFill/>
        </p:spPr>
        <p:txBody>
          <a:bodyPr wrap="square" rtlCol="0">
            <a:spAutoFit/>
          </a:bodyPr>
          <a:lstStyle/>
          <a:p>
            <a:pPr algn="ctr"/>
            <a:r>
              <a:rPr lang="en-US" sz="6000">
                <a:solidFill>
                  <a:schemeClr val="bg2"/>
                </a:solidFill>
                <a:latin typeface="Century Gothic" panose="020B0502020202020204" pitchFamily="34" charset="0"/>
              </a:rPr>
              <a:t>04</a:t>
            </a:r>
            <a:endParaRPr lang="de-DE" sz="6000" b="1">
              <a:solidFill>
                <a:schemeClr val="bg2"/>
              </a:solidFill>
              <a:latin typeface="Century Gothic" panose="020B0502020202020204" pitchFamily="34" charset="0"/>
            </a:endParaRPr>
          </a:p>
        </p:txBody>
      </p:sp>
      <p:sp>
        <p:nvSpPr>
          <p:cNvPr id="68" name="Textfeld 67"/>
          <p:cNvSpPr txBox="1"/>
          <p:nvPr/>
        </p:nvSpPr>
        <p:spPr>
          <a:xfrm>
            <a:off x="15440807" y="5656802"/>
            <a:ext cx="1522645" cy="1015663"/>
          </a:xfrm>
          <a:prstGeom prst="rect">
            <a:avLst/>
          </a:prstGeom>
          <a:noFill/>
        </p:spPr>
        <p:txBody>
          <a:bodyPr wrap="square" rtlCol="0">
            <a:spAutoFit/>
          </a:bodyPr>
          <a:lstStyle/>
          <a:p>
            <a:pPr algn="ctr"/>
            <a:r>
              <a:rPr lang="en-US" sz="6000">
                <a:solidFill>
                  <a:schemeClr val="bg2"/>
                </a:solidFill>
                <a:latin typeface="Century Gothic" panose="020B0502020202020204" pitchFamily="34" charset="0"/>
              </a:rPr>
              <a:t>05</a:t>
            </a:r>
            <a:endParaRPr lang="de-DE" sz="6000" b="1">
              <a:solidFill>
                <a:schemeClr val="bg2"/>
              </a:solidFill>
              <a:latin typeface="Century Gothic" panose="020B0502020202020204" pitchFamily="34" charset="0"/>
            </a:endParaRPr>
          </a:p>
        </p:txBody>
      </p:sp>
      <p:sp>
        <p:nvSpPr>
          <p:cNvPr id="69" name="Textfeld 68"/>
          <p:cNvSpPr txBox="1"/>
          <p:nvPr/>
        </p:nvSpPr>
        <p:spPr>
          <a:xfrm>
            <a:off x="15440807" y="8074759"/>
            <a:ext cx="1522645" cy="1015663"/>
          </a:xfrm>
          <a:prstGeom prst="rect">
            <a:avLst/>
          </a:prstGeom>
          <a:noFill/>
        </p:spPr>
        <p:txBody>
          <a:bodyPr wrap="square" rtlCol="0">
            <a:spAutoFit/>
          </a:bodyPr>
          <a:lstStyle/>
          <a:p>
            <a:pPr algn="ctr"/>
            <a:r>
              <a:rPr lang="en-US" sz="6000">
                <a:solidFill>
                  <a:schemeClr val="bg2"/>
                </a:solidFill>
                <a:latin typeface="Century Gothic" panose="020B0502020202020204" pitchFamily="34" charset="0"/>
              </a:rPr>
              <a:t>06</a:t>
            </a:r>
            <a:endParaRPr lang="de-DE" sz="6000" b="1">
              <a:solidFill>
                <a:schemeClr val="bg2"/>
              </a:solidFill>
              <a:latin typeface="Century Gothic" panose="020B0502020202020204" pitchFamily="34" charset="0"/>
            </a:endParaRPr>
          </a:p>
        </p:txBody>
      </p:sp>
      <p:sp>
        <p:nvSpPr>
          <p:cNvPr id="43" name="Textfeld 26">
            <a:extLst>
              <a:ext uri="{FF2B5EF4-FFF2-40B4-BE49-F238E27FC236}">
                <a16:creationId xmlns:a16="http://schemas.microsoft.com/office/drawing/2014/main" id="{4EAD0EDC-D8A1-411C-B985-592CA885155B}"/>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5" name="Textfeld 30">
            <a:extLst>
              <a:ext uri="{FF2B5EF4-FFF2-40B4-BE49-F238E27FC236}">
                <a16:creationId xmlns:a16="http://schemas.microsoft.com/office/drawing/2014/main" id="{17ECFB94-19AB-4227-935F-4C4190007F35}"/>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6" name="Resim 45">
            <a:extLst>
              <a:ext uri="{FF2B5EF4-FFF2-40B4-BE49-F238E27FC236}">
                <a16:creationId xmlns:a16="http://schemas.microsoft.com/office/drawing/2014/main" id="{EEBC0FB6-F2C6-4ED9-A5AB-FAAE5A8FF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9" name="Shape 2705">
            <a:extLst>
              <a:ext uri="{FF2B5EF4-FFF2-40B4-BE49-F238E27FC236}">
                <a16:creationId xmlns:a16="http://schemas.microsoft.com/office/drawing/2014/main" id="{A440D755-A0AE-4127-8646-8A7968594342}"/>
              </a:ext>
            </a:extLst>
          </p:cNvPr>
          <p:cNvSpPr/>
          <p:nvPr/>
        </p:nvSpPr>
        <p:spPr>
          <a:xfrm>
            <a:off x="6260079" y="4396591"/>
            <a:ext cx="558520" cy="559064"/>
          </a:xfrm>
          <a:custGeom>
            <a:avLst/>
            <a:gdLst/>
            <a:ahLst/>
            <a:cxnLst>
              <a:cxn ang="0">
                <a:pos x="wd2" y="hd2"/>
              </a:cxn>
              <a:cxn ang="5400000">
                <a:pos x="wd2" y="hd2"/>
              </a:cxn>
              <a:cxn ang="10800000">
                <a:pos x="wd2" y="hd2"/>
              </a:cxn>
              <a:cxn ang="16200000">
                <a:pos x="wd2" y="hd2"/>
              </a:cxn>
            </a:cxnLst>
            <a:rect l="0" t="0" r="r" b="b"/>
            <a:pathLst>
              <a:path w="21600" h="21600" extrusionOk="0">
                <a:moveTo>
                  <a:pt x="982" y="3820"/>
                </a:moveTo>
                <a:lnTo>
                  <a:pt x="7853" y="2877"/>
                </a:lnTo>
                <a:lnTo>
                  <a:pt x="7853" y="8838"/>
                </a:lnTo>
                <a:lnTo>
                  <a:pt x="982" y="8838"/>
                </a:lnTo>
                <a:cubicBezTo>
                  <a:pt x="982" y="8838"/>
                  <a:pt x="982" y="3820"/>
                  <a:pt x="982" y="3820"/>
                </a:cubicBezTo>
                <a:close/>
                <a:moveTo>
                  <a:pt x="0" y="9819"/>
                </a:moveTo>
                <a:lnTo>
                  <a:pt x="8835" y="9819"/>
                </a:lnTo>
                <a:lnTo>
                  <a:pt x="8835" y="1752"/>
                </a:lnTo>
                <a:lnTo>
                  <a:pt x="0" y="2964"/>
                </a:lnTo>
                <a:cubicBezTo>
                  <a:pt x="0" y="2964"/>
                  <a:pt x="0" y="9819"/>
                  <a:pt x="0" y="9819"/>
                </a:cubicBezTo>
                <a:close/>
                <a:moveTo>
                  <a:pt x="20618" y="8838"/>
                </a:moveTo>
                <a:lnTo>
                  <a:pt x="11771" y="8838"/>
                </a:lnTo>
                <a:lnTo>
                  <a:pt x="11771" y="2339"/>
                </a:lnTo>
                <a:lnTo>
                  <a:pt x="20618" y="1125"/>
                </a:lnTo>
                <a:cubicBezTo>
                  <a:pt x="20618" y="1125"/>
                  <a:pt x="20618" y="8838"/>
                  <a:pt x="20618" y="8838"/>
                </a:cubicBezTo>
                <a:close/>
                <a:moveTo>
                  <a:pt x="10789" y="1484"/>
                </a:moveTo>
                <a:lnTo>
                  <a:pt x="10789" y="9819"/>
                </a:lnTo>
                <a:lnTo>
                  <a:pt x="21600" y="9819"/>
                </a:lnTo>
                <a:lnTo>
                  <a:pt x="21600" y="0"/>
                </a:lnTo>
                <a:cubicBezTo>
                  <a:pt x="21600" y="0"/>
                  <a:pt x="10789" y="1484"/>
                  <a:pt x="10789" y="1484"/>
                </a:cubicBezTo>
                <a:close/>
                <a:moveTo>
                  <a:pt x="982" y="12763"/>
                </a:moveTo>
                <a:lnTo>
                  <a:pt x="7853" y="12763"/>
                </a:lnTo>
                <a:lnTo>
                  <a:pt x="7853" y="18722"/>
                </a:lnTo>
                <a:lnTo>
                  <a:pt x="982" y="17780"/>
                </a:lnTo>
                <a:cubicBezTo>
                  <a:pt x="982" y="17780"/>
                  <a:pt x="982" y="12763"/>
                  <a:pt x="982" y="12763"/>
                </a:cubicBezTo>
                <a:close/>
                <a:moveTo>
                  <a:pt x="0" y="18635"/>
                </a:moveTo>
                <a:lnTo>
                  <a:pt x="8835" y="19848"/>
                </a:lnTo>
                <a:lnTo>
                  <a:pt x="8835" y="11782"/>
                </a:lnTo>
                <a:lnTo>
                  <a:pt x="0" y="11782"/>
                </a:lnTo>
                <a:cubicBezTo>
                  <a:pt x="0" y="11782"/>
                  <a:pt x="0" y="18635"/>
                  <a:pt x="0" y="18635"/>
                </a:cubicBezTo>
                <a:close/>
                <a:moveTo>
                  <a:pt x="11771" y="12763"/>
                </a:moveTo>
                <a:lnTo>
                  <a:pt x="20618" y="12763"/>
                </a:lnTo>
                <a:lnTo>
                  <a:pt x="20618" y="20475"/>
                </a:lnTo>
                <a:lnTo>
                  <a:pt x="11771" y="19261"/>
                </a:lnTo>
                <a:cubicBezTo>
                  <a:pt x="11771" y="19261"/>
                  <a:pt x="11771" y="12763"/>
                  <a:pt x="11771" y="12763"/>
                </a:cubicBezTo>
                <a:close/>
                <a:moveTo>
                  <a:pt x="10789" y="20116"/>
                </a:moveTo>
                <a:lnTo>
                  <a:pt x="21600" y="21600"/>
                </a:lnTo>
                <a:lnTo>
                  <a:pt x="21600" y="11782"/>
                </a:lnTo>
                <a:lnTo>
                  <a:pt x="10789" y="11782"/>
                </a:lnTo>
                <a:cubicBezTo>
                  <a:pt x="10789" y="11782"/>
                  <a:pt x="10789" y="20116"/>
                  <a:pt x="10789" y="20116"/>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0" name="Freeform 111">
            <a:extLst>
              <a:ext uri="{FF2B5EF4-FFF2-40B4-BE49-F238E27FC236}">
                <a16:creationId xmlns:a16="http://schemas.microsoft.com/office/drawing/2014/main" id="{AE12EF2C-08D3-4E3F-BA14-4EA3B91B6C52}"/>
              </a:ext>
            </a:extLst>
          </p:cNvPr>
          <p:cNvSpPr>
            <a:spLocks noChangeArrowheads="1"/>
          </p:cNvSpPr>
          <p:nvPr/>
        </p:nvSpPr>
        <p:spPr bwMode="auto">
          <a:xfrm>
            <a:off x="6320050" y="9379130"/>
            <a:ext cx="427454" cy="520699"/>
          </a:xfrm>
          <a:custGeom>
            <a:avLst/>
            <a:gdLst>
              <a:gd name="T0" fmla="*/ 346 w 355"/>
              <a:gd name="T1" fmla="*/ 283 h 435"/>
              <a:gd name="T2" fmla="*/ 346 w 355"/>
              <a:gd name="T3" fmla="*/ 283 h 435"/>
              <a:gd name="T4" fmla="*/ 178 w 355"/>
              <a:gd name="T5" fmla="*/ 345 h 435"/>
              <a:gd name="T6" fmla="*/ 9 w 355"/>
              <a:gd name="T7" fmla="*/ 283 h 435"/>
              <a:gd name="T8" fmla="*/ 0 w 355"/>
              <a:gd name="T9" fmla="*/ 283 h 435"/>
              <a:gd name="T10" fmla="*/ 0 w 355"/>
              <a:gd name="T11" fmla="*/ 336 h 435"/>
              <a:gd name="T12" fmla="*/ 178 w 355"/>
              <a:gd name="T13" fmla="*/ 434 h 435"/>
              <a:gd name="T14" fmla="*/ 354 w 355"/>
              <a:gd name="T15" fmla="*/ 336 h 435"/>
              <a:gd name="T16" fmla="*/ 354 w 355"/>
              <a:gd name="T17" fmla="*/ 283 h 435"/>
              <a:gd name="T18" fmla="*/ 346 w 355"/>
              <a:gd name="T19" fmla="*/ 283 h 435"/>
              <a:gd name="T20" fmla="*/ 346 w 355"/>
              <a:gd name="T21" fmla="*/ 160 h 435"/>
              <a:gd name="T22" fmla="*/ 346 w 355"/>
              <a:gd name="T23" fmla="*/ 160 h 435"/>
              <a:gd name="T24" fmla="*/ 178 w 355"/>
              <a:gd name="T25" fmla="*/ 213 h 435"/>
              <a:gd name="T26" fmla="*/ 9 w 355"/>
              <a:gd name="T27" fmla="*/ 160 h 435"/>
              <a:gd name="T28" fmla="*/ 0 w 355"/>
              <a:gd name="T29" fmla="*/ 160 h 435"/>
              <a:gd name="T30" fmla="*/ 0 w 355"/>
              <a:gd name="T31" fmla="*/ 222 h 435"/>
              <a:gd name="T32" fmla="*/ 178 w 355"/>
              <a:gd name="T33" fmla="*/ 292 h 435"/>
              <a:gd name="T34" fmla="*/ 354 w 355"/>
              <a:gd name="T35" fmla="*/ 222 h 435"/>
              <a:gd name="T36" fmla="*/ 354 w 355"/>
              <a:gd name="T37" fmla="*/ 160 h 435"/>
              <a:gd name="T38" fmla="*/ 346 w 355"/>
              <a:gd name="T39" fmla="*/ 160 h 435"/>
              <a:gd name="T40" fmla="*/ 178 w 355"/>
              <a:gd name="T41" fmla="*/ 0 h 435"/>
              <a:gd name="T42" fmla="*/ 178 w 355"/>
              <a:gd name="T43" fmla="*/ 0 h 435"/>
              <a:gd name="T44" fmla="*/ 0 w 355"/>
              <a:gd name="T45" fmla="*/ 62 h 435"/>
              <a:gd name="T46" fmla="*/ 0 w 355"/>
              <a:gd name="T47" fmla="*/ 97 h 435"/>
              <a:gd name="T48" fmla="*/ 178 w 355"/>
              <a:gd name="T49" fmla="*/ 160 h 435"/>
              <a:gd name="T50" fmla="*/ 354 w 355"/>
              <a:gd name="T51" fmla="*/ 97 h 435"/>
              <a:gd name="T52" fmla="*/ 354 w 355"/>
              <a:gd name="T53" fmla="*/ 62 h 435"/>
              <a:gd name="T54" fmla="*/ 178 w 355"/>
              <a:gd name="T55"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51" name="Shape 2965">
            <a:extLst>
              <a:ext uri="{FF2B5EF4-FFF2-40B4-BE49-F238E27FC236}">
                <a16:creationId xmlns:a16="http://schemas.microsoft.com/office/drawing/2014/main" id="{C676FFDE-31A4-4D71-856E-ECB837CFAF56}"/>
              </a:ext>
            </a:extLst>
          </p:cNvPr>
          <p:cNvSpPr/>
          <p:nvPr/>
        </p:nvSpPr>
        <p:spPr>
          <a:xfrm>
            <a:off x="15941399" y="6952805"/>
            <a:ext cx="558655" cy="330115"/>
          </a:xfrm>
          <a:custGeom>
            <a:avLst/>
            <a:gdLst/>
            <a:ahLst/>
            <a:cxnLst>
              <a:cxn ang="0">
                <a:pos x="wd2" y="hd2"/>
              </a:cxn>
              <a:cxn ang="5400000">
                <a:pos x="wd2" y="hd2"/>
              </a:cxn>
              <a:cxn ang="10800000">
                <a:pos x="wd2" y="hd2"/>
              </a:cxn>
              <a:cxn ang="16200000">
                <a:pos x="wd2" y="hd2"/>
              </a:cxn>
            </a:cxnLst>
            <a:rect l="0" t="0" r="r" b="b"/>
            <a:pathLst>
              <a:path w="21600" h="21600" extrusionOk="0">
                <a:moveTo>
                  <a:pt x="17673" y="19938"/>
                </a:moveTo>
                <a:lnTo>
                  <a:pt x="3927" y="19938"/>
                </a:lnTo>
                <a:cubicBezTo>
                  <a:pt x="2303" y="19938"/>
                  <a:pt x="982" y="17703"/>
                  <a:pt x="982" y="14954"/>
                </a:cubicBezTo>
                <a:cubicBezTo>
                  <a:pt x="982" y="12638"/>
                  <a:pt x="1912" y="10647"/>
                  <a:pt x="3244" y="10110"/>
                </a:cubicBezTo>
                <a:cubicBezTo>
                  <a:pt x="3634" y="9954"/>
                  <a:pt x="3929" y="9410"/>
                  <a:pt x="3988" y="8739"/>
                </a:cubicBezTo>
                <a:cubicBezTo>
                  <a:pt x="4343" y="4704"/>
                  <a:pt x="6427" y="1662"/>
                  <a:pt x="8836" y="1662"/>
                </a:cubicBezTo>
                <a:cubicBezTo>
                  <a:pt x="10501" y="1662"/>
                  <a:pt x="12038" y="3081"/>
                  <a:pt x="12948" y="5461"/>
                </a:cubicBezTo>
                <a:cubicBezTo>
                  <a:pt x="13103" y="5866"/>
                  <a:pt x="13354" y="6137"/>
                  <a:pt x="13636" y="6203"/>
                </a:cubicBezTo>
                <a:cubicBezTo>
                  <a:pt x="13682" y="6215"/>
                  <a:pt x="13727" y="6219"/>
                  <a:pt x="13773" y="6219"/>
                </a:cubicBezTo>
                <a:cubicBezTo>
                  <a:pt x="14009" y="6219"/>
                  <a:pt x="14238" y="6076"/>
                  <a:pt x="14419" y="5809"/>
                </a:cubicBezTo>
                <a:cubicBezTo>
                  <a:pt x="14777" y="5278"/>
                  <a:pt x="15236" y="4985"/>
                  <a:pt x="15709" y="4985"/>
                </a:cubicBezTo>
                <a:cubicBezTo>
                  <a:pt x="16792" y="4985"/>
                  <a:pt x="17673" y="6476"/>
                  <a:pt x="17671" y="8326"/>
                </a:cubicBezTo>
                <a:lnTo>
                  <a:pt x="17667" y="8447"/>
                </a:lnTo>
                <a:cubicBezTo>
                  <a:pt x="17646" y="9234"/>
                  <a:pt x="17953" y="9937"/>
                  <a:pt x="18404" y="10132"/>
                </a:cubicBezTo>
                <a:cubicBezTo>
                  <a:pt x="19708" y="10697"/>
                  <a:pt x="20618" y="12680"/>
                  <a:pt x="20618" y="14954"/>
                </a:cubicBezTo>
                <a:cubicBezTo>
                  <a:pt x="20618" y="17703"/>
                  <a:pt x="19297" y="19938"/>
                  <a:pt x="17673" y="19938"/>
                </a:cubicBezTo>
                <a:moveTo>
                  <a:pt x="18648" y="8523"/>
                </a:moveTo>
                <a:cubicBezTo>
                  <a:pt x="18650" y="8451"/>
                  <a:pt x="18655" y="8381"/>
                  <a:pt x="18655" y="8308"/>
                </a:cubicBezTo>
                <a:cubicBezTo>
                  <a:pt x="18655" y="5556"/>
                  <a:pt x="17335" y="3323"/>
                  <a:pt x="15709" y="3323"/>
                </a:cubicBezTo>
                <a:cubicBezTo>
                  <a:pt x="14967" y="3323"/>
                  <a:pt x="14290" y="3791"/>
                  <a:pt x="13773" y="4558"/>
                </a:cubicBezTo>
                <a:cubicBezTo>
                  <a:pt x="12724" y="1819"/>
                  <a:pt x="10909" y="0"/>
                  <a:pt x="8836" y="0"/>
                </a:cubicBezTo>
                <a:cubicBezTo>
                  <a:pt x="5880" y="0"/>
                  <a:pt x="3439" y="3690"/>
                  <a:pt x="3017" y="8494"/>
                </a:cubicBezTo>
                <a:cubicBezTo>
                  <a:pt x="1288" y="9190"/>
                  <a:pt x="0" y="11814"/>
                  <a:pt x="0" y="14954"/>
                </a:cubicBezTo>
                <a:cubicBezTo>
                  <a:pt x="0" y="18624"/>
                  <a:pt x="1758" y="21600"/>
                  <a:pt x="3927" y="21600"/>
                </a:cubicBezTo>
                <a:lnTo>
                  <a:pt x="17673" y="21600"/>
                </a:lnTo>
                <a:cubicBezTo>
                  <a:pt x="19842" y="21600"/>
                  <a:pt x="21600" y="18624"/>
                  <a:pt x="21600" y="14954"/>
                </a:cubicBezTo>
                <a:cubicBezTo>
                  <a:pt x="21600" y="11855"/>
                  <a:pt x="20344" y="9259"/>
                  <a:pt x="18648" y="852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2" name="Freeform 96">
            <a:extLst>
              <a:ext uri="{FF2B5EF4-FFF2-40B4-BE49-F238E27FC236}">
                <a16:creationId xmlns:a16="http://schemas.microsoft.com/office/drawing/2014/main" id="{87981530-9544-466A-ACBF-9345D694EE42}"/>
              </a:ext>
            </a:extLst>
          </p:cNvPr>
          <p:cNvSpPr>
            <a:spLocks noChangeArrowheads="1"/>
          </p:cNvSpPr>
          <p:nvPr/>
        </p:nvSpPr>
        <p:spPr bwMode="auto">
          <a:xfrm>
            <a:off x="6238478" y="6882142"/>
            <a:ext cx="596746" cy="520699"/>
          </a:xfrm>
          <a:custGeom>
            <a:avLst/>
            <a:gdLst>
              <a:gd name="T0" fmla="*/ 442 w 497"/>
              <a:gd name="T1" fmla="*/ 0 h 435"/>
              <a:gd name="T2" fmla="*/ 442 w 497"/>
              <a:gd name="T3" fmla="*/ 0 h 435"/>
              <a:gd name="T4" fmla="*/ 53 w 497"/>
              <a:gd name="T5" fmla="*/ 0 h 435"/>
              <a:gd name="T6" fmla="*/ 0 w 497"/>
              <a:gd name="T7" fmla="*/ 44 h 435"/>
              <a:gd name="T8" fmla="*/ 0 w 497"/>
              <a:gd name="T9" fmla="*/ 319 h 435"/>
              <a:gd name="T10" fmla="*/ 44 w 497"/>
              <a:gd name="T11" fmla="*/ 381 h 435"/>
              <a:gd name="T12" fmla="*/ 160 w 497"/>
              <a:gd name="T13" fmla="*/ 399 h 435"/>
              <a:gd name="T14" fmla="*/ 123 w 497"/>
              <a:gd name="T15" fmla="*/ 434 h 435"/>
              <a:gd name="T16" fmla="*/ 372 w 497"/>
              <a:gd name="T17" fmla="*/ 434 h 435"/>
              <a:gd name="T18" fmla="*/ 336 w 497"/>
              <a:gd name="T19" fmla="*/ 399 h 435"/>
              <a:gd name="T20" fmla="*/ 451 w 497"/>
              <a:gd name="T21" fmla="*/ 381 h 435"/>
              <a:gd name="T22" fmla="*/ 496 w 497"/>
              <a:gd name="T23" fmla="*/ 319 h 435"/>
              <a:gd name="T24" fmla="*/ 496 w 497"/>
              <a:gd name="T25" fmla="*/ 44 h 435"/>
              <a:gd name="T26" fmla="*/ 442 w 497"/>
              <a:gd name="T27" fmla="*/ 0 h 435"/>
              <a:gd name="T28" fmla="*/ 442 w 497"/>
              <a:gd name="T29" fmla="*/ 319 h 435"/>
              <a:gd name="T30" fmla="*/ 442 w 497"/>
              <a:gd name="T31" fmla="*/ 319 h 435"/>
              <a:gd name="T32" fmla="*/ 53 w 497"/>
              <a:gd name="T33" fmla="*/ 319 h 435"/>
              <a:gd name="T34" fmla="*/ 53 w 497"/>
              <a:gd name="T35" fmla="*/ 44 h 435"/>
              <a:gd name="T36" fmla="*/ 442 w 497"/>
              <a:gd name="T37" fmla="*/ 44 h 435"/>
              <a:gd name="T38" fmla="*/ 442 w 497"/>
              <a:gd name="T39" fmla="*/ 3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63" name="Textfeld 29">
            <a:extLst>
              <a:ext uri="{FF2B5EF4-FFF2-40B4-BE49-F238E27FC236}">
                <a16:creationId xmlns:a16="http://schemas.microsoft.com/office/drawing/2014/main" id="{66EF24D5-E735-4BFA-8716-8CE2F8015A75}"/>
              </a:ext>
            </a:extLst>
          </p:cNvPr>
          <p:cNvSpPr txBox="1"/>
          <p:nvPr/>
        </p:nvSpPr>
        <p:spPr>
          <a:xfrm>
            <a:off x="2727861" y="2643291"/>
            <a:ext cx="7696231" cy="400110"/>
          </a:xfrm>
          <a:prstGeom prst="rect">
            <a:avLst/>
          </a:prstGeom>
          <a:noFill/>
        </p:spPr>
        <p:txBody>
          <a:bodyPr wrap="square" rtlCol="0">
            <a:spAutoFit/>
          </a:bodyPr>
          <a:lstStyle/>
          <a:p>
            <a:pPr algn="r"/>
            <a:r>
              <a:rPr lang="tr-TR" sz="2000" b="1" dirty="0"/>
              <a:t>Özellikler</a:t>
            </a:r>
            <a:endParaRPr lang="de-DE" sz="2000" b="1" dirty="0"/>
          </a:p>
        </p:txBody>
      </p:sp>
      <p:sp>
        <p:nvSpPr>
          <p:cNvPr id="47" name="Textfeld 35">
            <a:extLst>
              <a:ext uri="{FF2B5EF4-FFF2-40B4-BE49-F238E27FC236}">
                <a16:creationId xmlns:a16="http://schemas.microsoft.com/office/drawing/2014/main" id="{28D4D623-03BD-4B8D-AC2E-B559BA2815D0}"/>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272216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500" fill="hold"/>
                                        <p:tgtEl>
                                          <p:spTgt spid="78"/>
                                        </p:tgtEl>
                                        <p:attrNameLst>
                                          <p:attrName>ppt_x</p:attrName>
                                        </p:attrNameLst>
                                      </p:cBhvr>
                                      <p:tavLst>
                                        <p:tav tm="0">
                                          <p:val>
                                            <p:strVal val="#ppt_x"/>
                                          </p:val>
                                        </p:tav>
                                        <p:tav tm="100000">
                                          <p:val>
                                            <p:strVal val="#ppt_x"/>
                                          </p:val>
                                        </p:tav>
                                      </p:tavLst>
                                    </p:anim>
                                    <p:anim calcmode="lin" valueType="num">
                                      <p:cBhvr additive="base">
                                        <p:cTn id="16" dur="500" fill="hold"/>
                                        <p:tgtEl>
                                          <p:spTgt spid="7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ppt_x"/>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500" fill="hold"/>
                                        <p:tgtEl>
                                          <p:spTgt spid="82"/>
                                        </p:tgtEl>
                                        <p:attrNameLst>
                                          <p:attrName>ppt_x</p:attrName>
                                        </p:attrNameLst>
                                      </p:cBhvr>
                                      <p:tavLst>
                                        <p:tav tm="0">
                                          <p:val>
                                            <p:strVal val="#ppt_x"/>
                                          </p:val>
                                        </p:tav>
                                        <p:tav tm="100000">
                                          <p:val>
                                            <p:strVal val="#ppt_x"/>
                                          </p:val>
                                        </p:tav>
                                      </p:tavLst>
                                    </p:anim>
                                    <p:anim calcmode="lin" valueType="num">
                                      <p:cBhvr additive="base">
                                        <p:cTn id="24" dur="500" fill="hold"/>
                                        <p:tgtEl>
                                          <p:spTgt spid="8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fill="hold"/>
                                        <p:tgtEl>
                                          <p:spTgt spid="83"/>
                                        </p:tgtEl>
                                        <p:attrNameLst>
                                          <p:attrName>ppt_x</p:attrName>
                                        </p:attrNameLst>
                                      </p:cBhvr>
                                      <p:tavLst>
                                        <p:tav tm="0">
                                          <p:val>
                                            <p:strVal val="#ppt_x"/>
                                          </p:val>
                                        </p:tav>
                                        <p:tav tm="100000">
                                          <p:val>
                                            <p:strVal val="#ppt_x"/>
                                          </p:val>
                                        </p:tav>
                                      </p:tavLst>
                                    </p:anim>
                                    <p:anim calcmode="lin" valueType="num">
                                      <p:cBhvr additive="base">
                                        <p:cTn id="28" dur="50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anim calcmode="lin" valueType="num">
                                      <p:cBhvr additive="base">
                                        <p:cTn id="31" dur="500" fill="hold"/>
                                        <p:tgtEl>
                                          <p:spTgt spid="86"/>
                                        </p:tgtEl>
                                        <p:attrNameLst>
                                          <p:attrName>ppt_x</p:attrName>
                                        </p:attrNameLst>
                                      </p:cBhvr>
                                      <p:tavLst>
                                        <p:tav tm="0">
                                          <p:val>
                                            <p:strVal val="#ppt_x"/>
                                          </p:val>
                                        </p:tav>
                                        <p:tav tm="100000">
                                          <p:val>
                                            <p:strVal val="#ppt_x"/>
                                          </p:val>
                                        </p:tav>
                                      </p:tavLst>
                                    </p:anim>
                                    <p:anim calcmode="lin" valueType="num">
                                      <p:cBhvr additive="base">
                                        <p:cTn id="32" dur="500" fill="hold"/>
                                        <p:tgtEl>
                                          <p:spTgt spid="8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anim calcmode="lin" valueType="num">
                                      <p:cBhvr additive="base">
                                        <p:cTn id="35" dur="500" fill="hold"/>
                                        <p:tgtEl>
                                          <p:spTgt spid="87"/>
                                        </p:tgtEl>
                                        <p:attrNameLst>
                                          <p:attrName>ppt_x</p:attrName>
                                        </p:attrNameLst>
                                      </p:cBhvr>
                                      <p:tavLst>
                                        <p:tav tm="0">
                                          <p:val>
                                            <p:strVal val="#ppt_x"/>
                                          </p:val>
                                        </p:tav>
                                        <p:tav tm="100000">
                                          <p:val>
                                            <p:strVal val="#ppt_x"/>
                                          </p:val>
                                        </p:tav>
                                      </p:tavLst>
                                    </p:anim>
                                    <p:anim calcmode="lin" valueType="num">
                                      <p:cBhvr additive="base">
                                        <p:cTn id="36" dur="500" fill="hold"/>
                                        <p:tgtEl>
                                          <p:spTgt spid="8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ppt_x"/>
                                          </p:val>
                                        </p:tav>
                                        <p:tav tm="100000">
                                          <p:val>
                                            <p:strVal val="#ppt_x"/>
                                          </p:val>
                                        </p:tav>
                                      </p:tavLst>
                                    </p:anim>
                                    <p:anim calcmode="lin" valueType="num">
                                      <p:cBhvr additive="base">
                                        <p:cTn id="40" dur="500" fill="hold"/>
                                        <p:tgtEl>
                                          <p:spTgt spid="8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fill="hold"/>
                                        <p:tgtEl>
                                          <p:spTgt spid="42"/>
                                        </p:tgtEl>
                                        <p:attrNameLst>
                                          <p:attrName>ppt_x</p:attrName>
                                        </p:attrNameLst>
                                      </p:cBhvr>
                                      <p:tavLst>
                                        <p:tav tm="0">
                                          <p:val>
                                            <p:strVal val="#ppt_x"/>
                                          </p:val>
                                        </p:tav>
                                        <p:tav tm="100000">
                                          <p:val>
                                            <p:strVal val="#ppt_x"/>
                                          </p:val>
                                        </p:tav>
                                      </p:tavLst>
                                    </p:anim>
                                    <p:anim calcmode="lin" valueType="num">
                                      <p:cBhvr additive="base">
                                        <p:cTn id="56" dur="500" fill="hold"/>
                                        <p:tgtEl>
                                          <p:spTgt spid="4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additive="base">
                                        <p:cTn id="79" dur="500" fill="hold"/>
                                        <p:tgtEl>
                                          <p:spTgt spid="57"/>
                                        </p:tgtEl>
                                        <p:attrNameLst>
                                          <p:attrName>ppt_x</p:attrName>
                                        </p:attrNameLst>
                                      </p:cBhvr>
                                      <p:tavLst>
                                        <p:tav tm="0">
                                          <p:val>
                                            <p:strVal val="#ppt_x"/>
                                          </p:val>
                                        </p:tav>
                                        <p:tav tm="100000">
                                          <p:val>
                                            <p:strVal val="#ppt_x"/>
                                          </p:val>
                                        </p:tav>
                                      </p:tavLst>
                                    </p:anim>
                                    <p:anim calcmode="lin" valueType="num">
                                      <p:cBhvr additive="base">
                                        <p:cTn id="80" dur="500" fill="hold"/>
                                        <p:tgtEl>
                                          <p:spTgt spid="5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 calcmode="lin" valueType="num">
                                      <p:cBhvr additive="base">
                                        <p:cTn id="83" dur="500" fill="hold"/>
                                        <p:tgtEl>
                                          <p:spTgt spid="58"/>
                                        </p:tgtEl>
                                        <p:attrNameLst>
                                          <p:attrName>ppt_x</p:attrName>
                                        </p:attrNameLst>
                                      </p:cBhvr>
                                      <p:tavLst>
                                        <p:tav tm="0">
                                          <p:val>
                                            <p:strVal val="#ppt_x"/>
                                          </p:val>
                                        </p:tav>
                                        <p:tav tm="100000">
                                          <p:val>
                                            <p:strVal val="#ppt_x"/>
                                          </p:val>
                                        </p:tav>
                                      </p:tavLst>
                                    </p:anim>
                                    <p:anim calcmode="lin" valueType="num">
                                      <p:cBhvr additive="base">
                                        <p:cTn id="84" dur="500" fill="hold"/>
                                        <p:tgtEl>
                                          <p:spTgt spid="5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9"/>
                                        </p:tgtEl>
                                        <p:attrNameLst>
                                          <p:attrName>style.visibility</p:attrName>
                                        </p:attrNameLst>
                                      </p:cBhvr>
                                      <p:to>
                                        <p:strVal val="visible"/>
                                      </p:to>
                                    </p:set>
                                    <p:anim calcmode="lin" valueType="num">
                                      <p:cBhvr additive="base">
                                        <p:cTn id="87" dur="500" fill="hold"/>
                                        <p:tgtEl>
                                          <p:spTgt spid="59"/>
                                        </p:tgtEl>
                                        <p:attrNameLst>
                                          <p:attrName>ppt_x</p:attrName>
                                        </p:attrNameLst>
                                      </p:cBhvr>
                                      <p:tavLst>
                                        <p:tav tm="0">
                                          <p:val>
                                            <p:strVal val="#ppt_x"/>
                                          </p:val>
                                        </p:tav>
                                        <p:tav tm="100000">
                                          <p:val>
                                            <p:strVal val="#ppt_x"/>
                                          </p:val>
                                        </p:tav>
                                      </p:tavLst>
                                    </p:anim>
                                    <p:anim calcmode="lin" valueType="num">
                                      <p:cBhvr additive="base">
                                        <p:cTn id="88" dur="500" fill="hold"/>
                                        <p:tgtEl>
                                          <p:spTgt spid="5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60"/>
                                        </p:tgtEl>
                                        <p:attrNameLst>
                                          <p:attrName>style.visibility</p:attrName>
                                        </p:attrNameLst>
                                      </p:cBhvr>
                                      <p:to>
                                        <p:strVal val="visible"/>
                                      </p:to>
                                    </p:set>
                                    <p:anim calcmode="lin" valueType="num">
                                      <p:cBhvr additive="base">
                                        <p:cTn id="91" dur="500" fill="hold"/>
                                        <p:tgtEl>
                                          <p:spTgt spid="60"/>
                                        </p:tgtEl>
                                        <p:attrNameLst>
                                          <p:attrName>ppt_x</p:attrName>
                                        </p:attrNameLst>
                                      </p:cBhvr>
                                      <p:tavLst>
                                        <p:tav tm="0">
                                          <p:val>
                                            <p:strVal val="#ppt_x"/>
                                          </p:val>
                                        </p:tav>
                                        <p:tav tm="100000">
                                          <p:val>
                                            <p:strVal val="#ppt_x"/>
                                          </p:val>
                                        </p:tav>
                                      </p:tavLst>
                                    </p:anim>
                                    <p:anim calcmode="lin" valueType="num">
                                      <p:cBhvr additive="base">
                                        <p:cTn id="92" dur="500" fill="hold"/>
                                        <p:tgtEl>
                                          <p:spTgt spid="60"/>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1"/>
                                        </p:tgtEl>
                                        <p:attrNameLst>
                                          <p:attrName>style.visibility</p:attrName>
                                        </p:attrNameLst>
                                      </p:cBhvr>
                                      <p:to>
                                        <p:strVal val="visible"/>
                                      </p:to>
                                    </p:set>
                                    <p:anim calcmode="lin" valueType="num">
                                      <p:cBhvr additive="base">
                                        <p:cTn id="95" dur="500" fill="hold"/>
                                        <p:tgtEl>
                                          <p:spTgt spid="61"/>
                                        </p:tgtEl>
                                        <p:attrNameLst>
                                          <p:attrName>ppt_x</p:attrName>
                                        </p:attrNameLst>
                                      </p:cBhvr>
                                      <p:tavLst>
                                        <p:tav tm="0">
                                          <p:val>
                                            <p:strVal val="#ppt_x"/>
                                          </p:val>
                                        </p:tav>
                                        <p:tav tm="100000">
                                          <p:val>
                                            <p:strVal val="#ppt_x"/>
                                          </p:val>
                                        </p:tav>
                                      </p:tavLst>
                                    </p:anim>
                                    <p:anim calcmode="lin" valueType="num">
                                      <p:cBhvr additive="base">
                                        <p:cTn id="96" dur="500" fill="hold"/>
                                        <p:tgtEl>
                                          <p:spTgt spid="61"/>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4"/>
                                        </p:tgtEl>
                                        <p:attrNameLst>
                                          <p:attrName>style.visibility</p:attrName>
                                        </p:attrNameLst>
                                      </p:cBhvr>
                                      <p:to>
                                        <p:strVal val="visible"/>
                                      </p:to>
                                    </p:set>
                                    <p:anim calcmode="lin" valueType="num">
                                      <p:cBhvr additive="base">
                                        <p:cTn id="99" dur="500" fill="hold"/>
                                        <p:tgtEl>
                                          <p:spTgt spid="64"/>
                                        </p:tgtEl>
                                        <p:attrNameLst>
                                          <p:attrName>ppt_x</p:attrName>
                                        </p:attrNameLst>
                                      </p:cBhvr>
                                      <p:tavLst>
                                        <p:tav tm="0">
                                          <p:val>
                                            <p:strVal val="#ppt_x"/>
                                          </p:val>
                                        </p:tav>
                                        <p:tav tm="100000">
                                          <p:val>
                                            <p:strVal val="#ppt_x"/>
                                          </p:val>
                                        </p:tav>
                                      </p:tavLst>
                                    </p:anim>
                                    <p:anim calcmode="lin" valueType="num">
                                      <p:cBhvr additive="base">
                                        <p:cTn id="100" dur="500" fill="hold"/>
                                        <p:tgtEl>
                                          <p:spTgt spid="6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5"/>
                                        </p:tgtEl>
                                        <p:attrNameLst>
                                          <p:attrName>style.visibility</p:attrName>
                                        </p:attrNameLst>
                                      </p:cBhvr>
                                      <p:to>
                                        <p:strVal val="visible"/>
                                      </p:to>
                                    </p:set>
                                    <p:anim calcmode="lin" valueType="num">
                                      <p:cBhvr additive="base">
                                        <p:cTn id="103" dur="500" fill="hold"/>
                                        <p:tgtEl>
                                          <p:spTgt spid="65"/>
                                        </p:tgtEl>
                                        <p:attrNameLst>
                                          <p:attrName>ppt_x</p:attrName>
                                        </p:attrNameLst>
                                      </p:cBhvr>
                                      <p:tavLst>
                                        <p:tav tm="0">
                                          <p:val>
                                            <p:strVal val="#ppt_x"/>
                                          </p:val>
                                        </p:tav>
                                        <p:tav tm="100000">
                                          <p:val>
                                            <p:strVal val="#ppt_x"/>
                                          </p:val>
                                        </p:tav>
                                      </p:tavLst>
                                    </p:anim>
                                    <p:anim calcmode="lin" valueType="num">
                                      <p:cBhvr additive="base">
                                        <p:cTn id="104" dur="500" fill="hold"/>
                                        <p:tgtEl>
                                          <p:spTgt spid="65"/>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 calcmode="lin" valueType="num">
                                      <p:cBhvr additive="base">
                                        <p:cTn id="107" dur="500" fill="hold"/>
                                        <p:tgtEl>
                                          <p:spTgt spid="66"/>
                                        </p:tgtEl>
                                        <p:attrNameLst>
                                          <p:attrName>ppt_x</p:attrName>
                                        </p:attrNameLst>
                                      </p:cBhvr>
                                      <p:tavLst>
                                        <p:tav tm="0">
                                          <p:val>
                                            <p:strVal val="#ppt_x"/>
                                          </p:val>
                                        </p:tav>
                                        <p:tav tm="100000">
                                          <p:val>
                                            <p:strVal val="#ppt_x"/>
                                          </p:val>
                                        </p:tav>
                                      </p:tavLst>
                                    </p:anim>
                                    <p:anim calcmode="lin" valueType="num">
                                      <p:cBhvr additive="base">
                                        <p:cTn id="108" dur="500" fill="hold"/>
                                        <p:tgtEl>
                                          <p:spTgt spid="66"/>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67"/>
                                        </p:tgtEl>
                                        <p:attrNameLst>
                                          <p:attrName>style.visibility</p:attrName>
                                        </p:attrNameLst>
                                      </p:cBhvr>
                                      <p:to>
                                        <p:strVal val="visible"/>
                                      </p:to>
                                    </p:set>
                                    <p:anim calcmode="lin" valueType="num">
                                      <p:cBhvr additive="base">
                                        <p:cTn id="111" dur="500" fill="hold"/>
                                        <p:tgtEl>
                                          <p:spTgt spid="67"/>
                                        </p:tgtEl>
                                        <p:attrNameLst>
                                          <p:attrName>ppt_x</p:attrName>
                                        </p:attrNameLst>
                                      </p:cBhvr>
                                      <p:tavLst>
                                        <p:tav tm="0">
                                          <p:val>
                                            <p:strVal val="#ppt_x"/>
                                          </p:val>
                                        </p:tav>
                                        <p:tav tm="100000">
                                          <p:val>
                                            <p:strVal val="#ppt_x"/>
                                          </p:val>
                                        </p:tav>
                                      </p:tavLst>
                                    </p:anim>
                                    <p:anim calcmode="lin" valueType="num">
                                      <p:cBhvr additive="base">
                                        <p:cTn id="112" dur="500" fill="hold"/>
                                        <p:tgtEl>
                                          <p:spTgt spid="67"/>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68"/>
                                        </p:tgtEl>
                                        <p:attrNameLst>
                                          <p:attrName>style.visibility</p:attrName>
                                        </p:attrNameLst>
                                      </p:cBhvr>
                                      <p:to>
                                        <p:strVal val="visible"/>
                                      </p:to>
                                    </p:set>
                                    <p:anim calcmode="lin" valueType="num">
                                      <p:cBhvr additive="base">
                                        <p:cTn id="115" dur="500" fill="hold"/>
                                        <p:tgtEl>
                                          <p:spTgt spid="68"/>
                                        </p:tgtEl>
                                        <p:attrNameLst>
                                          <p:attrName>ppt_x</p:attrName>
                                        </p:attrNameLst>
                                      </p:cBhvr>
                                      <p:tavLst>
                                        <p:tav tm="0">
                                          <p:val>
                                            <p:strVal val="#ppt_x"/>
                                          </p:val>
                                        </p:tav>
                                        <p:tav tm="100000">
                                          <p:val>
                                            <p:strVal val="#ppt_x"/>
                                          </p:val>
                                        </p:tav>
                                      </p:tavLst>
                                    </p:anim>
                                    <p:anim calcmode="lin" valueType="num">
                                      <p:cBhvr additive="base">
                                        <p:cTn id="116" dur="500" fill="hold"/>
                                        <p:tgtEl>
                                          <p:spTgt spid="68"/>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69"/>
                                        </p:tgtEl>
                                        <p:attrNameLst>
                                          <p:attrName>style.visibility</p:attrName>
                                        </p:attrNameLst>
                                      </p:cBhvr>
                                      <p:to>
                                        <p:strVal val="visible"/>
                                      </p:to>
                                    </p:set>
                                    <p:anim calcmode="lin" valueType="num">
                                      <p:cBhvr additive="base">
                                        <p:cTn id="119" dur="500" fill="hold"/>
                                        <p:tgtEl>
                                          <p:spTgt spid="69"/>
                                        </p:tgtEl>
                                        <p:attrNameLst>
                                          <p:attrName>ppt_x</p:attrName>
                                        </p:attrNameLst>
                                      </p:cBhvr>
                                      <p:tavLst>
                                        <p:tav tm="0">
                                          <p:val>
                                            <p:strVal val="#ppt_x"/>
                                          </p:val>
                                        </p:tav>
                                        <p:tav tm="100000">
                                          <p:val>
                                            <p:strVal val="#ppt_x"/>
                                          </p:val>
                                        </p:tav>
                                      </p:tavLst>
                                    </p:anim>
                                    <p:anim calcmode="lin" valueType="num">
                                      <p:cBhvr additive="base">
                                        <p:cTn id="120" dur="500" fill="hold"/>
                                        <p:tgtEl>
                                          <p:spTgt spid="69"/>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0"/>
                                  </p:stCondLst>
                                  <p:childTnLst>
                                    <p:set>
                                      <p:cBhvr>
                                        <p:cTn id="122" dur="1" fill="hold">
                                          <p:stCondLst>
                                            <p:cond delay="0"/>
                                          </p:stCondLst>
                                        </p:cTn>
                                        <p:tgtEl>
                                          <p:spTgt spid="41"/>
                                        </p:tgtEl>
                                        <p:attrNameLst>
                                          <p:attrName>style.visibility</p:attrName>
                                        </p:attrNameLst>
                                      </p:cBhvr>
                                      <p:to>
                                        <p:strVal val="visible"/>
                                      </p:to>
                                    </p:set>
                                    <p:anim calcmode="lin" valueType="num">
                                      <p:cBhvr additive="base">
                                        <p:cTn id="123" dur="500" fill="hold"/>
                                        <p:tgtEl>
                                          <p:spTgt spid="41"/>
                                        </p:tgtEl>
                                        <p:attrNameLst>
                                          <p:attrName>ppt_x</p:attrName>
                                        </p:attrNameLst>
                                      </p:cBhvr>
                                      <p:tavLst>
                                        <p:tav tm="0">
                                          <p:val>
                                            <p:strVal val="#ppt_x"/>
                                          </p:val>
                                        </p:tav>
                                        <p:tav tm="100000">
                                          <p:val>
                                            <p:strVal val="#ppt_x"/>
                                          </p:val>
                                        </p:tav>
                                      </p:tavLst>
                                    </p:anim>
                                    <p:anim calcmode="lin" valueType="num">
                                      <p:cBhvr additive="base">
                                        <p:cTn id="124" dur="500" fill="hold"/>
                                        <p:tgtEl>
                                          <p:spTgt spid="41"/>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3"/>
                                        </p:tgtEl>
                                        <p:attrNameLst>
                                          <p:attrName>style.visibility</p:attrName>
                                        </p:attrNameLst>
                                      </p:cBhvr>
                                      <p:to>
                                        <p:strVal val="visible"/>
                                      </p:to>
                                    </p:set>
                                    <p:anim calcmode="lin" valueType="num">
                                      <p:cBhvr additive="base">
                                        <p:cTn id="127" dur="500" fill="hold"/>
                                        <p:tgtEl>
                                          <p:spTgt spid="43"/>
                                        </p:tgtEl>
                                        <p:attrNameLst>
                                          <p:attrName>ppt_x</p:attrName>
                                        </p:attrNameLst>
                                      </p:cBhvr>
                                      <p:tavLst>
                                        <p:tav tm="0">
                                          <p:val>
                                            <p:strVal val="#ppt_x"/>
                                          </p:val>
                                        </p:tav>
                                        <p:tav tm="100000">
                                          <p:val>
                                            <p:strVal val="#ppt_x"/>
                                          </p:val>
                                        </p:tav>
                                      </p:tavLst>
                                    </p:anim>
                                    <p:anim calcmode="lin" valueType="num">
                                      <p:cBhvr additive="base">
                                        <p:cTn id="128" dur="500" fill="hold"/>
                                        <p:tgtEl>
                                          <p:spTgt spid="43"/>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5"/>
                                        </p:tgtEl>
                                        <p:attrNameLst>
                                          <p:attrName>style.visibility</p:attrName>
                                        </p:attrNameLst>
                                      </p:cBhvr>
                                      <p:to>
                                        <p:strVal val="visible"/>
                                      </p:to>
                                    </p:set>
                                    <p:anim calcmode="lin" valueType="num">
                                      <p:cBhvr additive="base">
                                        <p:cTn id="131" dur="500" fill="hold"/>
                                        <p:tgtEl>
                                          <p:spTgt spid="45"/>
                                        </p:tgtEl>
                                        <p:attrNameLst>
                                          <p:attrName>ppt_x</p:attrName>
                                        </p:attrNameLst>
                                      </p:cBhvr>
                                      <p:tavLst>
                                        <p:tav tm="0">
                                          <p:val>
                                            <p:strVal val="#ppt_x"/>
                                          </p:val>
                                        </p:tav>
                                        <p:tav tm="100000">
                                          <p:val>
                                            <p:strVal val="#ppt_x"/>
                                          </p:val>
                                        </p:tav>
                                      </p:tavLst>
                                    </p:anim>
                                    <p:anim calcmode="lin" valueType="num">
                                      <p:cBhvr additive="base">
                                        <p:cTn id="132" dur="500" fill="hold"/>
                                        <p:tgtEl>
                                          <p:spTgt spid="45"/>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500" fill="hold"/>
                                        <p:tgtEl>
                                          <p:spTgt spid="49"/>
                                        </p:tgtEl>
                                        <p:attrNameLst>
                                          <p:attrName>ppt_x</p:attrName>
                                        </p:attrNameLst>
                                      </p:cBhvr>
                                      <p:tavLst>
                                        <p:tav tm="0">
                                          <p:val>
                                            <p:strVal val="#ppt_x"/>
                                          </p:val>
                                        </p:tav>
                                        <p:tav tm="100000">
                                          <p:val>
                                            <p:strVal val="#ppt_x"/>
                                          </p:val>
                                        </p:tav>
                                      </p:tavLst>
                                    </p:anim>
                                    <p:anim calcmode="lin" valueType="num">
                                      <p:cBhvr additive="base">
                                        <p:cTn id="136" dur="500" fill="hold"/>
                                        <p:tgtEl>
                                          <p:spTgt spid="49"/>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500" fill="hold"/>
                                        <p:tgtEl>
                                          <p:spTgt spid="50"/>
                                        </p:tgtEl>
                                        <p:attrNameLst>
                                          <p:attrName>ppt_x</p:attrName>
                                        </p:attrNameLst>
                                      </p:cBhvr>
                                      <p:tavLst>
                                        <p:tav tm="0">
                                          <p:val>
                                            <p:strVal val="#ppt_x"/>
                                          </p:val>
                                        </p:tav>
                                        <p:tav tm="100000">
                                          <p:val>
                                            <p:strVal val="#ppt_x"/>
                                          </p:val>
                                        </p:tav>
                                      </p:tavLst>
                                    </p:anim>
                                    <p:anim calcmode="lin" valueType="num">
                                      <p:cBhvr additive="base">
                                        <p:cTn id="140" dur="500" fill="hold"/>
                                        <p:tgtEl>
                                          <p:spTgt spid="50"/>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500" fill="hold"/>
                                        <p:tgtEl>
                                          <p:spTgt spid="51"/>
                                        </p:tgtEl>
                                        <p:attrNameLst>
                                          <p:attrName>ppt_x</p:attrName>
                                        </p:attrNameLst>
                                      </p:cBhvr>
                                      <p:tavLst>
                                        <p:tav tm="0">
                                          <p:val>
                                            <p:strVal val="#ppt_x"/>
                                          </p:val>
                                        </p:tav>
                                        <p:tav tm="100000">
                                          <p:val>
                                            <p:strVal val="#ppt_x"/>
                                          </p:val>
                                        </p:tav>
                                      </p:tavLst>
                                    </p:anim>
                                    <p:anim calcmode="lin" valueType="num">
                                      <p:cBhvr additive="base">
                                        <p:cTn id="144" dur="500" fill="hold"/>
                                        <p:tgtEl>
                                          <p:spTgt spid="51"/>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500" fill="hold"/>
                                        <p:tgtEl>
                                          <p:spTgt spid="52"/>
                                        </p:tgtEl>
                                        <p:attrNameLst>
                                          <p:attrName>ppt_x</p:attrName>
                                        </p:attrNameLst>
                                      </p:cBhvr>
                                      <p:tavLst>
                                        <p:tav tm="0">
                                          <p:val>
                                            <p:strVal val="#ppt_x"/>
                                          </p:val>
                                        </p:tav>
                                        <p:tav tm="100000">
                                          <p:val>
                                            <p:strVal val="#ppt_x"/>
                                          </p:val>
                                        </p:tav>
                                      </p:tavLst>
                                    </p:anim>
                                    <p:anim calcmode="lin" valueType="num">
                                      <p:cBhvr additive="base">
                                        <p:cTn id="148" dur="500" fill="hold"/>
                                        <p:tgtEl>
                                          <p:spTgt spid="52"/>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63"/>
                                        </p:tgtEl>
                                        <p:attrNameLst>
                                          <p:attrName>style.visibility</p:attrName>
                                        </p:attrNameLst>
                                      </p:cBhvr>
                                      <p:to>
                                        <p:strVal val="visible"/>
                                      </p:to>
                                    </p:set>
                                    <p:anim calcmode="lin" valueType="num">
                                      <p:cBhvr additive="base">
                                        <p:cTn id="151" dur="500" fill="hold"/>
                                        <p:tgtEl>
                                          <p:spTgt spid="63"/>
                                        </p:tgtEl>
                                        <p:attrNameLst>
                                          <p:attrName>ppt_x</p:attrName>
                                        </p:attrNameLst>
                                      </p:cBhvr>
                                      <p:tavLst>
                                        <p:tav tm="0">
                                          <p:val>
                                            <p:strVal val="#ppt_x"/>
                                          </p:val>
                                        </p:tav>
                                        <p:tav tm="100000">
                                          <p:val>
                                            <p:strVal val="#ppt_x"/>
                                          </p:val>
                                        </p:tav>
                                      </p:tavLst>
                                    </p:anim>
                                    <p:anim calcmode="lin" valueType="num">
                                      <p:cBhvr additive="base">
                                        <p:cTn id="152" dur="500" fill="hold"/>
                                        <p:tgtEl>
                                          <p:spTgt spid="63"/>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47"/>
                                        </p:tgtEl>
                                        <p:attrNameLst>
                                          <p:attrName>style.visibility</p:attrName>
                                        </p:attrNameLst>
                                      </p:cBhvr>
                                      <p:to>
                                        <p:strVal val="visible"/>
                                      </p:to>
                                    </p:set>
                                    <p:anim calcmode="lin" valueType="num">
                                      <p:cBhvr additive="base">
                                        <p:cTn id="155" dur="500" fill="hold"/>
                                        <p:tgtEl>
                                          <p:spTgt spid="47"/>
                                        </p:tgtEl>
                                        <p:attrNameLst>
                                          <p:attrName>ppt_x</p:attrName>
                                        </p:attrNameLst>
                                      </p:cBhvr>
                                      <p:tavLst>
                                        <p:tav tm="0">
                                          <p:val>
                                            <p:strVal val="#ppt_x"/>
                                          </p:val>
                                        </p:tav>
                                        <p:tav tm="100000">
                                          <p:val>
                                            <p:strVal val="#ppt_x"/>
                                          </p:val>
                                        </p:tav>
                                      </p:tavLst>
                                    </p:anim>
                                    <p:anim calcmode="lin" valueType="num">
                                      <p:cBhvr additive="base">
                                        <p:cTn id="156"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8" grpId="0"/>
      <p:bldP spid="79" grpId="0"/>
      <p:bldP spid="82" grpId="0"/>
      <p:bldP spid="83" grpId="0"/>
      <p:bldP spid="86" grpId="0" animBg="1"/>
      <p:bldP spid="87" grpId="0" animBg="1"/>
      <p:bldP spid="88" grpId="0" animBg="1"/>
      <p:bldP spid="38" grpId="0" animBg="1"/>
      <p:bldP spid="39" grpId="0"/>
      <p:bldP spid="40" grpId="0"/>
      <p:bldP spid="42" grpId="0"/>
      <p:bldP spid="44" grpId="0"/>
      <p:bldP spid="53" grpId="0"/>
      <p:bldP spid="54" grpId="0"/>
      <p:bldP spid="55" grpId="0"/>
      <p:bldP spid="56" grpId="0"/>
      <p:bldP spid="57" grpId="0" animBg="1"/>
      <p:bldP spid="58" grpId="0" animBg="1"/>
      <p:bldP spid="59" grpId="0" animBg="1"/>
      <p:bldP spid="60" grpId="0" animBg="1"/>
      <p:bldP spid="61" grpId="0" animBg="1"/>
      <p:bldP spid="64" grpId="0"/>
      <p:bldP spid="65" grpId="0"/>
      <p:bldP spid="66" grpId="0"/>
      <p:bldP spid="67" grpId="0"/>
      <p:bldP spid="68" grpId="0"/>
      <p:bldP spid="69" grpId="0"/>
      <p:bldP spid="43" grpId="0"/>
      <p:bldP spid="45" grpId="0"/>
      <p:bldP spid="49" grpId="0" animBg="1"/>
      <p:bldP spid="50" grpId="0" animBg="1"/>
      <p:bldP spid="51" grpId="0" animBg="1"/>
      <p:bldP spid="52" grpId="0" animBg="1"/>
      <p:bldP spid="63"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599"/>
          <p:cNvSpPr/>
          <p:nvPr/>
        </p:nvSpPr>
        <p:spPr>
          <a:xfrm>
            <a:off x="7222817" y="6731021"/>
            <a:ext cx="4966007" cy="1413106"/>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SSO mimarisi ile tek kimlik oturum açma esası ile, LDAP uygulamalarıyla uyumlu çalışır.</a:t>
            </a:r>
          </a:p>
        </p:txBody>
      </p:sp>
      <p:sp>
        <p:nvSpPr>
          <p:cNvPr id="75" name="Shape 600"/>
          <p:cNvSpPr/>
          <p:nvPr/>
        </p:nvSpPr>
        <p:spPr>
          <a:xfrm>
            <a:off x="2493818" y="6758950"/>
            <a:ext cx="3374940" cy="1047941"/>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Güvenlik</a:t>
            </a:r>
            <a:endParaRPr lang="id-ID" sz="2000" b="1" dirty="0">
              <a:latin typeface="+mj-lt"/>
              <a:ea typeface="Roboto"/>
              <a:cs typeface="Roboto"/>
              <a:sym typeface="Roboto"/>
            </a:endParaRPr>
          </a:p>
        </p:txBody>
      </p:sp>
      <p:sp>
        <p:nvSpPr>
          <p:cNvPr id="78" name="Shape 605"/>
          <p:cNvSpPr/>
          <p:nvPr/>
        </p:nvSpPr>
        <p:spPr>
          <a:xfrm>
            <a:off x="7222818" y="9307294"/>
            <a:ext cx="4966006" cy="1413105"/>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İnternet / intranet üzerinden her an ulaşılabilir.</a:t>
            </a:r>
          </a:p>
        </p:txBody>
      </p:sp>
      <p:sp>
        <p:nvSpPr>
          <p:cNvPr id="79" name="Shape 606"/>
          <p:cNvSpPr/>
          <p:nvPr/>
        </p:nvSpPr>
        <p:spPr>
          <a:xfrm>
            <a:off x="2979171" y="9305728"/>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Kolay Erişim</a:t>
            </a:r>
            <a:endParaRPr lang="id-ID" sz="2000" b="1" dirty="0">
              <a:latin typeface="+mj-lt"/>
              <a:ea typeface="Roboto"/>
              <a:cs typeface="Roboto"/>
              <a:sym typeface="Roboto"/>
            </a:endParaRPr>
          </a:p>
        </p:txBody>
      </p:sp>
      <p:sp>
        <p:nvSpPr>
          <p:cNvPr id="82" name="Shape 611"/>
          <p:cNvSpPr/>
          <p:nvPr/>
        </p:nvSpPr>
        <p:spPr>
          <a:xfrm>
            <a:off x="7222818" y="4280785"/>
            <a:ext cx="4966006"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EE standardı üzerinde, JSF teknolojisi kullanılarak geliştirilen mimari ile endüstriyel standartlarda kabul görmüş teknolojiyi kullanır.</a:t>
            </a:r>
          </a:p>
        </p:txBody>
      </p:sp>
      <p:sp>
        <p:nvSpPr>
          <p:cNvPr id="83" name="Shape 612"/>
          <p:cNvSpPr/>
          <p:nvPr/>
        </p:nvSpPr>
        <p:spPr>
          <a:xfrm>
            <a:off x="3108960" y="4279220"/>
            <a:ext cx="2759797" cy="861955"/>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Güncel Teknoloji</a:t>
            </a:r>
            <a:endParaRPr lang="id-ID" sz="2000" b="1" dirty="0">
              <a:latin typeface="+mj-lt"/>
              <a:ea typeface="Roboto"/>
              <a:cs typeface="Roboto"/>
              <a:sym typeface="Roboto"/>
            </a:endParaRPr>
          </a:p>
        </p:txBody>
      </p:sp>
      <p:sp>
        <p:nvSpPr>
          <p:cNvPr id="86" name="Ellipse 85"/>
          <p:cNvSpPr/>
          <p:nvPr/>
        </p:nvSpPr>
        <p:spPr>
          <a:xfrm>
            <a:off x="6118675" y="4278696"/>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87" name="Ellipse 86"/>
          <p:cNvSpPr/>
          <p:nvPr/>
        </p:nvSpPr>
        <p:spPr>
          <a:xfrm>
            <a:off x="6118675" y="9224378"/>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88" name="Ellipse 87"/>
          <p:cNvSpPr/>
          <p:nvPr/>
        </p:nvSpPr>
        <p:spPr>
          <a:xfrm>
            <a:off x="6118675" y="6722360"/>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91" name="Shape 3850"/>
          <p:cNvSpPr/>
          <p:nvPr/>
        </p:nvSpPr>
        <p:spPr>
          <a:xfrm>
            <a:off x="6393891" y="6908673"/>
            <a:ext cx="279772" cy="342873"/>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a:effectLst/>
        </p:spPr>
        <p:txBody>
          <a:bodyPr lIns="91426" tIns="45700" rIns="91426" bIns="45700" anchor="ctr" anchorCtr="0">
            <a:noAutofit/>
          </a:bodyPr>
          <a:lstStyle/>
          <a:p>
            <a:endParaRPr sz="3600">
              <a:latin typeface="+mj-lt"/>
              <a:ea typeface="Lato"/>
              <a:cs typeface="Lato"/>
              <a:sym typeface="Lato"/>
            </a:endParaRPr>
          </a:p>
        </p:txBody>
      </p:sp>
      <p:sp>
        <p:nvSpPr>
          <p:cNvPr id="38"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39" name="Textfeld 38"/>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Özellikler</a:t>
            </a:r>
            <a:endParaRPr lang="de-DE" sz="2500" dirty="0">
              <a:latin typeface="Calibri Light" panose="020F0302020204030204" pitchFamily="34" charset="0"/>
            </a:endParaRPr>
          </a:p>
        </p:txBody>
      </p:sp>
      <p:sp>
        <p:nvSpPr>
          <p:cNvPr id="40" name="Textfeld 39"/>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10</a:t>
            </a:fld>
            <a:endParaRPr lang="de-DE" sz="4000" b="1">
              <a:solidFill>
                <a:schemeClr val="accent3"/>
              </a:solidFill>
              <a:latin typeface="Century Gothic" panose="020B0502020202020204" pitchFamily="34" charset="0"/>
            </a:endParaRPr>
          </a:p>
        </p:txBody>
      </p:sp>
      <p:cxnSp>
        <p:nvCxnSpPr>
          <p:cNvPr id="41" name="Gerader Verbinder 40"/>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Shape 599"/>
          <p:cNvSpPr/>
          <p:nvPr/>
        </p:nvSpPr>
        <p:spPr>
          <a:xfrm>
            <a:off x="16897757" y="6731021"/>
            <a:ext cx="5665662"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İş katmanında yer alan modüller ile birlikte son kullanıcıya sağladığı "Self Servis" menüsü ile özelleştirilebilen içerikler, portletler, temalar vb. portal parçacıkları içerir.</a:t>
            </a:r>
          </a:p>
        </p:txBody>
      </p:sp>
      <p:sp>
        <p:nvSpPr>
          <p:cNvPr id="44" name="Shape 600"/>
          <p:cNvSpPr/>
          <p:nvPr/>
        </p:nvSpPr>
        <p:spPr>
          <a:xfrm>
            <a:off x="12654111" y="6758951"/>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Portal Ara Yüz</a:t>
            </a:r>
            <a:endParaRPr lang="id-ID" sz="2000" b="1" dirty="0">
              <a:latin typeface="+mj-lt"/>
              <a:ea typeface="Roboto"/>
              <a:cs typeface="Roboto"/>
              <a:sym typeface="Roboto"/>
            </a:endParaRPr>
          </a:p>
        </p:txBody>
      </p:sp>
      <p:sp>
        <p:nvSpPr>
          <p:cNvPr id="53" name="Shape 605"/>
          <p:cNvSpPr/>
          <p:nvPr/>
        </p:nvSpPr>
        <p:spPr>
          <a:xfrm>
            <a:off x="16897756" y="9307295"/>
            <a:ext cx="5665661"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Sistem içerisinden üretilen tüm raporların HTML, XML, Excel, Pdf formatlarına dönüştürülmeleri mümkün kılar.</a:t>
            </a:r>
          </a:p>
        </p:txBody>
      </p:sp>
      <p:sp>
        <p:nvSpPr>
          <p:cNvPr id="54" name="Shape 606"/>
          <p:cNvSpPr/>
          <p:nvPr/>
        </p:nvSpPr>
        <p:spPr>
          <a:xfrm>
            <a:off x="12654110" y="9305728"/>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Raporlama</a:t>
            </a:r>
            <a:endParaRPr lang="id-ID" sz="2000" b="1" dirty="0">
              <a:latin typeface="+mj-lt"/>
              <a:ea typeface="Roboto"/>
              <a:cs typeface="Roboto"/>
              <a:sym typeface="Roboto"/>
            </a:endParaRPr>
          </a:p>
        </p:txBody>
      </p:sp>
      <p:sp>
        <p:nvSpPr>
          <p:cNvPr id="55" name="Shape 611"/>
          <p:cNvSpPr/>
          <p:nvPr/>
        </p:nvSpPr>
        <p:spPr>
          <a:xfrm>
            <a:off x="16897756" y="4280785"/>
            <a:ext cx="5665663" cy="1926194"/>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Tek bir merkez üzerinden uygulamanın yayını yapıldığı için versiyon güncellemeleri ve bakım faaliyetlerinin sadece merkezden yapılması yeterlidir. Diğer tüm kullanıcılar güncel sürüme ulaşır. Bakım ve yönetim maliyetleri minimum düzeyde gerçekleşir. Ayrıca güvenlik ayarları ve yedekleme işlemleri de yine merkez üzerinden takip edilir.</a:t>
            </a:r>
          </a:p>
        </p:txBody>
      </p:sp>
      <p:sp>
        <p:nvSpPr>
          <p:cNvPr id="56" name="Shape 612"/>
          <p:cNvSpPr/>
          <p:nvPr/>
        </p:nvSpPr>
        <p:spPr>
          <a:xfrm>
            <a:off x="12654110" y="4279221"/>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Merkezi Yönetim</a:t>
            </a:r>
            <a:endParaRPr lang="id-ID" sz="2000" b="1" dirty="0">
              <a:latin typeface="+mj-lt"/>
              <a:ea typeface="Roboto"/>
              <a:cs typeface="Roboto"/>
              <a:sym typeface="Roboto"/>
            </a:endParaRPr>
          </a:p>
        </p:txBody>
      </p:sp>
      <p:sp>
        <p:nvSpPr>
          <p:cNvPr id="57" name="Ellipse 56"/>
          <p:cNvSpPr/>
          <p:nvPr/>
        </p:nvSpPr>
        <p:spPr>
          <a:xfrm>
            <a:off x="15793614" y="4278696"/>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58" name="Ellipse 57"/>
          <p:cNvSpPr/>
          <p:nvPr/>
        </p:nvSpPr>
        <p:spPr>
          <a:xfrm>
            <a:off x="15793614" y="9224378"/>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59" name="Ellipse 58"/>
          <p:cNvSpPr/>
          <p:nvPr/>
        </p:nvSpPr>
        <p:spPr>
          <a:xfrm>
            <a:off x="15793614" y="6722360"/>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64" name="Textfeld 63"/>
          <p:cNvSpPr txBox="1"/>
          <p:nvPr/>
        </p:nvSpPr>
        <p:spPr>
          <a:xfrm>
            <a:off x="5780266" y="3149896"/>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07</a:t>
            </a:r>
            <a:endParaRPr lang="de-DE" sz="6000" b="1" dirty="0">
              <a:solidFill>
                <a:schemeClr val="bg2"/>
              </a:solidFill>
              <a:latin typeface="Century Gothic" panose="020B0502020202020204" pitchFamily="34" charset="0"/>
            </a:endParaRPr>
          </a:p>
        </p:txBody>
      </p:sp>
      <p:sp>
        <p:nvSpPr>
          <p:cNvPr id="65" name="Textfeld 64"/>
          <p:cNvSpPr txBox="1"/>
          <p:nvPr/>
        </p:nvSpPr>
        <p:spPr>
          <a:xfrm>
            <a:off x="5780266" y="5656802"/>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08</a:t>
            </a:r>
            <a:endParaRPr lang="de-DE" sz="6000" b="1" dirty="0">
              <a:solidFill>
                <a:schemeClr val="bg2"/>
              </a:solidFill>
              <a:latin typeface="Century Gothic" panose="020B0502020202020204" pitchFamily="34" charset="0"/>
            </a:endParaRPr>
          </a:p>
        </p:txBody>
      </p:sp>
      <p:sp>
        <p:nvSpPr>
          <p:cNvPr id="66" name="Textfeld 65"/>
          <p:cNvSpPr txBox="1"/>
          <p:nvPr/>
        </p:nvSpPr>
        <p:spPr>
          <a:xfrm>
            <a:off x="5780266" y="8074759"/>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09</a:t>
            </a:r>
            <a:endParaRPr lang="de-DE" sz="6000" b="1" dirty="0">
              <a:solidFill>
                <a:schemeClr val="bg2"/>
              </a:solidFill>
              <a:latin typeface="Century Gothic" panose="020B0502020202020204" pitchFamily="34" charset="0"/>
            </a:endParaRPr>
          </a:p>
        </p:txBody>
      </p:sp>
      <p:sp>
        <p:nvSpPr>
          <p:cNvPr id="67" name="Textfeld 66"/>
          <p:cNvSpPr txBox="1"/>
          <p:nvPr/>
        </p:nvSpPr>
        <p:spPr>
          <a:xfrm>
            <a:off x="15440807" y="3149896"/>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10</a:t>
            </a:r>
            <a:endParaRPr lang="de-DE" sz="6000" b="1" dirty="0">
              <a:solidFill>
                <a:schemeClr val="bg2"/>
              </a:solidFill>
              <a:latin typeface="Century Gothic" panose="020B0502020202020204" pitchFamily="34" charset="0"/>
            </a:endParaRPr>
          </a:p>
        </p:txBody>
      </p:sp>
      <p:sp>
        <p:nvSpPr>
          <p:cNvPr id="68" name="Textfeld 67"/>
          <p:cNvSpPr txBox="1"/>
          <p:nvPr/>
        </p:nvSpPr>
        <p:spPr>
          <a:xfrm>
            <a:off x="15440807" y="5656802"/>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11</a:t>
            </a:r>
            <a:endParaRPr lang="de-DE" sz="6000" b="1" dirty="0">
              <a:solidFill>
                <a:schemeClr val="bg2"/>
              </a:solidFill>
              <a:latin typeface="Century Gothic" panose="020B0502020202020204" pitchFamily="34" charset="0"/>
            </a:endParaRPr>
          </a:p>
        </p:txBody>
      </p:sp>
      <p:sp>
        <p:nvSpPr>
          <p:cNvPr id="69" name="Textfeld 68"/>
          <p:cNvSpPr txBox="1"/>
          <p:nvPr/>
        </p:nvSpPr>
        <p:spPr>
          <a:xfrm>
            <a:off x="15440807" y="8074759"/>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12</a:t>
            </a:r>
            <a:endParaRPr lang="de-DE" sz="6000" b="1" dirty="0">
              <a:solidFill>
                <a:schemeClr val="bg2"/>
              </a:solidFill>
              <a:latin typeface="Century Gothic" panose="020B0502020202020204" pitchFamily="34" charset="0"/>
            </a:endParaRPr>
          </a:p>
        </p:txBody>
      </p:sp>
      <p:sp>
        <p:nvSpPr>
          <p:cNvPr id="43" name="Textfeld 26">
            <a:extLst>
              <a:ext uri="{FF2B5EF4-FFF2-40B4-BE49-F238E27FC236}">
                <a16:creationId xmlns:a16="http://schemas.microsoft.com/office/drawing/2014/main" id="{4EAD0EDC-D8A1-411C-B985-592CA885155B}"/>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5" name="Textfeld 30">
            <a:extLst>
              <a:ext uri="{FF2B5EF4-FFF2-40B4-BE49-F238E27FC236}">
                <a16:creationId xmlns:a16="http://schemas.microsoft.com/office/drawing/2014/main" id="{17ECFB94-19AB-4227-935F-4C4190007F35}"/>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6" name="Resim 45">
            <a:extLst>
              <a:ext uri="{FF2B5EF4-FFF2-40B4-BE49-F238E27FC236}">
                <a16:creationId xmlns:a16="http://schemas.microsoft.com/office/drawing/2014/main" id="{EEBC0FB6-F2C6-4ED9-A5AB-FAAE5A8FF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7" name="Shape 2955">
            <a:extLst>
              <a:ext uri="{FF2B5EF4-FFF2-40B4-BE49-F238E27FC236}">
                <a16:creationId xmlns:a16="http://schemas.microsoft.com/office/drawing/2014/main" id="{BBF0F784-A732-4975-9A2C-591D587B5B1D}"/>
              </a:ext>
            </a:extLst>
          </p:cNvPr>
          <p:cNvSpPr/>
          <p:nvPr/>
        </p:nvSpPr>
        <p:spPr>
          <a:xfrm>
            <a:off x="6249834" y="9344933"/>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10529" y="17673"/>
                  <a:pt x="10309" y="17892"/>
                  <a:pt x="10309" y="18164"/>
                </a:cubicBezTo>
                <a:lnTo>
                  <a:pt x="10309" y="21109"/>
                </a:lnTo>
                <a:cubicBezTo>
                  <a:pt x="10309" y="21380"/>
                  <a:pt x="10529" y="21600"/>
                  <a:pt x="10800" y="21600"/>
                </a:cubicBezTo>
                <a:cubicBezTo>
                  <a:pt x="11071" y="21600"/>
                  <a:pt x="11291" y="21380"/>
                  <a:pt x="11291" y="21109"/>
                </a:cubicBezTo>
                <a:lnTo>
                  <a:pt x="11291" y="18164"/>
                </a:lnTo>
                <a:cubicBezTo>
                  <a:pt x="11291" y="17892"/>
                  <a:pt x="11071" y="17673"/>
                  <a:pt x="10800" y="17673"/>
                </a:cubicBezTo>
                <a:moveTo>
                  <a:pt x="10800" y="15709"/>
                </a:moveTo>
                <a:cubicBezTo>
                  <a:pt x="8089" y="15709"/>
                  <a:pt x="5891" y="13511"/>
                  <a:pt x="5891" y="10800"/>
                </a:cubicBezTo>
                <a:cubicBezTo>
                  <a:pt x="5891" y="8088"/>
                  <a:pt x="8089" y="5891"/>
                  <a:pt x="10800" y="5891"/>
                </a:cubicBezTo>
                <a:cubicBezTo>
                  <a:pt x="13511" y="5891"/>
                  <a:pt x="15709" y="8088"/>
                  <a:pt x="15709" y="10800"/>
                </a:cubicBezTo>
                <a:cubicBezTo>
                  <a:pt x="15709" y="13511"/>
                  <a:pt x="13511" y="15709"/>
                  <a:pt x="10800" y="15709"/>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moveTo>
                  <a:pt x="16354" y="15660"/>
                </a:moveTo>
                <a:cubicBezTo>
                  <a:pt x="16162" y="15468"/>
                  <a:pt x="15851" y="15468"/>
                  <a:pt x="15659" y="15660"/>
                </a:cubicBezTo>
                <a:cubicBezTo>
                  <a:pt x="15468" y="15851"/>
                  <a:pt x="15468" y="16163"/>
                  <a:pt x="15659" y="16354"/>
                </a:cubicBezTo>
                <a:lnTo>
                  <a:pt x="17742" y="18437"/>
                </a:lnTo>
                <a:cubicBezTo>
                  <a:pt x="17934" y="18629"/>
                  <a:pt x="18245" y="18629"/>
                  <a:pt x="18437" y="18437"/>
                </a:cubicBezTo>
                <a:cubicBezTo>
                  <a:pt x="18628" y="18245"/>
                  <a:pt x="18628" y="17934"/>
                  <a:pt x="18437" y="17743"/>
                </a:cubicBezTo>
                <a:cubicBezTo>
                  <a:pt x="18437" y="17743"/>
                  <a:pt x="16354" y="15660"/>
                  <a:pt x="16354" y="15660"/>
                </a:cubicBezTo>
                <a:close/>
                <a:moveTo>
                  <a:pt x="21109" y="10309"/>
                </a:moveTo>
                <a:lnTo>
                  <a:pt x="18164" y="10309"/>
                </a:lnTo>
                <a:cubicBezTo>
                  <a:pt x="17893" y="10309"/>
                  <a:pt x="17673" y="10529"/>
                  <a:pt x="17673" y="10800"/>
                </a:cubicBezTo>
                <a:cubicBezTo>
                  <a:pt x="17673" y="11071"/>
                  <a:pt x="17893" y="11291"/>
                  <a:pt x="18164" y="11291"/>
                </a:cubicBezTo>
                <a:lnTo>
                  <a:pt x="21109" y="11291"/>
                </a:lnTo>
                <a:cubicBezTo>
                  <a:pt x="21380" y="11291"/>
                  <a:pt x="21600" y="11071"/>
                  <a:pt x="21600" y="10800"/>
                </a:cubicBezTo>
                <a:cubicBezTo>
                  <a:pt x="21600" y="10529"/>
                  <a:pt x="21380" y="10309"/>
                  <a:pt x="21109" y="10309"/>
                </a:cubicBezTo>
                <a:moveTo>
                  <a:pt x="5246" y="15660"/>
                </a:moveTo>
                <a:lnTo>
                  <a:pt x="3163" y="17743"/>
                </a:lnTo>
                <a:cubicBezTo>
                  <a:pt x="2972" y="17934"/>
                  <a:pt x="2972" y="18245"/>
                  <a:pt x="3163" y="18437"/>
                </a:cubicBezTo>
                <a:cubicBezTo>
                  <a:pt x="3355" y="18629"/>
                  <a:pt x="3666" y="18629"/>
                  <a:pt x="3858" y="18437"/>
                </a:cubicBezTo>
                <a:lnTo>
                  <a:pt x="5941" y="16354"/>
                </a:lnTo>
                <a:cubicBezTo>
                  <a:pt x="6132" y="16163"/>
                  <a:pt x="6132" y="15851"/>
                  <a:pt x="5941" y="15660"/>
                </a:cubicBezTo>
                <a:cubicBezTo>
                  <a:pt x="5749" y="15468"/>
                  <a:pt x="5438" y="15468"/>
                  <a:pt x="5246" y="15660"/>
                </a:cubicBezTo>
                <a:moveTo>
                  <a:pt x="16354" y="5941"/>
                </a:moveTo>
                <a:lnTo>
                  <a:pt x="18437" y="3857"/>
                </a:lnTo>
                <a:cubicBezTo>
                  <a:pt x="18628" y="3666"/>
                  <a:pt x="18628" y="3355"/>
                  <a:pt x="18437" y="3163"/>
                </a:cubicBezTo>
                <a:cubicBezTo>
                  <a:pt x="18245" y="2971"/>
                  <a:pt x="17934" y="2971"/>
                  <a:pt x="17742" y="3163"/>
                </a:cubicBezTo>
                <a:lnTo>
                  <a:pt x="15659" y="5247"/>
                </a:lnTo>
                <a:cubicBezTo>
                  <a:pt x="15468" y="5437"/>
                  <a:pt x="15468" y="5749"/>
                  <a:pt x="15659" y="5941"/>
                </a:cubicBezTo>
                <a:cubicBezTo>
                  <a:pt x="15851" y="6132"/>
                  <a:pt x="16162" y="6132"/>
                  <a:pt x="16354" y="5941"/>
                </a:cubicBezTo>
                <a:moveTo>
                  <a:pt x="10800" y="3927"/>
                </a:moveTo>
                <a:cubicBezTo>
                  <a:pt x="11071" y="3927"/>
                  <a:pt x="11291" y="3708"/>
                  <a:pt x="11291" y="3436"/>
                </a:cubicBezTo>
                <a:lnTo>
                  <a:pt x="11291" y="491"/>
                </a:lnTo>
                <a:cubicBezTo>
                  <a:pt x="11291" y="220"/>
                  <a:pt x="11071" y="0"/>
                  <a:pt x="10800" y="0"/>
                </a:cubicBezTo>
                <a:cubicBezTo>
                  <a:pt x="10529" y="0"/>
                  <a:pt x="10309" y="220"/>
                  <a:pt x="10309" y="491"/>
                </a:cubicBezTo>
                <a:lnTo>
                  <a:pt x="10309" y="3436"/>
                </a:lnTo>
                <a:cubicBezTo>
                  <a:pt x="10309" y="3708"/>
                  <a:pt x="10529" y="3927"/>
                  <a:pt x="10800" y="3927"/>
                </a:cubicBezTo>
                <a:moveTo>
                  <a:pt x="3927" y="10800"/>
                </a:moveTo>
                <a:cubicBezTo>
                  <a:pt x="3927" y="10529"/>
                  <a:pt x="3707" y="10309"/>
                  <a:pt x="3436" y="10309"/>
                </a:cubicBezTo>
                <a:lnTo>
                  <a:pt x="491" y="10309"/>
                </a:lnTo>
                <a:cubicBezTo>
                  <a:pt x="220" y="10309"/>
                  <a:pt x="0" y="10529"/>
                  <a:pt x="0" y="10800"/>
                </a:cubicBezTo>
                <a:cubicBezTo>
                  <a:pt x="0" y="11071"/>
                  <a:pt x="220" y="11291"/>
                  <a:pt x="491" y="11291"/>
                </a:cubicBezTo>
                <a:lnTo>
                  <a:pt x="3436" y="11291"/>
                </a:lnTo>
                <a:cubicBezTo>
                  <a:pt x="3707" y="11291"/>
                  <a:pt x="3927" y="11071"/>
                  <a:pt x="3927" y="10800"/>
                </a:cubicBezTo>
                <a:moveTo>
                  <a:pt x="5246" y="5941"/>
                </a:moveTo>
                <a:cubicBezTo>
                  <a:pt x="5438" y="6132"/>
                  <a:pt x="5749" y="6132"/>
                  <a:pt x="5941" y="5941"/>
                </a:cubicBezTo>
                <a:cubicBezTo>
                  <a:pt x="6132" y="5749"/>
                  <a:pt x="6132" y="5437"/>
                  <a:pt x="5941" y="5247"/>
                </a:cubicBezTo>
                <a:lnTo>
                  <a:pt x="3858" y="3163"/>
                </a:lnTo>
                <a:cubicBezTo>
                  <a:pt x="3666" y="2971"/>
                  <a:pt x="3355" y="2971"/>
                  <a:pt x="3163" y="3163"/>
                </a:cubicBezTo>
                <a:cubicBezTo>
                  <a:pt x="2972" y="3355"/>
                  <a:pt x="2972" y="3666"/>
                  <a:pt x="3163" y="3857"/>
                </a:cubicBezTo>
                <a:cubicBezTo>
                  <a:pt x="3163" y="3857"/>
                  <a:pt x="5246" y="5941"/>
                  <a:pt x="5246" y="5941"/>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8" name="Shape 2532">
            <a:extLst>
              <a:ext uri="{FF2B5EF4-FFF2-40B4-BE49-F238E27FC236}">
                <a16:creationId xmlns:a16="http://schemas.microsoft.com/office/drawing/2014/main" id="{4ECEAB9B-EB4F-4032-BAB6-872CA0BE7205}"/>
              </a:ext>
            </a:extLst>
          </p:cNvPr>
          <p:cNvSpPr/>
          <p:nvPr/>
        </p:nvSpPr>
        <p:spPr>
          <a:xfrm>
            <a:off x="16008982" y="9360152"/>
            <a:ext cx="457082" cy="558655"/>
          </a:xfrm>
          <a:custGeom>
            <a:avLst/>
            <a:gdLst/>
            <a:ahLst/>
            <a:cxnLst>
              <a:cxn ang="0">
                <a:pos x="wd2" y="hd2"/>
              </a:cxn>
              <a:cxn ang="5400000">
                <a:pos x="wd2" y="hd2"/>
              </a:cxn>
              <a:cxn ang="10800000">
                <a:pos x="wd2" y="hd2"/>
              </a:cxn>
              <a:cxn ang="16200000">
                <a:pos x="wd2" y="hd2"/>
              </a:cxn>
            </a:cxnLst>
            <a:rect l="0" t="0" r="r" b="b"/>
            <a:pathLst>
              <a:path w="21600" h="21600" extrusionOk="0">
                <a:moveTo>
                  <a:pt x="14400" y="5891"/>
                </a:moveTo>
                <a:lnTo>
                  <a:pt x="14400" y="982"/>
                </a:lnTo>
                <a:lnTo>
                  <a:pt x="15000" y="982"/>
                </a:lnTo>
                <a:lnTo>
                  <a:pt x="20400" y="5891"/>
                </a:lnTo>
                <a:cubicBezTo>
                  <a:pt x="20400" y="5891"/>
                  <a:pt x="14400" y="5891"/>
                  <a:pt x="14400" y="5891"/>
                </a:cubicBezTo>
                <a:close/>
                <a:moveTo>
                  <a:pt x="20400" y="19636"/>
                </a:moveTo>
                <a:cubicBezTo>
                  <a:pt x="20400" y="20179"/>
                  <a:pt x="19862" y="20618"/>
                  <a:pt x="19200" y="20618"/>
                </a:cubicBezTo>
                <a:lnTo>
                  <a:pt x="2400" y="20618"/>
                </a:lnTo>
                <a:cubicBezTo>
                  <a:pt x="1737" y="20618"/>
                  <a:pt x="1200" y="20179"/>
                  <a:pt x="1200" y="19636"/>
                </a:cubicBezTo>
                <a:lnTo>
                  <a:pt x="1200" y="1964"/>
                </a:lnTo>
                <a:cubicBezTo>
                  <a:pt x="1200" y="1422"/>
                  <a:pt x="1737" y="982"/>
                  <a:pt x="2400" y="982"/>
                </a:cubicBezTo>
                <a:lnTo>
                  <a:pt x="13200" y="982"/>
                </a:lnTo>
                <a:lnTo>
                  <a:pt x="13200" y="5891"/>
                </a:lnTo>
                <a:cubicBezTo>
                  <a:pt x="13200" y="6433"/>
                  <a:pt x="13738" y="6873"/>
                  <a:pt x="14400" y="6873"/>
                </a:cubicBezTo>
                <a:lnTo>
                  <a:pt x="20400" y="6873"/>
                </a:lnTo>
                <a:cubicBezTo>
                  <a:pt x="20400" y="6873"/>
                  <a:pt x="20400" y="19636"/>
                  <a:pt x="20400" y="19636"/>
                </a:cubicBezTo>
                <a:close/>
                <a:moveTo>
                  <a:pt x="15600" y="0"/>
                </a:moveTo>
                <a:lnTo>
                  <a:pt x="2400" y="0"/>
                </a:lnTo>
                <a:cubicBezTo>
                  <a:pt x="1075" y="0"/>
                  <a:pt x="0" y="879"/>
                  <a:pt x="0" y="1964"/>
                </a:cubicBezTo>
                <a:lnTo>
                  <a:pt x="0" y="19636"/>
                </a:lnTo>
                <a:cubicBezTo>
                  <a:pt x="0" y="20721"/>
                  <a:pt x="1075" y="21600"/>
                  <a:pt x="2400" y="21600"/>
                </a:cubicBezTo>
                <a:lnTo>
                  <a:pt x="19200" y="21600"/>
                </a:lnTo>
                <a:cubicBezTo>
                  <a:pt x="20525" y="21600"/>
                  <a:pt x="21600" y="20721"/>
                  <a:pt x="21600" y="19636"/>
                </a:cubicBezTo>
                <a:lnTo>
                  <a:pt x="21600" y="5400"/>
                </a:lnTo>
                <a:cubicBezTo>
                  <a:pt x="21600" y="5400"/>
                  <a:pt x="15600" y="0"/>
                  <a:pt x="15600" y="0"/>
                </a:cubicBezTo>
                <a:close/>
                <a:moveTo>
                  <a:pt x="4800" y="8836"/>
                </a:moveTo>
                <a:cubicBezTo>
                  <a:pt x="4800" y="9108"/>
                  <a:pt x="5068" y="9327"/>
                  <a:pt x="5400" y="9327"/>
                </a:cubicBezTo>
                <a:lnTo>
                  <a:pt x="16200" y="9327"/>
                </a:lnTo>
                <a:cubicBezTo>
                  <a:pt x="16532" y="9327"/>
                  <a:pt x="16800" y="9108"/>
                  <a:pt x="16800" y="8836"/>
                </a:cubicBezTo>
                <a:cubicBezTo>
                  <a:pt x="16800" y="8566"/>
                  <a:pt x="16532" y="8345"/>
                  <a:pt x="16200" y="8345"/>
                </a:cubicBezTo>
                <a:lnTo>
                  <a:pt x="5400" y="8345"/>
                </a:lnTo>
                <a:cubicBezTo>
                  <a:pt x="5068" y="8345"/>
                  <a:pt x="4800" y="8566"/>
                  <a:pt x="4800" y="8836"/>
                </a:cubicBezTo>
                <a:moveTo>
                  <a:pt x="16200" y="12273"/>
                </a:moveTo>
                <a:lnTo>
                  <a:pt x="5400" y="12273"/>
                </a:lnTo>
                <a:cubicBezTo>
                  <a:pt x="5068" y="12273"/>
                  <a:pt x="4800" y="12493"/>
                  <a:pt x="4800" y="12764"/>
                </a:cubicBezTo>
                <a:cubicBezTo>
                  <a:pt x="4800" y="13035"/>
                  <a:pt x="5068" y="13255"/>
                  <a:pt x="5400" y="13255"/>
                </a:cubicBezTo>
                <a:lnTo>
                  <a:pt x="16200" y="13255"/>
                </a:lnTo>
                <a:cubicBezTo>
                  <a:pt x="16532" y="13255"/>
                  <a:pt x="16800" y="13035"/>
                  <a:pt x="16800" y="12764"/>
                </a:cubicBezTo>
                <a:cubicBezTo>
                  <a:pt x="16800" y="12493"/>
                  <a:pt x="16532" y="12273"/>
                  <a:pt x="16200" y="12273"/>
                </a:cubicBezTo>
                <a:moveTo>
                  <a:pt x="5400" y="5400"/>
                </a:moveTo>
                <a:lnTo>
                  <a:pt x="8400" y="5400"/>
                </a:lnTo>
                <a:cubicBezTo>
                  <a:pt x="8732" y="5400"/>
                  <a:pt x="9000" y="5181"/>
                  <a:pt x="9000" y="4909"/>
                </a:cubicBezTo>
                <a:cubicBezTo>
                  <a:pt x="9000" y="4638"/>
                  <a:pt x="8732" y="4418"/>
                  <a:pt x="8400" y="4418"/>
                </a:cubicBezTo>
                <a:lnTo>
                  <a:pt x="5400" y="4418"/>
                </a:lnTo>
                <a:cubicBezTo>
                  <a:pt x="5068" y="4418"/>
                  <a:pt x="4800" y="4638"/>
                  <a:pt x="4800" y="4909"/>
                </a:cubicBezTo>
                <a:cubicBezTo>
                  <a:pt x="4800" y="5181"/>
                  <a:pt x="5068" y="5400"/>
                  <a:pt x="5400" y="5400"/>
                </a:cubicBezTo>
                <a:moveTo>
                  <a:pt x="12600" y="16200"/>
                </a:moveTo>
                <a:lnTo>
                  <a:pt x="5400" y="16200"/>
                </a:lnTo>
                <a:cubicBezTo>
                  <a:pt x="5068" y="16200"/>
                  <a:pt x="4800" y="16420"/>
                  <a:pt x="4800" y="16691"/>
                </a:cubicBezTo>
                <a:cubicBezTo>
                  <a:pt x="4800" y="16962"/>
                  <a:pt x="5068" y="17182"/>
                  <a:pt x="5400" y="17182"/>
                </a:cubicBezTo>
                <a:lnTo>
                  <a:pt x="12600" y="17182"/>
                </a:lnTo>
                <a:cubicBezTo>
                  <a:pt x="12932" y="17182"/>
                  <a:pt x="13200" y="16962"/>
                  <a:pt x="13200" y="16691"/>
                </a:cubicBezTo>
                <a:cubicBezTo>
                  <a:pt x="13200" y="16420"/>
                  <a:pt x="12932" y="16200"/>
                  <a:pt x="12600" y="162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49" name="Freeform 38">
            <a:extLst>
              <a:ext uri="{FF2B5EF4-FFF2-40B4-BE49-F238E27FC236}">
                <a16:creationId xmlns:a16="http://schemas.microsoft.com/office/drawing/2014/main" id="{D632A10F-340F-4D5F-A29D-7F4BDD088081}"/>
              </a:ext>
            </a:extLst>
          </p:cNvPr>
          <p:cNvSpPr>
            <a:spLocks noChangeArrowheads="1"/>
          </p:cNvSpPr>
          <p:nvPr/>
        </p:nvSpPr>
        <p:spPr bwMode="auto">
          <a:xfrm>
            <a:off x="6413192" y="4469149"/>
            <a:ext cx="241236" cy="546099"/>
          </a:xfrm>
          <a:custGeom>
            <a:avLst/>
            <a:gdLst>
              <a:gd name="T0" fmla="*/ 26 w 205"/>
              <a:gd name="T1" fmla="*/ 443 h 453"/>
              <a:gd name="T2" fmla="*/ 26 w 205"/>
              <a:gd name="T3" fmla="*/ 443 h 453"/>
              <a:gd name="T4" fmla="*/ 106 w 205"/>
              <a:gd name="T5" fmla="*/ 266 h 453"/>
              <a:gd name="T6" fmla="*/ 8 w 205"/>
              <a:gd name="T7" fmla="*/ 212 h 453"/>
              <a:gd name="T8" fmla="*/ 186 w 205"/>
              <a:gd name="T9" fmla="*/ 0 h 453"/>
              <a:gd name="T10" fmla="*/ 106 w 205"/>
              <a:gd name="T11" fmla="*/ 187 h 453"/>
              <a:gd name="T12" fmla="*/ 204 w 205"/>
              <a:gd name="T13" fmla="*/ 240 h 453"/>
              <a:gd name="T14" fmla="*/ 26 w 205"/>
              <a:gd name="T15" fmla="*/ 44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50" name="Freeform 123">
            <a:extLst>
              <a:ext uri="{FF2B5EF4-FFF2-40B4-BE49-F238E27FC236}">
                <a16:creationId xmlns:a16="http://schemas.microsoft.com/office/drawing/2014/main" id="{F7618580-EA1D-4B1E-8598-D4A2995B3331}"/>
              </a:ext>
            </a:extLst>
          </p:cNvPr>
          <p:cNvSpPr>
            <a:spLocks noChangeArrowheads="1"/>
          </p:cNvSpPr>
          <p:nvPr/>
        </p:nvSpPr>
        <p:spPr bwMode="auto">
          <a:xfrm>
            <a:off x="15918807" y="4371455"/>
            <a:ext cx="579817" cy="584200"/>
          </a:xfrm>
          <a:custGeom>
            <a:avLst/>
            <a:gdLst>
              <a:gd name="T0" fmla="*/ 74657633 w 602"/>
              <a:gd name="T1" fmla="*/ 42962442 h 609"/>
              <a:gd name="T2" fmla="*/ 74657633 w 602"/>
              <a:gd name="T3" fmla="*/ 42962442 h 609"/>
              <a:gd name="T4" fmla="*/ 71002968 w 602"/>
              <a:gd name="T5" fmla="*/ 42962442 h 609"/>
              <a:gd name="T6" fmla="*/ 43332858 w 602"/>
              <a:gd name="T7" fmla="*/ 70396460 h 609"/>
              <a:gd name="T8" fmla="*/ 43332858 w 602"/>
              <a:gd name="T9" fmla="*/ 75054951 h 609"/>
              <a:gd name="T10" fmla="*/ 39678193 w 602"/>
              <a:gd name="T11" fmla="*/ 78678142 h 609"/>
              <a:gd name="T12" fmla="*/ 36023527 w 602"/>
              <a:gd name="T13" fmla="*/ 75054951 h 609"/>
              <a:gd name="T14" fmla="*/ 36023527 w 602"/>
              <a:gd name="T15" fmla="*/ 70396460 h 609"/>
              <a:gd name="T16" fmla="*/ 7308970 w 602"/>
              <a:gd name="T17" fmla="*/ 42962442 h 609"/>
              <a:gd name="T18" fmla="*/ 3654665 w 602"/>
              <a:gd name="T19" fmla="*/ 42962442 h 609"/>
              <a:gd name="T20" fmla="*/ 0 w 602"/>
              <a:gd name="T21" fmla="*/ 39339251 h 609"/>
              <a:gd name="T22" fmla="*/ 3654665 w 602"/>
              <a:gd name="T23" fmla="*/ 35715700 h 609"/>
              <a:gd name="T24" fmla="*/ 7308970 w 602"/>
              <a:gd name="T25" fmla="*/ 35715700 h 609"/>
              <a:gd name="T26" fmla="*/ 36023527 w 602"/>
              <a:gd name="T27" fmla="*/ 8282042 h 609"/>
              <a:gd name="T28" fmla="*/ 36023527 w 602"/>
              <a:gd name="T29" fmla="*/ 3623191 h 609"/>
              <a:gd name="T30" fmla="*/ 39678193 w 602"/>
              <a:gd name="T31" fmla="*/ 0 h 609"/>
              <a:gd name="T32" fmla="*/ 43332858 w 602"/>
              <a:gd name="T33" fmla="*/ 3623191 h 609"/>
              <a:gd name="T34" fmla="*/ 43332858 w 602"/>
              <a:gd name="T35" fmla="*/ 8282042 h 609"/>
              <a:gd name="T36" fmla="*/ 71002968 w 602"/>
              <a:gd name="T37" fmla="*/ 35715700 h 609"/>
              <a:gd name="T38" fmla="*/ 74657633 w 602"/>
              <a:gd name="T39" fmla="*/ 35715700 h 609"/>
              <a:gd name="T40" fmla="*/ 78442719 w 602"/>
              <a:gd name="T41" fmla="*/ 39339251 h 609"/>
              <a:gd name="T42" fmla="*/ 74657633 w 602"/>
              <a:gd name="T43" fmla="*/ 42962442 h 609"/>
              <a:gd name="T44" fmla="*/ 56254247 w 602"/>
              <a:gd name="T45" fmla="*/ 35715700 h 609"/>
              <a:gd name="T46" fmla="*/ 56254247 w 602"/>
              <a:gd name="T47" fmla="*/ 35715700 h 609"/>
              <a:gd name="T48" fmla="*/ 63563216 w 602"/>
              <a:gd name="T49" fmla="*/ 35715700 h 609"/>
              <a:gd name="T50" fmla="*/ 43332858 w 602"/>
              <a:gd name="T51" fmla="*/ 15528425 h 609"/>
              <a:gd name="T52" fmla="*/ 43332858 w 602"/>
              <a:gd name="T53" fmla="*/ 21998871 h 609"/>
              <a:gd name="T54" fmla="*/ 39678193 w 602"/>
              <a:gd name="T55" fmla="*/ 25622062 h 609"/>
              <a:gd name="T56" fmla="*/ 36023527 w 602"/>
              <a:gd name="T57" fmla="*/ 21998871 h 609"/>
              <a:gd name="T58" fmla="*/ 36023527 w 602"/>
              <a:gd name="T59" fmla="*/ 15528425 h 609"/>
              <a:gd name="T60" fmla="*/ 14748721 w 602"/>
              <a:gd name="T61" fmla="*/ 35715700 h 609"/>
              <a:gd name="T62" fmla="*/ 22058052 w 602"/>
              <a:gd name="T63" fmla="*/ 35715700 h 609"/>
              <a:gd name="T64" fmla="*/ 25843138 w 602"/>
              <a:gd name="T65" fmla="*/ 39339251 h 609"/>
              <a:gd name="T66" fmla="*/ 22058052 w 602"/>
              <a:gd name="T67" fmla="*/ 42962442 h 609"/>
              <a:gd name="T68" fmla="*/ 14748721 w 602"/>
              <a:gd name="T69" fmla="*/ 42962442 h 609"/>
              <a:gd name="T70" fmla="*/ 36023527 w 602"/>
              <a:gd name="T71" fmla="*/ 63149718 h 609"/>
              <a:gd name="T72" fmla="*/ 36023527 w 602"/>
              <a:gd name="T73" fmla="*/ 56679271 h 609"/>
              <a:gd name="T74" fmla="*/ 39678193 w 602"/>
              <a:gd name="T75" fmla="*/ 53056080 h 609"/>
              <a:gd name="T76" fmla="*/ 43332858 w 602"/>
              <a:gd name="T77" fmla="*/ 56679271 h 609"/>
              <a:gd name="T78" fmla="*/ 43332858 w 602"/>
              <a:gd name="T79" fmla="*/ 63149718 h 609"/>
              <a:gd name="T80" fmla="*/ 63563216 w 602"/>
              <a:gd name="T81" fmla="*/ 42962442 h 609"/>
              <a:gd name="T82" fmla="*/ 56254247 w 602"/>
              <a:gd name="T83" fmla="*/ 42962442 h 609"/>
              <a:gd name="T84" fmla="*/ 52599581 w 602"/>
              <a:gd name="T85" fmla="*/ 39339251 h 609"/>
              <a:gd name="T86" fmla="*/ 56254247 w 602"/>
              <a:gd name="T87" fmla="*/ 35715700 h 609"/>
              <a:gd name="T88" fmla="*/ 39678193 w 602"/>
              <a:gd name="T89" fmla="*/ 42962442 h 609"/>
              <a:gd name="T90" fmla="*/ 39678193 w 602"/>
              <a:gd name="T91" fmla="*/ 42962442 h 609"/>
              <a:gd name="T92" fmla="*/ 36023527 w 602"/>
              <a:gd name="T93" fmla="*/ 39339251 h 609"/>
              <a:gd name="T94" fmla="*/ 39678193 w 602"/>
              <a:gd name="T95" fmla="*/ 35715700 h 609"/>
              <a:gd name="T96" fmla="*/ 43332858 w 602"/>
              <a:gd name="T97" fmla="*/ 39339251 h 609"/>
              <a:gd name="T98" fmla="*/ 39678193 w 602"/>
              <a:gd name="T99" fmla="*/ 42962442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02" h="609">
                <a:moveTo>
                  <a:pt x="572" y="332"/>
                </a:moveTo>
                <a:lnTo>
                  <a:pt x="572" y="332"/>
                </a:lnTo>
                <a:cubicBezTo>
                  <a:pt x="544" y="332"/>
                  <a:pt x="544" y="332"/>
                  <a:pt x="544" y="332"/>
                </a:cubicBezTo>
                <a:cubicBezTo>
                  <a:pt x="530" y="445"/>
                  <a:pt x="445" y="537"/>
                  <a:pt x="332" y="544"/>
                </a:cubicBezTo>
                <a:cubicBezTo>
                  <a:pt x="332" y="580"/>
                  <a:pt x="332" y="580"/>
                  <a:pt x="332" y="580"/>
                </a:cubicBezTo>
                <a:cubicBezTo>
                  <a:pt x="332" y="594"/>
                  <a:pt x="318" y="608"/>
                  <a:pt x="304" y="608"/>
                </a:cubicBezTo>
                <a:cubicBezTo>
                  <a:pt x="283" y="608"/>
                  <a:pt x="276" y="594"/>
                  <a:pt x="276" y="580"/>
                </a:cubicBezTo>
                <a:cubicBezTo>
                  <a:pt x="276" y="544"/>
                  <a:pt x="276" y="544"/>
                  <a:pt x="276" y="544"/>
                </a:cubicBezTo>
                <a:cubicBezTo>
                  <a:pt x="162" y="537"/>
                  <a:pt x="71" y="445"/>
                  <a:pt x="56" y="332"/>
                </a:cubicBezTo>
                <a:cubicBezTo>
                  <a:pt x="28" y="332"/>
                  <a:pt x="28" y="332"/>
                  <a:pt x="28" y="332"/>
                </a:cubicBezTo>
                <a:cubicBezTo>
                  <a:pt x="14" y="332"/>
                  <a:pt x="0" y="318"/>
                  <a:pt x="0" y="304"/>
                </a:cubicBezTo>
                <a:cubicBezTo>
                  <a:pt x="0" y="290"/>
                  <a:pt x="14" y="276"/>
                  <a:pt x="28" y="276"/>
                </a:cubicBezTo>
                <a:cubicBezTo>
                  <a:pt x="56" y="276"/>
                  <a:pt x="56" y="276"/>
                  <a:pt x="56" y="276"/>
                </a:cubicBezTo>
                <a:cubicBezTo>
                  <a:pt x="71" y="163"/>
                  <a:pt x="162" y="71"/>
                  <a:pt x="276" y="64"/>
                </a:cubicBezTo>
                <a:cubicBezTo>
                  <a:pt x="276" y="28"/>
                  <a:pt x="276" y="28"/>
                  <a:pt x="276" y="28"/>
                </a:cubicBezTo>
                <a:cubicBezTo>
                  <a:pt x="276" y="14"/>
                  <a:pt x="283" y="0"/>
                  <a:pt x="304" y="0"/>
                </a:cubicBezTo>
                <a:cubicBezTo>
                  <a:pt x="318" y="0"/>
                  <a:pt x="332" y="14"/>
                  <a:pt x="332" y="28"/>
                </a:cubicBezTo>
                <a:cubicBezTo>
                  <a:pt x="332" y="64"/>
                  <a:pt x="332" y="64"/>
                  <a:pt x="332" y="64"/>
                </a:cubicBezTo>
                <a:cubicBezTo>
                  <a:pt x="445" y="71"/>
                  <a:pt x="530" y="163"/>
                  <a:pt x="544" y="276"/>
                </a:cubicBezTo>
                <a:cubicBezTo>
                  <a:pt x="572" y="276"/>
                  <a:pt x="572" y="276"/>
                  <a:pt x="572" y="276"/>
                </a:cubicBezTo>
                <a:cubicBezTo>
                  <a:pt x="594" y="276"/>
                  <a:pt x="601" y="290"/>
                  <a:pt x="601" y="304"/>
                </a:cubicBezTo>
                <a:cubicBezTo>
                  <a:pt x="601" y="318"/>
                  <a:pt x="594" y="332"/>
                  <a:pt x="572" y="332"/>
                </a:cubicBezTo>
                <a:close/>
                <a:moveTo>
                  <a:pt x="431" y="276"/>
                </a:moveTo>
                <a:lnTo>
                  <a:pt x="431" y="276"/>
                </a:lnTo>
                <a:cubicBezTo>
                  <a:pt x="487" y="276"/>
                  <a:pt x="487" y="276"/>
                  <a:pt x="487" y="276"/>
                </a:cubicBezTo>
                <a:cubicBezTo>
                  <a:pt x="473" y="191"/>
                  <a:pt x="410" y="127"/>
                  <a:pt x="332" y="120"/>
                </a:cubicBezTo>
                <a:cubicBezTo>
                  <a:pt x="332" y="170"/>
                  <a:pt x="332" y="170"/>
                  <a:pt x="332" y="170"/>
                </a:cubicBezTo>
                <a:cubicBezTo>
                  <a:pt x="332" y="191"/>
                  <a:pt x="318" y="198"/>
                  <a:pt x="304" y="198"/>
                </a:cubicBezTo>
                <a:cubicBezTo>
                  <a:pt x="283" y="198"/>
                  <a:pt x="276" y="191"/>
                  <a:pt x="276" y="170"/>
                </a:cubicBezTo>
                <a:cubicBezTo>
                  <a:pt x="276" y="120"/>
                  <a:pt x="276" y="120"/>
                  <a:pt x="276" y="120"/>
                </a:cubicBezTo>
                <a:cubicBezTo>
                  <a:pt x="191" y="127"/>
                  <a:pt x="127" y="191"/>
                  <a:pt x="113" y="276"/>
                </a:cubicBezTo>
                <a:cubicBezTo>
                  <a:pt x="169" y="276"/>
                  <a:pt x="169" y="276"/>
                  <a:pt x="169" y="276"/>
                </a:cubicBezTo>
                <a:cubicBezTo>
                  <a:pt x="184" y="276"/>
                  <a:pt x="198" y="290"/>
                  <a:pt x="198" y="304"/>
                </a:cubicBezTo>
                <a:cubicBezTo>
                  <a:pt x="198" y="318"/>
                  <a:pt x="184" y="332"/>
                  <a:pt x="169" y="332"/>
                </a:cubicBezTo>
                <a:cubicBezTo>
                  <a:pt x="113" y="332"/>
                  <a:pt x="113" y="332"/>
                  <a:pt x="113" y="332"/>
                </a:cubicBezTo>
                <a:cubicBezTo>
                  <a:pt x="127" y="417"/>
                  <a:pt x="191" y="481"/>
                  <a:pt x="276" y="488"/>
                </a:cubicBezTo>
                <a:cubicBezTo>
                  <a:pt x="276" y="438"/>
                  <a:pt x="276" y="438"/>
                  <a:pt x="276" y="438"/>
                </a:cubicBezTo>
                <a:cubicBezTo>
                  <a:pt x="276" y="417"/>
                  <a:pt x="283" y="410"/>
                  <a:pt x="304" y="410"/>
                </a:cubicBezTo>
                <a:cubicBezTo>
                  <a:pt x="318" y="410"/>
                  <a:pt x="332" y="417"/>
                  <a:pt x="332" y="438"/>
                </a:cubicBezTo>
                <a:cubicBezTo>
                  <a:pt x="332" y="488"/>
                  <a:pt x="332" y="488"/>
                  <a:pt x="332" y="488"/>
                </a:cubicBezTo>
                <a:cubicBezTo>
                  <a:pt x="410" y="481"/>
                  <a:pt x="473" y="417"/>
                  <a:pt x="487" y="332"/>
                </a:cubicBezTo>
                <a:cubicBezTo>
                  <a:pt x="431" y="332"/>
                  <a:pt x="431" y="332"/>
                  <a:pt x="431" y="332"/>
                </a:cubicBezTo>
                <a:cubicBezTo>
                  <a:pt x="417" y="332"/>
                  <a:pt x="403" y="318"/>
                  <a:pt x="403" y="304"/>
                </a:cubicBezTo>
                <a:cubicBezTo>
                  <a:pt x="403" y="290"/>
                  <a:pt x="417" y="276"/>
                  <a:pt x="431" y="276"/>
                </a:cubicBezTo>
                <a:close/>
                <a:moveTo>
                  <a:pt x="304" y="332"/>
                </a:moveTo>
                <a:lnTo>
                  <a:pt x="304" y="332"/>
                </a:lnTo>
                <a:cubicBezTo>
                  <a:pt x="283" y="332"/>
                  <a:pt x="276" y="318"/>
                  <a:pt x="276" y="304"/>
                </a:cubicBezTo>
                <a:cubicBezTo>
                  <a:pt x="276" y="290"/>
                  <a:pt x="283" y="276"/>
                  <a:pt x="304" y="276"/>
                </a:cubicBezTo>
                <a:cubicBezTo>
                  <a:pt x="318" y="276"/>
                  <a:pt x="332" y="290"/>
                  <a:pt x="332" y="304"/>
                </a:cubicBezTo>
                <a:cubicBezTo>
                  <a:pt x="332" y="318"/>
                  <a:pt x="318" y="332"/>
                  <a:pt x="304" y="3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 name="Freeform 141">
            <a:extLst>
              <a:ext uri="{FF2B5EF4-FFF2-40B4-BE49-F238E27FC236}">
                <a16:creationId xmlns:a16="http://schemas.microsoft.com/office/drawing/2014/main" id="{C101BCAB-AA5A-4D98-A476-A5B624551B9E}"/>
              </a:ext>
            </a:extLst>
          </p:cNvPr>
          <p:cNvSpPr>
            <a:spLocks noChangeArrowheads="1"/>
          </p:cNvSpPr>
          <p:nvPr/>
        </p:nvSpPr>
        <p:spPr bwMode="auto">
          <a:xfrm>
            <a:off x="15947616" y="6874995"/>
            <a:ext cx="579814" cy="524933"/>
          </a:xfrm>
          <a:custGeom>
            <a:avLst/>
            <a:gdLst>
              <a:gd name="T0" fmla="*/ 573 w 602"/>
              <a:gd name="T1" fmla="*/ 460 h 546"/>
              <a:gd name="T2" fmla="*/ 573 w 602"/>
              <a:gd name="T3" fmla="*/ 460 h 546"/>
              <a:gd name="T4" fmla="*/ 198 w 602"/>
              <a:gd name="T5" fmla="*/ 460 h 546"/>
              <a:gd name="T6" fmla="*/ 198 w 602"/>
              <a:gd name="T7" fmla="*/ 460 h 546"/>
              <a:gd name="T8" fmla="*/ 191 w 602"/>
              <a:gd name="T9" fmla="*/ 460 h 546"/>
              <a:gd name="T10" fmla="*/ 113 w 602"/>
              <a:gd name="T11" fmla="*/ 538 h 546"/>
              <a:gd name="T12" fmla="*/ 92 w 602"/>
              <a:gd name="T13" fmla="*/ 545 h 546"/>
              <a:gd name="T14" fmla="*/ 92 w 602"/>
              <a:gd name="T15" fmla="*/ 545 h 546"/>
              <a:gd name="T16" fmla="*/ 92 w 602"/>
              <a:gd name="T17" fmla="*/ 545 h 546"/>
              <a:gd name="T18" fmla="*/ 92 w 602"/>
              <a:gd name="T19" fmla="*/ 545 h 546"/>
              <a:gd name="T20" fmla="*/ 78 w 602"/>
              <a:gd name="T21" fmla="*/ 538 h 546"/>
              <a:gd name="T22" fmla="*/ 71 w 602"/>
              <a:gd name="T23" fmla="*/ 538 h 546"/>
              <a:gd name="T24" fmla="*/ 71 w 602"/>
              <a:gd name="T25" fmla="*/ 531 h 546"/>
              <a:gd name="T26" fmla="*/ 71 w 602"/>
              <a:gd name="T27" fmla="*/ 531 h 546"/>
              <a:gd name="T28" fmla="*/ 71 w 602"/>
              <a:gd name="T29" fmla="*/ 531 h 546"/>
              <a:gd name="T30" fmla="*/ 71 w 602"/>
              <a:gd name="T31" fmla="*/ 523 h 546"/>
              <a:gd name="T32" fmla="*/ 64 w 602"/>
              <a:gd name="T33" fmla="*/ 523 h 546"/>
              <a:gd name="T34" fmla="*/ 64 w 602"/>
              <a:gd name="T35" fmla="*/ 516 h 546"/>
              <a:gd name="T36" fmla="*/ 64 w 602"/>
              <a:gd name="T37" fmla="*/ 516 h 546"/>
              <a:gd name="T38" fmla="*/ 64 w 602"/>
              <a:gd name="T39" fmla="*/ 460 h 546"/>
              <a:gd name="T40" fmla="*/ 29 w 602"/>
              <a:gd name="T41" fmla="*/ 460 h 546"/>
              <a:gd name="T42" fmla="*/ 0 w 602"/>
              <a:gd name="T43" fmla="*/ 432 h 546"/>
              <a:gd name="T44" fmla="*/ 0 w 602"/>
              <a:gd name="T45" fmla="*/ 29 h 546"/>
              <a:gd name="T46" fmla="*/ 29 w 602"/>
              <a:gd name="T47" fmla="*/ 0 h 546"/>
              <a:gd name="T48" fmla="*/ 573 w 602"/>
              <a:gd name="T49" fmla="*/ 0 h 546"/>
              <a:gd name="T50" fmla="*/ 601 w 602"/>
              <a:gd name="T51" fmla="*/ 29 h 546"/>
              <a:gd name="T52" fmla="*/ 601 w 602"/>
              <a:gd name="T53" fmla="*/ 432 h 546"/>
              <a:gd name="T54" fmla="*/ 573 w 602"/>
              <a:gd name="T55" fmla="*/ 460 h 546"/>
              <a:gd name="T56" fmla="*/ 544 w 602"/>
              <a:gd name="T57" fmla="*/ 57 h 546"/>
              <a:gd name="T58" fmla="*/ 544 w 602"/>
              <a:gd name="T59" fmla="*/ 57 h 546"/>
              <a:gd name="T60" fmla="*/ 57 w 602"/>
              <a:gd name="T61" fmla="*/ 57 h 546"/>
              <a:gd name="T62" fmla="*/ 57 w 602"/>
              <a:gd name="T63" fmla="*/ 403 h 546"/>
              <a:gd name="T64" fmla="*/ 92 w 602"/>
              <a:gd name="T65" fmla="*/ 403 h 546"/>
              <a:gd name="T66" fmla="*/ 92 w 602"/>
              <a:gd name="T67" fmla="*/ 403 h 546"/>
              <a:gd name="T68" fmla="*/ 120 w 602"/>
              <a:gd name="T69" fmla="*/ 403 h 546"/>
              <a:gd name="T70" fmla="*/ 120 w 602"/>
              <a:gd name="T71" fmla="*/ 446 h 546"/>
              <a:gd name="T72" fmla="*/ 170 w 602"/>
              <a:gd name="T73" fmla="*/ 403 h 546"/>
              <a:gd name="T74" fmla="*/ 248 w 602"/>
              <a:gd name="T75" fmla="*/ 403 h 546"/>
              <a:gd name="T76" fmla="*/ 248 w 602"/>
              <a:gd name="T77" fmla="*/ 403 h 546"/>
              <a:gd name="T78" fmla="*/ 544 w 602"/>
              <a:gd name="T79" fmla="*/ 403 h 546"/>
              <a:gd name="T80" fmla="*/ 544 w 602"/>
              <a:gd name="T81" fmla="*/ 57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2" h="546">
                <a:moveTo>
                  <a:pt x="573" y="460"/>
                </a:moveTo>
                <a:lnTo>
                  <a:pt x="573" y="460"/>
                </a:lnTo>
                <a:cubicBezTo>
                  <a:pt x="198" y="460"/>
                  <a:pt x="198" y="460"/>
                  <a:pt x="198" y="460"/>
                </a:cubicBezTo>
                <a:lnTo>
                  <a:pt x="198" y="460"/>
                </a:lnTo>
                <a:cubicBezTo>
                  <a:pt x="191" y="460"/>
                  <a:pt x="191" y="460"/>
                  <a:pt x="191" y="460"/>
                </a:cubicBezTo>
                <a:cubicBezTo>
                  <a:pt x="113" y="538"/>
                  <a:pt x="113" y="538"/>
                  <a:pt x="113" y="538"/>
                </a:cubicBezTo>
                <a:cubicBezTo>
                  <a:pt x="106" y="545"/>
                  <a:pt x="99" y="545"/>
                  <a:pt x="92" y="545"/>
                </a:cubicBezTo>
                <a:lnTo>
                  <a:pt x="92" y="545"/>
                </a:lnTo>
                <a:lnTo>
                  <a:pt x="92" y="545"/>
                </a:lnTo>
                <a:lnTo>
                  <a:pt x="92" y="545"/>
                </a:lnTo>
                <a:cubicBezTo>
                  <a:pt x="85" y="545"/>
                  <a:pt x="78" y="545"/>
                  <a:pt x="78" y="538"/>
                </a:cubicBezTo>
                <a:cubicBezTo>
                  <a:pt x="71" y="538"/>
                  <a:pt x="71" y="538"/>
                  <a:pt x="71" y="538"/>
                </a:cubicBezTo>
                <a:lnTo>
                  <a:pt x="71" y="531"/>
                </a:lnTo>
                <a:lnTo>
                  <a:pt x="71" y="531"/>
                </a:lnTo>
                <a:lnTo>
                  <a:pt x="71" y="531"/>
                </a:lnTo>
                <a:cubicBezTo>
                  <a:pt x="71" y="523"/>
                  <a:pt x="71" y="523"/>
                  <a:pt x="71" y="523"/>
                </a:cubicBezTo>
                <a:lnTo>
                  <a:pt x="64" y="523"/>
                </a:lnTo>
                <a:lnTo>
                  <a:pt x="64" y="516"/>
                </a:lnTo>
                <a:lnTo>
                  <a:pt x="64" y="516"/>
                </a:lnTo>
                <a:cubicBezTo>
                  <a:pt x="64" y="460"/>
                  <a:pt x="64" y="460"/>
                  <a:pt x="64" y="460"/>
                </a:cubicBezTo>
                <a:cubicBezTo>
                  <a:pt x="29" y="460"/>
                  <a:pt x="29" y="460"/>
                  <a:pt x="29" y="460"/>
                </a:cubicBezTo>
                <a:cubicBezTo>
                  <a:pt x="15" y="460"/>
                  <a:pt x="0" y="446"/>
                  <a:pt x="0" y="432"/>
                </a:cubicBezTo>
                <a:cubicBezTo>
                  <a:pt x="0" y="29"/>
                  <a:pt x="0" y="29"/>
                  <a:pt x="0" y="29"/>
                </a:cubicBezTo>
                <a:cubicBezTo>
                  <a:pt x="0" y="8"/>
                  <a:pt x="15" y="0"/>
                  <a:pt x="29" y="0"/>
                </a:cubicBezTo>
                <a:cubicBezTo>
                  <a:pt x="573" y="0"/>
                  <a:pt x="573" y="0"/>
                  <a:pt x="573" y="0"/>
                </a:cubicBezTo>
                <a:cubicBezTo>
                  <a:pt x="594" y="0"/>
                  <a:pt x="601" y="8"/>
                  <a:pt x="601" y="29"/>
                </a:cubicBezTo>
                <a:cubicBezTo>
                  <a:pt x="601" y="432"/>
                  <a:pt x="601" y="432"/>
                  <a:pt x="601" y="432"/>
                </a:cubicBezTo>
                <a:cubicBezTo>
                  <a:pt x="601" y="446"/>
                  <a:pt x="594" y="460"/>
                  <a:pt x="573" y="460"/>
                </a:cubicBezTo>
                <a:close/>
                <a:moveTo>
                  <a:pt x="544" y="57"/>
                </a:moveTo>
                <a:lnTo>
                  <a:pt x="544" y="57"/>
                </a:lnTo>
                <a:cubicBezTo>
                  <a:pt x="57" y="57"/>
                  <a:pt x="57" y="57"/>
                  <a:pt x="57" y="57"/>
                </a:cubicBezTo>
                <a:cubicBezTo>
                  <a:pt x="57" y="403"/>
                  <a:pt x="57" y="403"/>
                  <a:pt x="57" y="403"/>
                </a:cubicBezTo>
                <a:cubicBezTo>
                  <a:pt x="92" y="403"/>
                  <a:pt x="92" y="403"/>
                  <a:pt x="92" y="403"/>
                </a:cubicBezTo>
                <a:lnTo>
                  <a:pt x="92" y="403"/>
                </a:lnTo>
                <a:cubicBezTo>
                  <a:pt x="120" y="403"/>
                  <a:pt x="120" y="403"/>
                  <a:pt x="120" y="403"/>
                </a:cubicBezTo>
                <a:cubicBezTo>
                  <a:pt x="120" y="446"/>
                  <a:pt x="120" y="446"/>
                  <a:pt x="120" y="446"/>
                </a:cubicBezTo>
                <a:cubicBezTo>
                  <a:pt x="170" y="403"/>
                  <a:pt x="170" y="403"/>
                  <a:pt x="170" y="403"/>
                </a:cubicBezTo>
                <a:cubicBezTo>
                  <a:pt x="248" y="403"/>
                  <a:pt x="248" y="403"/>
                  <a:pt x="248" y="403"/>
                </a:cubicBezTo>
                <a:lnTo>
                  <a:pt x="248" y="403"/>
                </a:lnTo>
                <a:cubicBezTo>
                  <a:pt x="544" y="403"/>
                  <a:pt x="544" y="403"/>
                  <a:pt x="544" y="403"/>
                </a:cubicBezTo>
                <a:lnTo>
                  <a:pt x="544" y="57"/>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2" name="Textfeld 29">
            <a:extLst>
              <a:ext uri="{FF2B5EF4-FFF2-40B4-BE49-F238E27FC236}">
                <a16:creationId xmlns:a16="http://schemas.microsoft.com/office/drawing/2014/main" id="{ECCB8720-2A27-47F8-B336-CB4BB453C6D6}"/>
              </a:ext>
            </a:extLst>
          </p:cNvPr>
          <p:cNvSpPr txBox="1"/>
          <p:nvPr/>
        </p:nvSpPr>
        <p:spPr>
          <a:xfrm>
            <a:off x="2727861" y="2643291"/>
            <a:ext cx="7696231" cy="400110"/>
          </a:xfrm>
          <a:prstGeom prst="rect">
            <a:avLst/>
          </a:prstGeom>
          <a:noFill/>
        </p:spPr>
        <p:txBody>
          <a:bodyPr wrap="square" rtlCol="0">
            <a:spAutoFit/>
          </a:bodyPr>
          <a:lstStyle/>
          <a:p>
            <a:pPr algn="r"/>
            <a:r>
              <a:rPr lang="tr-TR" sz="2000" b="1" dirty="0"/>
              <a:t>Özellikler</a:t>
            </a:r>
            <a:endParaRPr lang="de-DE" sz="2000" b="1" dirty="0"/>
          </a:p>
        </p:txBody>
      </p:sp>
      <p:sp>
        <p:nvSpPr>
          <p:cNvPr id="60" name="Textfeld 35">
            <a:extLst>
              <a:ext uri="{FF2B5EF4-FFF2-40B4-BE49-F238E27FC236}">
                <a16:creationId xmlns:a16="http://schemas.microsoft.com/office/drawing/2014/main" id="{7C13FA0C-54AB-4871-A4BD-062F21B5B153}"/>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39157951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500" fill="hold"/>
                                        <p:tgtEl>
                                          <p:spTgt spid="78"/>
                                        </p:tgtEl>
                                        <p:attrNameLst>
                                          <p:attrName>ppt_x</p:attrName>
                                        </p:attrNameLst>
                                      </p:cBhvr>
                                      <p:tavLst>
                                        <p:tav tm="0">
                                          <p:val>
                                            <p:strVal val="#ppt_x"/>
                                          </p:val>
                                        </p:tav>
                                        <p:tav tm="100000">
                                          <p:val>
                                            <p:strVal val="#ppt_x"/>
                                          </p:val>
                                        </p:tav>
                                      </p:tavLst>
                                    </p:anim>
                                    <p:anim calcmode="lin" valueType="num">
                                      <p:cBhvr additive="base">
                                        <p:cTn id="16" dur="500" fill="hold"/>
                                        <p:tgtEl>
                                          <p:spTgt spid="7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ppt_x"/>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500" fill="hold"/>
                                        <p:tgtEl>
                                          <p:spTgt spid="82"/>
                                        </p:tgtEl>
                                        <p:attrNameLst>
                                          <p:attrName>ppt_x</p:attrName>
                                        </p:attrNameLst>
                                      </p:cBhvr>
                                      <p:tavLst>
                                        <p:tav tm="0">
                                          <p:val>
                                            <p:strVal val="#ppt_x"/>
                                          </p:val>
                                        </p:tav>
                                        <p:tav tm="100000">
                                          <p:val>
                                            <p:strVal val="#ppt_x"/>
                                          </p:val>
                                        </p:tav>
                                      </p:tavLst>
                                    </p:anim>
                                    <p:anim calcmode="lin" valueType="num">
                                      <p:cBhvr additive="base">
                                        <p:cTn id="24" dur="500" fill="hold"/>
                                        <p:tgtEl>
                                          <p:spTgt spid="8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fill="hold"/>
                                        <p:tgtEl>
                                          <p:spTgt spid="83"/>
                                        </p:tgtEl>
                                        <p:attrNameLst>
                                          <p:attrName>ppt_x</p:attrName>
                                        </p:attrNameLst>
                                      </p:cBhvr>
                                      <p:tavLst>
                                        <p:tav tm="0">
                                          <p:val>
                                            <p:strVal val="#ppt_x"/>
                                          </p:val>
                                        </p:tav>
                                        <p:tav tm="100000">
                                          <p:val>
                                            <p:strVal val="#ppt_x"/>
                                          </p:val>
                                        </p:tav>
                                      </p:tavLst>
                                    </p:anim>
                                    <p:anim calcmode="lin" valueType="num">
                                      <p:cBhvr additive="base">
                                        <p:cTn id="28" dur="50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anim calcmode="lin" valueType="num">
                                      <p:cBhvr additive="base">
                                        <p:cTn id="31" dur="500" fill="hold"/>
                                        <p:tgtEl>
                                          <p:spTgt spid="86"/>
                                        </p:tgtEl>
                                        <p:attrNameLst>
                                          <p:attrName>ppt_x</p:attrName>
                                        </p:attrNameLst>
                                      </p:cBhvr>
                                      <p:tavLst>
                                        <p:tav tm="0">
                                          <p:val>
                                            <p:strVal val="#ppt_x"/>
                                          </p:val>
                                        </p:tav>
                                        <p:tav tm="100000">
                                          <p:val>
                                            <p:strVal val="#ppt_x"/>
                                          </p:val>
                                        </p:tav>
                                      </p:tavLst>
                                    </p:anim>
                                    <p:anim calcmode="lin" valueType="num">
                                      <p:cBhvr additive="base">
                                        <p:cTn id="32" dur="500" fill="hold"/>
                                        <p:tgtEl>
                                          <p:spTgt spid="8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anim calcmode="lin" valueType="num">
                                      <p:cBhvr additive="base">
                                        <p:cTn id="35" dur="500" fill="hold"/>
                                        <p:tgtEl>
                                          <p:spTgt spid="87"/>
                                        </p:tgtEl>
                                        <p:attrNameLst>
                                          <p:attrName>ppt_x</p:attrName>
                                        </p:attrNameLst>
                                      </p:cBhvr>
                                      <p:tavLst>
                                        <p:tav tm="0">
                                          <p:val>
                                            <p:strVal val="#ppt_x"/>
                                          </p:val>
                                        </p:tav>
                                        <p:tav tm="100000">
                                          <p:val>
                                            <p:strVal val="#ppt_x"/>
                                          </p:val>
                                        </p:tav>
                                      </p:tavLst>
                                    </p:anim>
                                    <p:anim calcmode="lin" valueType="num">
                                      <p:cBhvr additive="base">
                                        <p:cTn id="36" dur="500" fill="hold"/>
                                        <p:tgtEl>
                                          <p:spTgt spid="8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ppt_x"/>
                                          </p:val>
                                        </p:tav>
                                        <p:tav tm="100000">
                                          <p:val>
                                            <p:strVal val="#ppt_x"/>
                                          </p:val>
                                        </p:tav>
                                      </p:tavLst>
                                    </p:anim>
                                    <p:anim calcmode="lin" valueType="num">
                                      <p:cBhvr additive="base">
                                        <p:cTn id="40" dur="500" fill="hold"/>
                                        <p:tgtEl>
                                          <p:spTgt spid="8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ppt_x"/>
                                          </p:val>
                                        </p:tav>
                                        <p:tav tm="100000">
                                          <p:val>
                                            <p:strVal val="#ppt_x"/>
                                          </p:val>
                                        </p:tav>
                                      </p:tavLst>
                                    </p:anim>
                                    <p:anim calcmode="lin" valueType="num">
                                      <p:cBhvr additive="base">
                                        <p:cTn id="44" dur="500" fill="hold"/>
                                        <p:tgtEl>
                                          <p:spTgt spid="9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ppt_x"/>
                                          </p:val>
                                        </p:tav>
                                        <p:tav tm="100000">
                                          <p:val>
                                            <p:strVal val="#ppt_x"/>
                                          </p:val>
                                        </p:tav>
                                      </p:tavLst>
                                    </p:anim>
                                    <p:anim calcmode="lin" valueType="num">
                                      <p:cBhvr additive="base">
                                        <p:cTn id="48" dur="500" fill="hold"/>
                                        <p:tgtEl>
                                          <p:spTgt spid="3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ppt_x"/>
                                          </p:val>
                                        </p:tav>
                                        <p:tav tm="100000">
                                          <p:val>
                                            <p:strVal val="#ppt_x"/>
                                          </p:val>
                                        </p:tav>
                                      </p:tavLst>
                                    </p:anim>
                                    <p:anim calcmode="lin" valueType="num">
                                      <p:cBhvr additive="base">
                                        <p:cTn id="52" dur="500" fill="hold"/>
                                        <p:tgtEl>
                                          <p:spTgt spid="3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500" fill="hold"/>
                                        <p:tgtEl>
                                          <p:spTgt spid="40"/>
                                        </p:tgtEl>
                                        <p:attrNameLst>
                                          <p:attrName>ppt_x</p:attrName>
                                        </p:attrNameLst>
                                      </p:cBhvr>
                                      <p:tavLst>
                                        <p:tav tm="0">
                                          <p:val>
                                            <p:strVal val="#ppt_x"/>
                                          </p:val>
                                        </p:tav>
                                        <p:tav tm="100000">
                                          <p:val>
                                            <p:strVal val="#ppt_x"/>
                                          </p:val>
                                        </p:tav>
                                      </p:tavLst>
                                    </p:anim>
                                    <p:anim calcmode="lin" valueType="num">
                                      <p:cBhvr additive="base">
                                        <p:cTn id="56" dur="500" fill="hold"/>
                                        <p:tgtEl>
                                          <p:spTgt spid="4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ppt_x"/>
                                          </p:val>
                                        </p:tav>
                                        <p:tav tm="100000">
                                          <p:val>
                                            <p:strVal val="#ppt_x"/>
                                          </p:val>
                                        </p:tav>
                                      </p:tavLst>
                                    </p:anim>
                                    <p:anim calcmode="lin" valueType="num">
                                      <p:cBhvr additive="base">
                                        <p:cTn id="60" dur="500" fill="hold"/>
                                        <p:tgtEl>
                                          <p:spTgt spid="4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ppt_x"/>
                                          </p:val>
                                        </p:tav>
                                        <p:tav tm="100000">
                                          <p:val>
                                            <p:strVal val="#ppt_x"/>
                                          </p:val>
                                        </p:tav>
                                      </p:tavLst>
                                    </p:anim>
                                    <p:anim calcmode="lin" valueType="num">
                                      <p:cBhvr additive="base">
                                        <p:cTn id="64" dur="500" fill="hold"/>
                                        <p:tgtEl>
                                          <p:spTgt spid="4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ppt_x"/>
                                          </p:val>
                                        </p:tav>
                                        <p:tav tm="100000">
                                          <p:val>
                                            <p:strVal val="#ppt_x"/>
                                          </p:val>
                                        </p:tav>
                                      </p:tavLst>
                                    </p:anim>
                                    <p:anim calcmode="lin" valueType="num">
                                      <p:cBhvr additive="base">
                                        <p:cTn id="68" dur="500" fill="hold"/>
                                        <p:tgtEl>
                                          <p:spTgt spid="5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500" fill="hold"/>
                                        <p:tgtEl>
                                          <p:spTgt spid="54"/>
                                        </p:tgtEl>
                                        <p:attrNameLst>
                                          <p:attrName>ppt_x</p:attrName>
                                        </p:attrNameLst>
                                      </p:cBhvr>
                                      <p:tavLst>
                                        <p:tav tm="0">
                                          <p:val>
                                            <p:strVal val="#ppt_x"/>
                                          </p:val>
                                        </p:tav>
                                        <p:tav tm="100000">
                                          <p:val>
                                            <p:strVal val="#ppt_x"/>
                                          </p:val>
                                        </p:tav>
                                      </p:tavLst>
                                    </p:anim>
                                    <p:anim calcmode="lin" valueType="num">
                                      <p:cBhvr additive="base">
                                        <p:cTn id="72" dur="500" fill="hold"/>
                                        <p:tgtEl>
                                          <p:spTgt spid="5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 calcmode="lin" valueType="num">
                                      <p:cBhvr additive="base">
                                        <p:cTn id="75" dur="500" fill="hold"/>
                                        <p:tgtEl>
                                          <p:spTgt spid="55"/>
                                        </p:tgtEl>
                                        <p:attrNameLst>
                                          <p:attrName>ppt_x</p:attrName>
                                        </p:attrNameLst>
                                      </p:cBhvr>
                                      <p:tavLst>
                                        <p:tav tm="0">
                                          <p:val>
                                            <p:strVal val="#ppt_x"/>
                                          </p:val>
                                        </p:tav>
                                        <p:tav tm="100000">
                                          <p:val>
                                            <p:strVal val="#ppt_x"/>
                                          </p:val>
                                        </p:tav>
                                      </p:tavLst>
                                    </p:anim>
                                    <p:anim calcmode="lin" valueType="num">
                                      <p:cBhvr additive="base">
                                        <p:cTn id="76" dur="500" fill="hold"/>
                                        <p:tgtEl>
                                          <p:spTgt spid="5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ppt_x"/>
                                          </p:val>
                                        </p:tav>
                                        <p:tav tm="100000">
                                          <p:val>
                                            <p:strVal val="#ppt_x"/>
                                          </p:val>
                                        </p:tav>
                                      </p:tavLst>
                                    </p:anim>
                                    <p:anim calcmode="lin" valueType="num">
                                      <p:cBhvr additive="base">
                                        <p:cTn id="80" dur="500" fill="hold"/>
                                        <p:tgtEl>
                                          <p:spTgt spid="5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additive="base">
                                        <p:cTn id="83" dur="500" fill="hold"/>
                                        <p:tgtEl>
                                          <p:spTgt spid="57"/>
                                        </p:tgtEl>
                                        <p:attrNameLst>
                                          <p:attrName>ppt_x</p:attrName>
                                        </p:attrNameLst>
                                      </p:cBhvr>
                                      <p:tavLst>
                                        <p:tav tm="0">
                                          <p:val>
                                            <p:strVal val="#ppt_x"/>
                                          </p:val>
                                        </p:tav>
                                        <p:tav tm="100000">
                                          <p:val>
                                            <p:strVal val="#ppt_x"/>
                                          </p:val>
                                        </p:tav>
                                      </p:tavLst>
                                    </p:anim>
                                    <p:anim calcmode="lin" valueType="num">
                                      <p:cBhvr additive="base">
                                        <p:cTn id="84" dur="500" fill="hold"/>
                                        <p:tgtEl>
                                          <p:spTgt spid="5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 calcmode="lin" valueType="num">
                                      <p:cBhvr additive="base">
                                        <p:cTn id="87" dur="500" fill="hold"/>
                                        <p:tgtEl>
                                          <p:spTgt spid="58"/>
                                        </p:tgtEl>
                                        <p:attrNameLst>
                                          <p:attrName>ppt_x</p:attrName>
                                        </p:attrNameLst>
                                      </p:cBhvr>
                                      <p:tavLst>
                                        <p:tav tm="0">
                                          <p:val>
                                            <p:strVal val="#ppt_x"/>
                                          </p:val>
                                        </p:tav>
                                        <p:tav tm="100000">
                                          <p:val>
                                            <p:strVal val="#ppt_x"/>
                                          </p:val>
                                        </p:tav>
                                      </p:tavLst>
                                    </p:anim>
                                    <p:anim calcmode="lin" valueType="num">
                                      <p:cBhvr additive="base">
                                        <p:cTn id="88" dur="500" fill="hold"/>
                                        <p:tgtEl>
                                          <p:spTgt spid="5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9"/>
                                        </p:tgtEl>
                                        <p:attrNameLst>
                                          <p:attrName>style.visibility</p:attrName>
                                        </p:attrNameLst>
                                      </p:cBhvr>
                                      <p:to>
                                        <p:strVal val="visible"/>
                                      </p:to>
                                    </p:set>
                                    <p:anim calcmode="lin" valueType="num">
                                      <p:cBhvr additive="base">
                                        <p:cTn id="91" dur="500" fill="hold"/>
                                        <p:tgtEl>
                                          <p:spTgt spid="59"/>
                                        </p:tgtEl>
                                        <p:attrNameLst>
                                          <p:attrName>ppt_x</p:attrName>
                                        </p:attrNameLst>
                                      </p:cBhvr>
                                      <p:tavLst>
                                        <p:tav tm="0">
                                          <p:val>
                                            <p:strVal val="#ppt_x"/>
                                          </p:val>
                                        </p:tav>
                                        <p:tav tm="100000">
                                          <p:val>
                                            <p:strVal val="#ppt_x"/>
                                          </p:val>
                                        </p:tav>
                                      </p:tavLst>
                                    </p:anim>
                                    <p:anim calcmode="lin" valueType="num">
                                      <p:cBhvr additive="base">
                                        <p:cTn id="92" dur="500" fill="hold"/>
                                        <p:tgtEl>
                                          <p:spTgt spid="5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4"/>
                                        </p:tgtEl>
                                        <p:attrNameLst>
                                          <p:attrName>style.visibility</p:attrName>
                                        </p:attrNameLst>
                                      </p:cBhvr>
                                      <p:to>
                                        <p:strVal val="visible"/>
                                      </p:to>
                                    </p:set>
                                    <p:anim calcmode="lin" valueType="num">
                                      <p:cBhvr additive="base">
                                        <p:cTn id="95" dur="500" fill="hold"/>
                                        <p:tgtEl>
                                          <p:spTgt spid="64"/>
                                        </p:tgtEl>
                                        <p:attrNameLst>
                                          <p:attrName>ppt_x</p:attrName>
                                        </p:attrNameLst>
                                      </p:cBhvr>
                                      <p:tavLst>
                                        <p:tav tm="0">
                                          <p:val>
                                            <p:strVal val="#ppt_x"/>
                                          </p:val>
                                        </p:tav>
                                        <p:tav tm="100000">
                                          <p:val>
                                            <p:strVal val="#ppt_x"/>
                                          </p:val>
                                        </p:tav>
                                      </p:tavLst>
                                    </p:anim>
                                    <p:anim calcmode="lin" valueType="num">
                                      <p:cBhvr additive="base">
                                        <p:cTn id="96" dur="500" fill="hold"/>
                                        <p:tgtEl>
                                          <p:spTgt spid="6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5"/>
                                        </p:tgtEl>
                                        <p:attrNameLst>
                                          <p:attrName>style.visibility</p:attrName>
                                        </p:attrNameLst>
                                      </p:cBhvr>
                                      <p:to>
                                        <p:strVal val="visible"/>
                                      </p:to>
                                    </p:set>
                                    <p:anim calcmode="lin" valueType="num">
                                      <p:cBhvr additive="base">
                                        <p:cTn id="99" dur="500" fill="hold"/>
                                        <p:tgtEl>
                                          <p:spTgt spid="65"/>
                                        </p:tgtEl>
                                        <p:attrNameLst>
                                          <p:attrName>ppt_x</p:attrName>
                                        </p:attrNameLst>
                                      </p:cBhvr>
                                      <p:tavLst>
                                        <p:tav tm="0">
                                          <p:val>
                                            <p:strVal val="#ppt_x"/>
                                          </p:val>
                                        </p:tav>
                                        <p:tav tm="100000">
                                          <p:val>
                                            <p:strVal val="#ppt_x"/>
                                          </p:val>
                                        </p:tav>
                                      </p:tavLst>
                                    </p:anim>
                                    <p:anim calcmode="lin" valueType="num">
                                      <p:cBhvr additive="base">
                                        <p:cTn id="100" dur="500" fill="hold"/>
                                        <p:tgtEl>
                                          <p:spTgt spid="65"/>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6"/>
                                        </p:tgtEl>
                                        <p:attrNameLst>
                                          <p:attrName>style.visibility</p:attrName>
                                        </p:attrNameLst>
                                      </p:cBhvr>
                                      <p:to>
                                        <p:strVal val="visible"/>
                                      </p:to>
                                    </p:set>
                                    <p:anim calcmode="lin" valueType="num">
                                      <p:cBhvr additive="base">
                                        <p:cTn id="103" dur="500" fill="hold"/>
                                        <p:tgtEl>
                                          <p:spTgt spid="66"/>
                                        </p:tgtEl>
                                        <p:attrNameLst>
                                          <p:attrName>ppt_x</p:attrName>
                                        </p:attrNameLst>
                                      </p:cBhvr>
                                      <p:tavLst>
                                        <p:tav tm="0">
                                          <p:val>
                                            <p:strVal val="#ppt_x"/>
                                          </p:val>
                                        </p:tav>
                                        <p:tav tm="100000">
                                          <p:val>
                                            <p:strVal val="#ppt_x"/>
                                          </p:val>
                                        </p:tav>
                                      </p:tavLst>
                                    </p:anim>
                                    <p:anim calcmode="lin" valueType="num">
                                      <p:cBhvr additive="base">
                                        <p:cTn id="104" dur="500" fill="hold"/>
                                        <p:tgtEl>
                                          <p:spTgt spid="66"/>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67"/>
                                        </p:tgtEl>
                                        <p:attrNameLst>
                                          <p:attrName>style.visibility</p:attrName>
                                        </p:attrNameLst>
                                      </p:cBhvr>
                                      <p:to>
                                        <p:strVal val="visible"/>
                                      </p:to>
                                    </p:set>
                                    <p:anim calcmode="lin" valueType="num">
                                      <p:cBhvr additive="base">
                                        <p:cTn id="107" dur="500" fill="hold"/>
                                        <p:tgtEl>
                                          <p:spTgt spid="67"/>
                                        </p:tgtEl>
                                        <p:attrNameLst>
                                          <p:attrName>ppt_x</p:attrName>
                                        </p:attrNameLst>
                                      </p:cBhvr>
                                      <p:tavLst>
                                        <p:tav tm="0">
                                          <p:val>
                                            <p:strVal val="#ppt_x"/>
                                          </p:val>
                                        </p:tav>
                                        <p:tav tm="100000">
                                          <p:val>
                                            <p:strVal val="#ppt_x"/>
                                          </p:val>
                                        </p:tav>
                                      </p:tavLst>
                                    </p:anim>
                                    <p:anim calcmode="lin" valueType="num">
                                      <p:cBhvr additive="base">
                                        <p:cTn id="108" dur="500" fill="hold"/>
                                        <p:tgtEl>
                                          <p:spTgt spid="67"/>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68"/>
                                        </p:tgtEl>
                                        <p:attrNameLst>
                                          <p:attrName>style.visibility</p:attrName>
                                        </p:attrNameLst>
                                      </p:cBhvr>
                                      <p:to>
                                        <p:strVal val="visible"/>
                                      </p:to>
                                    </p:set>
                                    <p:anim calcmode="lin" valueType="num">
                                      <p:cBhvr additive="base">
                                        <p:cTn id="111" dur="500" fill="hold"/>
                                        <p:tgtEl>
                                          <p:spTgt spid="68"/>
                                        </p:tgtEl>
                                        <p:attrNameLst>
                                          <p:attrName>ppt_x</p:attrName>
                                        </p:attrNameLst>
                                      </p:cBhvr>
                                      <p:tavLst>
                                        <p:tav tm="0">
                                          <p:val>
                                            <p:strVal val="#ppt_x"/>
                                          </p:val>
                                        </p:tav>
                                        <p:tav tm="100000">
                                          <p:val>
                                            <p:strVal val="#ppt_x"/>
                                          </p:val>
                                        </p:tav>
                                      </p:tavLst>
                                    </p:anim>
                                    <p:anim calcmode="lin" valueType="num">
                                      <p:cBhvr additive="base">
                                        <p:cTn id="112" dur="500" fill="hold"/>
                                        <p:tgtEl>
                                          <p:spTgt spid="68"/>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69"/>
                                        </p:tgtEl>
                                        <p:attrNameLst>
                                          <p:attrName>style.visibility</p:attrName>
                                        </p:attrNameLst>
                                      </p:cBhvr>
                                      <p:to>
                                        <p:strVal val="visible"/>
                                      </p:to>
                                    </p:set>
                                    <p:anim calcmode="lin" valueType="num">
                                      <p:cBhvr additive="base">
                                        <p:cTn id="115" dur="500" fill="hold"/>
                                        <p:tgtEl>
                                          <p:spTgt spid="69"/>
                                        </p:tgtEl>
                                        <p:attrNameLst>
                                          <p:attrName>ppt_x</p:attrName>
                                        </p:attrNameLst>
                                      </p:cBhvr>
                                      <p:tavLst>
                                        <p:tav tm="0">
                                          <p:val>
                                            <p:strVal val="#ppt_x"/>
                                          </p:val>
                                        </p:tav>
                                        <p:tav tm="100000">
                                          <p:val>
                                            <p:strVal val="#ppt_x"/>
                                          </p:val>
                                        </p:tav>
                                      </p:tavLst>
                                    </p:anim>
                                    <p:anim calcmode="lin" valueType="num">
                                      <p:cBhvr additive="base">
                                        <p:cTn id="116" dur="500" fill="hold"/>
                                        <p:tgtEl>
                                          <p:spTgt spid="69"/>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41"/>
                                        </p:tgtEl>
                                        <p:attrNameLst>
                                          <p:attrName>style.visibility</p:attrName>
                                        </p:attrNameLst>
                                      </p:cBhvr>
                                      <p:to>
                                        <p:strVal val="visible"/>
                                      </p:to>
                                    </p:set>
                                    <p:anim calcmode="lin" valueType="num">
                                      <p:cBhvr additive="base">
                                        <p:cTn id="119" dur="500" fill="hold"/>
                                        <p:tgtEl>
                                          <p:spTgt spid="41"/>
                                        </p:tgtEl>
                                        <p:attrNameLst>
                                          <p:attrName>ppt_x</p:attrName>
                                        </p:attrNameLst>
                                      </p:cBhvr>
                                      <p:tavLst>
                                        <p:tav tm="0">
                                          <p:val>
                                            <p:strVal val="#ppt_x"/>
                                          </p:val>
                                        </p:tav>
                                        <p:tav tm="100000">
                                          <p:val>
                                            <p:strVal val="#ppt_x"/>
                                          </p:val>
                                        </p:tav>
                                      </p:tavLst>
                                    </p:anim>
                                    <p:anim calcmode="lin" valueType="num">
                                      <p:cBhvr additive="base">
                                        <p:cTn id="120" dur="500" fill="hold"/>
                                        <p:tgtEl>
                                          <p:spTgt spid="41"/>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 calcmode="lin" valueType="num">
                                      <p:cBhvr additive="base">
                                        <p:cTn id="123" dur="500" fill="hold"/>
                                        <p:tgtEl>
                                          <p:spTgt spid="43"/>
                                        </p:tgtEl>
                                        <p:attrNameLst>
                                          <p:attrName>ppt_x</p:attrName>
                                        </p:attrNameLst>
                                      </p:cBhvr>
                                      <p:tavLst>
                                        <p:tav tm="0">
                                          <p:val>
                                            <p:strVal val="#ppt_x"/>
                                          </p:val>
                                        </p:tav>
                                        <p:tav tm="100000">
                                          <p:val>
                                            <p:strVal val="#ppt_x"/>
                                          </p:val>
                                        </p:tav>
                                      </p:tavLst>
                                    </p:anim>
                                    <p:anim calcmode="lin" valueType="num">
                                      <p:cBhvr additive="base">
                                        <p:cTn id="124" dur="500" fill="hold"/>
                                        <p:tgtEl>
                                          <p:spTgt spid="43"/>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5"/>
                                        </p:tgtEl>
                                        <p:attrNameLst>
                                          <p:attrName>style.visibility</p:attrName>
                                        </p:attrNameLst>
                                      </p:cBhvr>
                                      <p:to>
                                        <p:strVal val="visible"/>
                                      </p:to>
                                    </p:set>
                                    <p:anim calcmode="lin" valueType="num">
                                      <p:cBhvr additive="base">
                                        <p:cTn id="127" dur="500" fill="hold"/>
                                        <p:tgtEl>
                                          <p:spTgt spid="45"/>
                                        </p:tgtEl>
                                        <p:attrNameLst>
                                          <p:attrName>ppt_x</p:attrName>
                                        </p:attrNameLst>
                                      </p:cBhvr>
                                      <p:tavLst>
                                        <p:tav tm="0">
                                          <p:val>
                                            <p:strVal val="#ppt_x"/>
                                          </p:val>
                                        </p:tav>
                                        <p:tav tm="100000">
                                          <p:val>
                                            <p:strVal val="#ppt_x"/>
                                          </p:val>
                                        </p:tav>
                                      </p:tavLst>
                                    </p:anim>
                                    <p:anim calcmode="lin" valueType="num">
                                      <p:cBhvr additive="base">
                                        <p:cTn id="128" dur="500" fill="hold"/>
                                        <p:tgtEl>
                                          <p:spTgt spid="45"/>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7"/>
                                        </p:tgtEl>
                                        <p:attrNameLst>
                                          <p:attrName>style.visibility</p:attrName>
                                        </p:attrNameLst>
                                      </p:cBhvr>
                                      <p:to>
                                        <p:strVal val="visible"/>
                                      </p:to>
                                    </p:set>
                                    <p:anim calcmode="lin" valueType="num">
                                      <p:cBhvr additive="base">
                                        <p:cTn id="131" dur="500" fill="hold"/>
                                        <p:tgtEl>
                                          <p:spTgt spid="47"/>
                                        </p:tgtEl>
                                        <p:attrNameLst>
                                          <p:attrName>ppt_x</p:attrName>
                                        </p:attrNameLst>
                                      </p:cBhvr>
                                      <p:tavLst>
                                        <p:tav tm="0">
                                          <p:val>
                                            <p:strVal val="#ppt_x"/>
                                          </p:val>
                                        </p:tav>
                                        <p:tav tm="100000">
                                          <p:val>
                                            <p:strVal val="#ppt_x"/>
                                          </p:val>
                                        </p:tav>
                                      </p:tavLst>
                                    </p:anim>
                                    <p:anim calcmode="lin" valueType="num">
                                      <p:cBhvr additive="base">
                                        <p:cTn id="132" dur="500" fill="hold"/>
                                        <p:tgtEl>
                                          <p:spTgt spid="47"/>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additive="base">
                                        <p:cTn id="135" dur="500" fill="hold"/>
                                        <p:tgtEl>
                                          <p:spTgt spid="48"/>
                                        </p:tgtEl>
                                        <p:attrNameLst>
                                          <p:attrName>ppt_x</p:attrName>
                                        </p:attrNameLst>
                                      </p:cBhvr>
                                      <p:tavLst>
                                        <p:tav tm="0">
                                          <p:val>
                                            <p:strVal val="#ppt_x"/>
                                          </p:val>
                                        </p:tav>
                                        <p:tav tm="100000">
                                          <p:val>
                                            <p:strVal val="#ppt_x"/>
                                          </p:val>
                                        </p:tav>
                                      </p:tavLst>
                                    </p:anim>
                                    <p:anim calcmode="lin" valueType="num">
                                      <p:cBhvr additive="base">
                                        <p:cTn id="136" dur="500" fill="hold"/>
                                        <p:tgtEl>
                                          <p:spTgt spid="48"/>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49"/>
                                        </p:tgtEl>
                                        <p:attrNameLst>
                                          <p:attrName>style.visibility</p:attrName>
                                        </p:attrNameLst>
                                      </p:cBhvr>
                                      <p:to>
                                        <p:strVal val="visible"/>
                                      </p:to>
                                    </p:set>
                                    <p:anim calcmode="lin" valueType="num">
                                      <p:cBhvr additive="base">
                                        <p:cTn id="139" dur="500" fill="hold"/>
                                        <p:tgtEl>
                                          <p:spTgt spid="49"/>
                                        </p:tgtEl>
                                        <p:attrNameLst>
                                          <p:attrName>ppt_x</p:attrName>
                                        </p:attrNameLst>
                                      </p:cBhvr>
                                      <p:tavLst>
                                        <p:tav tm="0">
                                          <p:val>
                                            <p:strVal val="#ppt_x"/>
                                          </p:val>
                                        </p:tav>
                                        <p:tav tm="100000">
                                          <p:val>
                                            <p:strVal val="#ppt_x"/>
                                          </p:val>
                                        </p:tav>
                                      </p:tavLst>
                                    </p:anim>
                                    <p:anim calcmode="lin" valueType="num">
                                      <p:cBhvr additive="base">
                                        <p:cTn id="140" dur="500" fill="hold"/>
                                        <p:tgtEl>
                                          <p:spTgt spid="49"/>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50"/>
                                        </p:tgtEl>
                                        <p:attrNameLst>
                                          <p:attrName>style.visibility</p:attrName>
                                        </p:attrNameLst>
                                      </p:cBhvr>
                                      <p:to>
                                        <p:strVal val="visible"/>
                                      </p:to>
                                    </p:set>
                                    <p:anim calcmode="lin" valueType="num">
                                      <p:cBhvr additive="base">
                                        <p:cTn id="143" dur="500" fill="hold"/>
                                        <p:tgtEl>
                                          <p:spTgt spid="50"/>
                                        </p:tgtEl>
                                        <p:attrNameLst>
                                          <p:attrName>ppt_x</p:attrName>
                                        </p:attrNameLst>
                                      </p:cBhvr>
                                      <p:tavLst>
                                        <p:tav tm="0">
                                          <p:val>
                                            <p:strVal val="#ppt_x"/>
                                          </p:val>
                                        </p:tav>
                                        <p:tav tm="100000">
                                          <p:val>
                                            <p:strVal val="#ppt_x"/>
                                          </p:val>
                                        </p:tav>
                                      </p:tavLst>
                                    </p:anim>
                                    <p:anim calcmode="lin" valueType="num">
                                      <p:cBhvr additive="base">
                                        <p:cTn id="144" dur="500" fill="hold"/>
                                        <p:tgtEl>
                                          <p:spTgt spid="50"/>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51"/>
                                        </p:tgtEl>
                                        <p:attrNameLst>
                                          <p:attrName>style.visibility</p:attrName>
                                        </p:attrNameLst>
                                      </p:cBhvr>
                                      <p:to>
                                        <p:strVal val="visible"/>
                                      </p:to>
                                    </p:set>
                                    <p:anim calcmode="lin" valueType="num">
                                      <p:cBhvr additive="base">
                                        <p:cTn id="147" dur="500" fill="hold"/>
                                        <p:tgtEl>
                                          <p:spTgt spid="51"/>
                                        </p:tgtEl>
                                        <p:attrNameLst>
                                          <p:attrName>ppt_x</p:attrName>
                                        </p:attrNameLst>
                                      </p:cBhvr>
                                      <p:tavLst>
                                        <p:tav tm="0">
                                          <p:val>
                                            <p:strVal val="#ppt_x"/>
                                          </p:val>
                                        </p:tav>
                                        <p:tav tm="100000">
                                          <p:val>
                                            <p:strVal val="#ppt_x"/>
                                          </p:val>
                                        </p:tav>
                                      </p:tavLst>
                                    </p:anim>
                                    <p:anim calcmode="lin" valueType="num">
                                      <p:cBhvr additive="base">
                                        <p:cTn id="148" dur="500" fill="hold"/>
                                        <p:tgtEl>
                                          <p:spTgt spid="51"/>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52"/>
                                        </p:tgtEl>
                                        <p:attrNameLst>
                                          <p:attrName>style.visibility</p:attrName>
                                        </p:attrNameLst>
                                      </p:cBhvr>
                                      <p:to>
                                        <p:strVal val="visible"/>
                                      </p:to>
                                    </p:set>
                                    <p:anim calcmode="lin" valueType="num">
                                      <p:cBhvr additive="base">
                                        <p:cTn id="151" dur="500" fill="hold"/>
                                        <p:tgtEl>
                                          <p:spTgt spid="52"/>
                                        </p:tgtEl>
                                        <p:attrNameLst>
                                          <p:attrName>ppt_x</p:attrName>
                                        </p:attrNameLst>
                                      </p:cBhvr>
                                      <p:tavLst>
                                        <p:tav tm="0">
                                          <p:val>
                                            <p:strVal val="#ppt_x"/>
                                          </p:val>
                                        </p:tav>
                                        <p:tav tm="100000">
                                          <p:val>
                                            <p:strVal val="#ppt_x"/>
                                          </p:val>
                                        </p:tav>
                                      </p:tavLst>
                                    </p:anim>
                                    <p:anim calcmode="lin" valueType="num">
                                      <p:cBhvr additive="base">
                                        <p:cTn id="152" dur="500" fill="hold"/>
                                        <p:tgtEl>
                                          <p:spTgt spid="52"/>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60"/>
                                        </p:tgtEl>
                                        <p:attrNameLst>
                                          <p:attrName>style.visibility</p:attrName>
                                        </p:attrNameLst>
                                      </p:cBhvr>
                                      <p:to>
                                        <p:strVal val="visible"/>
                                      </p:to>
                                    </p:set>
                                    <p:anim calcmode="lin" valueType="num">
                                      <p:cBhvr additive="base">
                                        <p:cTn id="155" dur="500" fill="hold"/>
                                        <p:tgtEl>
                                          <p:spTgt spid="60"/>
                                        </p:tgtEl>
                                        <p:attrNameLst>
                                          <p:attrName>ppt_x</p:attrName>
                                        </p:attrNameLst>
                                      </p:cBhvr>
                                      <p:tavLst>
                                        <p:tav tm="0">
                                          <p:val>
                                            <p:strVal val="#ppt_x"/>
                                          </p:val>
                                        </p:tav>
                                        <p:tav tm="100000">
                                          <p:val>
                                            <p:strVal val="#ppt_x"/>
                                          </p:val>
                                        </p:tav>
                                      </p:tavLst>
                                    </p:anim>
                                    <p:anim calcmode="lin" valueType="num">
                                      <p:cBhvr additive="base">
                                        <p:cTn id="156"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8" grpId="0"/>
      <p:bldP spid="79" grpId="0"/>
      <p:bldP spid="82" grpId="0"/>
      <p:bldP spid="83" grpId="0"/>
      <p:bldP spid="86" grpId="0" animBg="1"/>
      <p:bldP spid="87" grpId="0" animBg="1"/>
      <p:bldP spid="88" grpId="0" animBg="1"/>
      <p:bldP spid="91" grpId="0" animBg="1"/>
      <p:bldP spid="38" grpId="0" animBg="1"/>
      <p:bldP spid="39" grpId="0"/>
      <p:bldP spid="40" grpId="0"/>
      <p:bldP spid="42" grpId="0"/>
      <p:bldP spid="44" grpId="0"/>
      <p:bldP spid="53" grpId="0"/>
      <p:bldP spid="54" grpId="0"/>
      <p:bldP spid="55" grpId="0"/>
      <p:bldP spid="56" grpId="0"/>
      <p:bldP spid="57" grpId="0" animBg="1"/>
      <p:bldP spid="58" grpId="0" animBg="1"/>
      <p:bldP spid="59" grpId="0" animBg="1"/>
      <p:bldP spid="64" grpId="0"/>
      <p:bldP spid="65" grpId="0"/>
      <p:bldP spid="66" grpId="0"/>
      <p:bldP spid="67" grpId="0"/>
      <p:bldP spid="68" grpId="0"/>
      <p:bldP spid="69" grpId="0"/>
      <p:bldP spid="43" grpId="0"/>
      <p:bldP spid="45" grpId="0"/>
      <p:bldP spid="47" grpId="0" animBg="1"/>
      <p:bldP spid="48" grpId="0" animBg="1"/>
      <p:bldP spid="49" grpId="0" animBg="1"/>
      <p:bldP spid="50" grpId="0" animBg="1"/>
      <p:bldP spid="51" grpId="0" animBg="1"/>
      <p:bldP spid="52" grpId="0"/>
      <p:bldP spid="6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599"/>
          <p:cNvSpPr/>
          <p:nvPr/>
        </p:nvSpPr>
        <p:spPr>
          <a:xfrm>
            <a:off x="7222818" y="6731020"/>
            <a:ext cx="4966006" cy="2113721"/>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Modüllerin tamamı SOA üzerine geliştirilmiş olup, dış servisler (TAKBİS, HİTAP, MAKS, KPS vb.) ile kolayca haberleşir. Servis Odaklı Mimari (SOA) sayesinde tüm dış sistemlerle entegrasyon kurgulanabilir. Modüllerin her bir fonksiyonu web servisleri aracılığı ile dışarıya açılabilir.</a:t>
            </a:r>
          </a:p>
        </p:txBody>
      </p:sp>
      <p:sp>
        <p:nvSpPr>
          <p:cNvPr id="75" name="Shape 600"/>
          <p:cNvSpPr/>
          <p:nvPr/>
        </p:nvSpPr>
        <p:spPr>
          <a:xfrm>
            <a:off x="2493818" y="6758950"/>
            <a:ext cx="3374940" cy="1047941"/>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Servis Odaklı Mimari</a:t>
            </a:r>
            <a:endParaRPr lang="id-ID" sz="2000" b="1" dirty="0">
              <a:latin typeface="+mj-lt"/>
              <a:ea typeface="Roboto"/>
              <a:cs typeface="Roboto"/>
              <a:sym typeface="Roboto"/>
            </a:endParaRPr>
          </a:p>
        </p:txBody>
      </p:sp>
      <p:sp>
        <p:nvSpPr>
          <p:cNvPr id="78" name="Shape 605"/>
          <p:cNvSpPr/>
          <p:nvPr/>
        </p:nvSpPr>
        <p:spPr>
          <a:xfrm>
            <a:off x="7222818" y="9307294"/>
            <a:ext cx="4966006" cy="1413105"/>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Uygulama üzerinde yer alan dahili ve harici kullanıcılar üzerinde herhangi bir sınır bulunmamaktadır.</a:t>
            </a:r>
          </a:p>
        </p:txBody>
      </p:sp>
      <p:sp>
        <p:nvSpPr>
          <p:cNvPr id="79" name="Shape 606"/>
          <p:cNvSpPr/>
          <p:nvPr/>
        </p:nvSpPr>
        <p:spPr>
          <a:xfrm>
            <a:off x="2979171" y="9305728"/>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Sınırsız Kullanıcı Sayısı</a:t>
            </a:r>
            <a:endParaRPr lang="id-ID" sz="2000" b="1" dirty="0">
              <a:latin typeface="+mj-lt"/>
              <a:ea typeface="Roboto"/>
              <a:cs typeface="Roboto"/>
              <a:sym typeface="Roboto"/>
            </a:endParaRPr>
          </a:p>
        </p:txBody>
      </p:sp>
      <p:sp>
        <p:nvSpPr>
          <p:cNvPr id="82" name="Shape 611"/>
          <p:cNvSpPr/>
          <p:nvPr/>
        </p:nvSpPr>
        <p:spPr>
          <a:xfrm>
            <a:off x="7222818" y="4280784"/>
            <a:ext cx="4966006" cy="1376017"/>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PrimeFaces, HTML5, CSS3, AngularJS teknolojileri ile geliştirilen, font awesome iconlar tarafından desteklenen kullanıcı ara yüzleri aracılığıyla pc, mac, mobile ve tablet cihazlar ile uyumludur.</a:t>
            </a:r>
          </a:p>
        </p:txBody>
      </p:sp>
      <p:sp>
        <p:nvSpPr>
          <p:cNvPr id="83" name="Shape 612"/>
          <p:cNvSpPr/>
          <p:nvPr/>
        </p:nvSpPr>
        <p:spPr>
          <a:xfrm>
            <a:off x="3108960" y="4279220"/>
            <a:ext cx="2759797" cy="861955"/>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err="1">
                <a:latin typeface="+mj-lt"/>
                <a:ea typeface="Roboto"/>
                <a:cs typeface="Roboto"/>
                <a:sym typeface="Roboto"/>
              </a:rPr>
              <a:t>Responsive</a:t>
            </a:r>
            <a:r>
              <a:rPr lang="tr-TR" sz="2000" b="1" dirty="0">
                <a:latin typeface="+mj-lt"/>
                <a:ea typeface="Roboto"/>
                <a:cs typeface="Roboto"/>
                <a:sym typeface="Roboto"/>
              </a:rPr>
              <a:t> Tasarım</a:t>
            </a:r>
            <a:endParaRPr lang="id-ID" sz="2000" b="1" dirty="0">
              <a:latin typeface="+mj-lt"/>
              <a:ea typeface="Roboto"/>
              <a:cs typeface="Roboto"/>
              <a:sym typeface="Roboto"/>
            </a:endParaRPr>
          </a:p>
        </p:txBody>
      </p:sp>
      <p:sp>
        <p:nvSpPr>
          <p:cNvPr id="86" name="Ellipse 85"/>
          <p:cNvSpPr/>
          <p:nvPr/>
        </p:nvSpPr>
        <p:spPr>
          <a:xfrm>
            <a:off x="6118675" y="4262071"/>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87" name="Ellipse 86"/>
          <p:cNvSpPr/>
          <p:nvPr/>
        </p:nvSpPr>
        <p:spPr>
          <a:xfrm>
            <a:off x="6118675" y="9224378"/>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88" name="Ellipse 87"/>
          <p:cNvSpPr/>
          <p:nvPr/>
        </p:nvSpPr>
        <p:spPr>
          <a:xfrm>
            <a:off x="6118675" y="6722360"/>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38"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39" name="Textfeld 38"/>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Özellikler</a:t>
            </a:r>
            <a:endParaRPr lang="de-DE" sz="2500" dirty="0">
              <a:latin typeface="Calibri Light" panose="020F0302020204030204" pitchFamily="34" charset="0"/>
            </a:endParaRPr>
          </a:p>
        </p:txBody>
      </p:sp>
      <p:sp>
        <p:nvSpPr>
          <p:cNvPr id="40" name="Textfeld 39"/>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11</a:t>
            </a:fld>
            <a:endParaRPr lang="de-DE" sz="4000" b="1">
              <a:solidFill>
                <a:schemeClr val="accent3"/>
              </a:solidFill>
              <a:latin typeface="Century Gothic" panose="020B0502020202020204" pitchFamily="34" charset="0"/>
            </a:endParaRPr>
          </a:p>
        </p:txBody>
      </p:sp>
      <p:cxnSp>
        <p:nvCxnSpPr>
          <p:cNvPr id="41" name="Gerader Verbinder 40"/>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Shape 599"/>
          <p:cNvSpPr/>
          <p:nvPr/>
        </p:nvSpPr>
        <p:spPr>
          <a:xfrm>
            <a:off x="16897757" y="6731021"/>
            <a:ext cx="5665662" cy="1047942"/>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İlişkisel veri tabanı sayesinde tekrarlanamayan kayıtları saklar. Veri tabanına girilecek / güncellenecek kayıtlar için doğruluk kontrolü ortak bir noktadan yapılabilmesine olanak sağlar.</a:t>
            </a:r>
          </a:p>
        </p:txBody>
      </p:sp>
      <p:sp>
        <p:nvSpPr>
          <p:cNvPr id="44" name="Shape 600"/>
          <p:cNvSpPr/>
          <p:nvPr/>
        </p:nvSpPr>
        <p:spPr>
          <a:xfrm>
            <a:off x="12654111" y="6758951"/>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Veri Tutarlılığı</a:t>
            </a:r>
            <a:endParaRPr lang="id-ID" sz="2000" b="1" dirty="0">
              <a:latin typeface="+mj-lt"/>
              <a:ea typeface="Roboto"/>
              <a:cs typeface="Roboto"/>
              <a:sym typeface="Roboto"/>
            </a:endParaRPr>
          </a:p>
        </p:txBody>
      </p:sp>
      <p:sp>
        <p:nvSpPr>
          <p:cNvPr id="53" name="Shape 605"/>
          <p:cNvSpPr/>
          <p:nvPr/>
        </p:nvSpPr>
        <p:spPr>
          <a:xfrm>
            <a:off x="16897756" y="9307295"/>
            <a:ext cx="5665662" cy="1413104"/>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Verilerin en optimize bir şekilde saklanması, güncellenmesi ve sorgulanması sırasında çok katmanlı mimarisi sayesinde performans esaslı çalışır. Çok sık sorgulanan veriler için hafızada üzerinde kopya tutma (caching) olanağı sağlar.</a:t>
            </a:r>
          </a:p>
        </p:txBody>
      </p:sp>
      <p:sp>
        <p:nvSpPr>
          <p:cNvPr id="54" name="Shape 606"/>
          <p:cNvSpPr/>
          <p:nvPr/>
        </p:nvSpPr>
        <p:spPr>
          <a:xfrm>
            <a:off x="12654110" y="9305728"/>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Yüksek Performans</a:t>
            </a:r>
            <a:endParaRPr lang="id-ID" sz="2000" b="1" dirty="0">
              <a:latin typeface="+mj-lt"/>
              <a:ea typeface="Roboto"/>
              <a:cs typeface="Roboto"/>
              <a:sym typeface="Roboto"/>
            </a:endParaRPr>
          </a:p>
        </p:txBody>
      </p:sp>
      <p:sp>
        <p:nvSpPr>
          <p:cNvPr id="55" name="Shape 611"/>
          <p:cNvSpPr/>
          <p:nvPr/>
        </p:nvSpPr>
        <p:spPr>
          <a:xfrm>
            <a:off x="16897756" y="4280785"/>
            <a:ext cx="5665663" cy="1926194"/>
          </a:xfrm>
          <a:prstGeom prst="rect">
            <a:avLst/>
          </a:prstGeom>
          <a:noFill/>
          <a:ln>
            <a:noFill/>
          </a:ln>
          <a:effectLst/>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Kullanıcıların sistem üzerinden yapmış olduğu tüm hareketleri kayıt altında tutar.</a:t>
            </a:r>
          </a:p>
        </p:txBody>
      </p:sp>
      <p:sp>
        <p:nvSpPr>
          <p:cNvPr id="56" name="Shape 612"/>
          <p:cNvSpPr/>
          <p:nvPr/>
        </p:nvSpPr>
        <p:spPr>
          <a:xfrm>
            <a:off x="12654110" y="4279221"/>
            <a:ext cx="2889586" cy="800182"/>
          </a:xfrm>
          <a:prstGeom prst="rect">
            <a:avLst/>
          </a:prstGeom>
          <a:noFill/>
          <a:ln>
            <a:noFill/>
          </a:ln>
          <a:effectLst/>
        </p:spPr>
        <p:txBody>
          <a:bodyPr lIns="182824" tIns="91400" rIns="182824" bIns="91400" anchor="t" anchorCtr="0">
            <a:noAutofit/>
          </a:bodyPr>
          <a:lstStyle/>
          <a:p>
            <a:pPr algn="r">
              <a:lnSpc>
                <a:spcPct val="130000"/>
              </a:lnSpc>
              <a:buSzPct val="25000"/>
            </a:pPr>
            <a:r>
              <a:rPr lang="tr-TR" sz="2000" b="1" dirty="0">
                <a:latin typeface="+mj-lt"/>
                <a:ea typeface="Roboto"/>
                <a:cs typeface="Roboto"/>
                <a:sym typeface="Roboto"/>
              </a:rPr>
              <a:t>Üstün </a:t>
            </a:r>
            <a:r>
              <a:rPr lang="tr-TR" sz="2000" b="1" dirty="0" err="1">
                <a:latin typeface="+mj-lt"/>
                <a:ea typeface="Roboto"/>
                <a:cs typeface="Roboto"/>
                <a:sym typeface="Roboto"/>
              </a:rPr>
              <a:t>Loglama</a:t>
            </a:r>
            <a:endParaRPr lang="id-ID" sz="2000" b="1" dirty="0">
              <a:latin typeface="+mj-lt"/>
              <a:ea typeface="Roboto"/>
              <a:cs typeface="Roboto"/>
              <a:sym typeface="Roboto"/>
            </a:endParaRPr>
          </a:p>
        </p:txBody>
      </p:sp>
      <p:sp>
        <p:nvSpPr>
          <p:cNvPr id="57" name="Ellipse 56"/>
          <p:cNvSpPr/>
          <p:nvPr/>
        </p:nvSpPr>
        <p:spPr>
          <a:xfrm>
            <a:off x="15793614" y="4278696"/>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58" name="Ellipse 57"/>
          <p:cNvSpPr/>
          <p:nvPr/>
        </p:nvSpPr>
        <p:spPr>
          <a:xfrm>
            <a:off x="15793614" y="9224378"/>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59" name="Ellipse 58"/>
          <p:cNvSpPr/>
          <p:nvPr/>
        </p:nvSpPr>
        <p:spPr>
          <a:xfrm>
            <a:off x="15793614" y="6722360"/>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64" name="Textfeld 63"/>
          <p:cNvSpPr txBox="1"/>
          <p:nvPr/>
        </p:nvSpPr>
        <p:spPr>
          <a:xfrm>
            <a:off x="5780266" y="3149896"/>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13</a:t>
            </a:r>
            <a:endParaRPr lang="de-DE" sz="6000" b="1" dirty="0">
              <a:solidFill>
                <a:schemeClr val="bg2"/>
              </a:solidFill>
              <a:latin typeface="Century Gothic" panose="020B0502020202020204" pitchFamily="34" charset="0"/>
            </a:endParaRPr>
          </a:p>
        </p:txBody>
      </p:sp>
      <p:sp>
        <p:nvSpPr>
          <p:cNvPr id="65" name="Textfeld 64"/>
          <p:cNvSpPr txBox="1"/>
          <p:nvPr/>
        </p:nvSpPr>
        <p:spPr>
          <a:xfrm>
            <a:off x="5780266" y="5656802"/>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14</a:t>
            </a:r>
            <a:endParaRPr lang="de-DE" sz="6000" b="1" dirty="0">
              <a:solidFill>
                <a:schemeClr val="bg2"/>
              </a:solidFill>
              <a:latin typeface="Century Gothic" panose="020B0502020202020204" pitchFamily="34" charset="0"/>
            </a:endParaRPr>
          </a:p>
        </p:txBody>
      </p:sp>
      <p:sp>
        <p:nvSpPr>
          <p:cNvPr id="66" name="Textfeld 65"/>
          <p:cNvSpPr txBox="1"/>
          <p:nvPr/>
        </p:nvSpPr>
        <p:spPr>
          <a:xfrm>
            <a:off x="5780266" y="8074759"/>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15</a:t>
            </a:r>
            <a:endParaRPr lang="de-DE" sz="6000" b="1" dirty="0">
              <a:solidFill>
                <a:schemeClr val="bg2"/>
              </a:solidFill>
              <a:latin typeface="Century Gothic" panose="020B0502020202020204" pitchFamily="34" charset="0"/>
            </a:endParaRPr>
          </a:p>
        </p:txBody>
      </p:sp>
      <p:sp>
        <p:nvSpPr>
          <p:cNvPr id="67" name="Textfeld 66"/>
          <p:cNvSpPr txBox="1"/>
          <p:nvPr/>
        </p:nvSpPr>
        <p:spPr>
          <a:xfrm>
            <a:off x="15440807" y="3149896"/>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16</a:t>
            </a:r>
            <a:endParaRPr lang="de-DE" sz="6000" b="1" dirty="0">
              <a:solidFill>
                <a:schemeClr val="bg2"/>
              </a:solidFill>
              <a:latin typeface="Century Gothic" panose="020B0502020202020204" pitchFamily="34" charset="0"/>
            </a:endParaRPr>
          </a:p>
        </p:txBody>
      </p:sp>
      <p:sp>
        <p:nvSpPr>
          <p:cNvPr id="68" name="Textfeld 67"/>
          <p:cNvSpPr txBox="1"/>
          <p:nvPr/>
        </p:nvSpPr>
        <p:spPr>
          <a:xfrm>
            <a:off x="15440807" y="5656802"/>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17</a:t>
            </a:r>
            <a:endParaRPr lang="de-DE" sz="6000" b="1" dirty="0">
              <a:solidFill>
                <a:schemeClr val="bg2"/>
              </a:solidFill>
              <a:latin typeface="Century Gothic" panose="020B0502020202020204" pitchFamily="34" charset="0"/>
            </a:endParaRPr>
          </a:p>
        </p:txBody>
      </p:sp>
      <p:sp>
        <p:nvSpPr>
          <p:cNvPr id="69" name="Textfeld 68"/>
          <p:cNvSpPr txBox="1"/>
          <p:nvPr/>
        </p:nvSpPr>
        <p:spPr>
          <a:xfrm>
            <a:off x="15440807" y="8074759"/>
            <a:ext cx="1522645" cy="1015663"/>
          </a:xfrm>
          <a:prstGeom prst="rect">
            <a:avLst/>
          </a:prstGeom>
          <a:noFill/>
        </p:spPr>
        <p:txBody>
          <a:bodyPr wrap="square" rtlCol="0">
            <a:spAutoFit/>
          </a:bodyPr>
          <a:lstStyle/>
          <a:p>
            <a:pPr algn="ctr"/>
            <a:r>
              <a:rPr lang="tr-TR" sz="6000" dirty="0">
                <a:solidFill>
                  <a:schemeClr val="bg2"/>
                </a:solidFill>
                <a:latin typeface="Century Gothic" panose="020B0502020202020204" pitchFamily="34" charset="0"/>
              </a:rPr>
              <a:t>18</a:t>
            </a:r>
            <a:endParaRPr lang="de-DE" sz="6000" b="1" dirty="0">
              <a:solidFill>
                <a:schemeClr val="bg2"/>
              </a:solidFill>
              <a:latin typeface="Century Gothic" panose="020B0502020202020204" pitchFamily="34" charset="0"/>
            </a:endParaRPr>
          </a:p>
        </p:txBody>
      </p:sp>
      <p:sp>
        <p:nvSpPr>
          <p:cNvPr id="43" name="Textfeld 26">
            <a:extLst>
              <a:ext uri="{FF2B5EF4-FFF2-40B4-BE49-F238E27FC236}">
                <a16:creationId xmlns:a16="http://schemas.microsoft.com/office/drawing/2014/main" id="{4EAD0EDC-D8A1-411C-B985-592CA885155B}"/>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5" name="Textfeld 30">
            <a:extLst>
              <a:ext uri="{FF2B5EF4-FFF2-40B4-BE49-F238E27FC236}">
                <a16:creationId xmlns:a16="http://schemas.microsoft.com/office/drawing/2014/main" id="{17ECFB94-19AB-4227-935F-4C4190007F35}"/>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6" name="Resim 45">
            <a:extLst>
              <a:ext uri="{FF2B5EF4-FFF2-40B4-BE49-F238E27FC236}">
                <a16:creationId xmlns:a16="http://schemas.microsoft.com/office/drawing/2014/main" id="{EEBC0FB6-F2C6-4ED9-A5AB-FAAE5A8FF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7" name="Freeform 95">
            <a:extLst>
              <a:ext uri="{FF2B5EF4-FFF2-40B4-BE49-F238E27FC236}">
                <a16:creationId xmlns:a16="http://schemas.microsoft.com/office/drawing/2014/main" id="{0A9479B0-A3C1-4BB8-9FED-81B58558CD9C}"/>
              </a:ext>
            </a:extLst>
          </p:cNvPr>
          <p:cNvSpPr>
            <a:spLocks noChangeArrowheads="1"/>
          </p:cNvSpPr>
          <p:nvPr/>
        </p:nvSpPr>
        <p:spPr bwMode="auto">
          <a:xfrm>
            <a:off x="15956211" y="6896575"/>
            <a:ext cx="529032" cy="524933"/>
          </a:xfrm>
          <a:custGeom>
            <a:avLst/>
            <a:gdLst>
              <a:gd name="T0" fmla="*/ 523 w 553"/>
              <a:gd name="T1" fmla="*/ 544 h 545"/>
              <a:gd name="T2" fmla="*/ 523 w 553"/>
              <a:gd name="T3" fmla="*/ 544 h 545"/>
              <a:gd name="T4" fmla="*/ 333 w 553"/>
              <a:gd name="T5" fmla="*/ 544 h 545"/>
              <a:gd name="T6" fmla="*/ 304 w 553"/>
              <a:gd name="T7" fmla="*/ 516 h 545"/>
              <a:gd name="T8" fmla="*/ 304 w 553"/>
              <a:gd name="T9" fmla="*/ 332 h 545"/>
              <a:gd name="T10" fmla="*/ 333 w 553"/>
              <a:gd name="T11" fmla="*/ 304 h 545"/>
              <a:gd name="T12" fmla="*/ 523 w 553"/>
              <a:gd name="T13" fmla="*/ 304 h 545"/>
              <a:gd name="T14" fmla="*/ 552 w 553"/>
              <a:gd name="T15" fmla="*/ 332 h 545"/>
              <a:gd name="T16" fmla="*/ 552 w 553"/>
              <a:gd name="T17" fmla="*/ 516 h 545"/>
              <a:gd name="T18" fmla="*/ 523 w 553"/>
              <a:gd name="T19" fmla="*/ 544 h 545"/>
              <a:gd name="T20" fmla="*/ 523 w 553"/>
              <a:gd name="T21" fmla="*/ 247 h 545"/>
              <a:gd name="T22" fmla="*/ 523 w 553"/>
              <a:gd name="T23" fmla="*/ 247 h 545"/>
              <a:gd name="T24" fmla="*/ 333 w 553"/>
              <a:gd name="T25" fmla="*/ 247 h 545"/>
              <a:gd name="T26" fmla="*/ 304 w 553"/>
              <a:gd name="T27" fmla="*/ 219 h 545"/>
              <a:gd name="T28" fmla="*/ 304 w 553"/>
              <a:gd name="T29" fmla="*/ 28 h 545"/>
              <a:gd name="T30" fmla="*/ 333 w 553"/>
              <a:gd name="T31" fmla="*/ 0 h 545"/>
              <a:gd name="T32" fmla="*/ 523 w 553"/>
              <a:gd name="T33" fmla="*/ 0 h 545"/>
              <a:gd name="T34" fmla="*/ 552 w 553"/>
              <a:gd name="T35" fmla="*/ 28 h 545"/>
              <a:gd name="T36" fmla="*/ 552 w 553"/>
              <a:gd name="T37" fmla="*/ 219 h 545"/>
              <a:gd name="T38" fmla="*/ 523 w 553"/>
              <a:gd name="T39" fmla="*/ 247 h 545"/>
              <a:gd name="T40" fmla="*/ 219 w 553"/>
              <a:gd name="T41" fmla="*/ 544 h 545"/>
              <a:gd name="T42" fmla="*/ 219 w 553"/>
              <a:gd name="T43" fmla="*/ 544 h 545"/>
              <a:gd name="T44" fmla="*/ 29 w 553"/>
              <a:gd name="T45" fmla="*/ 544 h 545"/>
              <a:gd name="T46" fmla="*/ 0 w 553"/>
              <a:gd name="T47" fmla="*/ 516 h 545"/>
              <a:gd name="T48" fmla="*/ 0 w 553"/>
              <a:gd name="T49" fmla="*/ 332 h 545"/>
              <a:gd name="T50" fmla="*/ 29 w 553"/>
              <a:gd name="T51" fmla="*/ 304 h 545"/>
              <a:gd name="T52" fmla="*/ 219 w 553"/>
              <a:gd name="T53" fmla="*/ 304 h 545"/>
              <a:gd name="T54" fmla="*/ 248 w 553"/>
              <a:gd name="T55" fmla="*/ 332 h 545"/>
              <a:gd name="T56" fmla="*/ 248 w 553"/>
              <a:gd name="T57" fmla="*/ 516 h 545"/>
              <a:gd name="T58" fmla="*/ 219 w 553"/>
              <a:gd name="T59" fmla="*/ 544 h 545"/>
              <a:gd name="T60" fmla="*/ 219 w 553"/>
              <a:gd name="T61" fmla="*/ 247 h 545"/>
              <a:gd name="T62" fmla="*/ 219 w 553"/>
              <a:gd name="T63" fmla="*/ 247 h 545"/>
              <a:gd name="T64" fmla="*/ 29 w 553"/>
              <a:gd name="T65" fmla="*/ 247 h 545"/>
              <a:gd name="T66" fmla="*/ 0 w 553"/>
              <a:gd name="T67" fmla="*/ 219 h 545"/>
              <a:gd name="T68" fmla="*/ 0 w 553"/>
              <a:gd name="T69" fmla="*/ 28 h 545"/>
              <a:gd name="T70" fmla="*/ 29 w 553"/>
              <a:gd name="T71" fmla="*/ 0 h 545"/>
              <a:gd name="T72" fmla="*/ 219 w 553"/>
              <a:gd name="T73" fmla="*/ 0 h 545"/>
              <a:gd name="T74" fmla="*/ 248 w 553"/>
              <a:gd name="T75" fmla="*/ 28 h 545"/>
              <a:gd name="T76" fmla="*/ 248 w 553"/>
              <a:gd name="T77" fmla="*/ 219 h 545"/>
              <a:gd name="T78" fmla="*/ 219 w 553"/>
              <a:gd name="T79" fmla="*/ 247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3" h="545">
                <a:moveTo>
                  <a:pt x="523" y="544"/>
                </a:moveTo>
                <a:lnTo>
                  <a:pt x="523" y="544"/>
                </a:lnTo>
                <a:cubicBezTo>
                  <a:pt x="333" y="544"/>
                  <a:pt x="333" y="544"/>
                  <a:pt x="333" y="544"/>
                </a:cubicBezTo>
                <a:cubicBezTo>
                  <a:pt x="318" y="544"/>
                  <a:pt x="304" y="537"/>
                  <a:pt x="304" y="516"/>
                </a:cubicBezTo>
                <a:cubicBezTo>
                  <a:pt x="304" y="332"/>
                  <a:pt x="304" y="332"/>
                  <a:pt x="304" y="332"/>
                </a:cubicBezTo>
                <a:cubicBezTo>
                  <a:pt x="304" y="311"/>
                  <a:pt x="318" y="304"/>
                  <a:pt x="333" y="304"/>
                </a:cubicBezTo>
                <a:cubicBezTo>
                  <a:pt x="523" y="304"/>
                  <a:pt x="523" y="304"/>
                  <a:pt x="523" y="304"/>
                </a:cubicBezTo>
                <a:cubicBezTo>
                  <a:pt x="537" y="304"/>
                  <a:pt x="552" y="311"/>
                  <a:pt x="552" y="332"/>
                </a:cubicBezTo>
                <a:cubicBezTo>
                  <a:pt x="552" y="516"/>
                  <a:pt x="552" y="516"/>
                  <a:pt x="552" y="516"/>
                </a:cubicBezTo>
                <a:cubicBezTo>
                  <a:pt x="552" y="537"/>
                  <a:pt x="537" y="544"/>
                  <a:pt x="523" y="544"/>
                </a:cubicBezTo>
                <a:close/>
                <a:moveTo>
                  <a:pt x="523" y="247"/>
                </a:moveTo>
                <a:lnTo>
                  <a:pt x="523" y="247"/>
                </a:lnTo>
                <a:cubicBezTo>
                  <a:pt x="333" y="247"/>
                  <a:pt x="333" y="247"/>
                  <a:pt x="333" y="247"/>
                </a:cubicBezTo>
                <a:cubicBezTo>
                  <a:pt x="318" y="247"/>
                  <a:pt x="304" y="233"/>
                  <a:pt x="304" y="219"/>
                </a:cubicBezTo>
                <a:cubicBezTo>
                  <a:pt x="304" y="28"/>
                  <a:pt x="304" y="28"/>
                  <a:pt x="304" y="28"/>
                </a:cubicBezTo>
                <a:cubicBezTo>
                  <a:pt x="304" y="14"/>
                  <a:pt x="318" y="0"/>
                  <a:pt x="333" y="0"/>
                </a:cubicBezTo>
                <a:cubicBezTo>
                  <a:pt x="523" y="0"/>
                  <a:pt x="523" y="0"/>
                  <a:pt x="523" y="0"/>
                </a:cubicBezTo>
                <a:cubicBezTo>
                  <a:pt x="537" y="0"/>
                  <a:pt x="552" y="14"/>
                  <a:pt x="552" y="28"/>
                </a:cubicBezTo>
                <a:cubicBezTo>
                  <a:pt x="552" y="219"/>
                  <a:pt x="552" y="219"/>
                  <a:pt x="552" y="219"/>
                </a:cubicBezTo>
                <a:cubicBezTo>
                  <a:pt x="552" y="233"/>
                  <a:pt x="537" y="247"/>
                  <a:pt x="523" y="247"/>
                </a:cubicBezTo>
                <a:close/>
                <a:moveTo>
                  <a:pt x="219" y="544"/>
                </a:moveTo>
                <a:lnTo>
                  <a:pt x="219" y="544"/>
                </a:lnTo>
                <a:cubicBezTo>
                  <a:pt x="29" y="544"/>
                  <a:pt x="29" y="544"/>
                  <a:pt x="29" y="544"/>
                </a:cubicBezTo>
                <a:cubicBezTo>
                  <a:pt x="15" y="544"/>
                  <a:pt x="0" y="537"/>
                  <a:pt x="0" y="516"/>
                </a:cubicBezTo>
                <a:cubicBezTo>
                  <a:pt x="0" y="332"/>
                  <a:pt x="0" y="332"/>
                  <a:pt x="0" y="332"/>
                </a:cubicBezTo>
                <a:cubicBezTo>
                  <a:pt x="0" y="311"/>
                  <a:pt x="15" y="304"/>
                  <a:pt x="29" y="304"/>
                </a:cubicBezTo>
                <a:cubicBezTo>
                  <a:pt x="219" y="304"/>
                  <a:pt x="219" y="304"/>
                  <a:pt x="219" y="304"/>
                </a:cubicBezTo>
                <a:cubicBezTo>
                  <a:pt x="234" y="304"/>
                  <a:pt x="248" y="311"/>
                  <a:pt x="248" y="332"/>
                </a:cubicBezTo>
                <a:cubicBezTo>
                  <a:pt x="248" y="516"/>
                  <a:pt x="248" y="516"/>
                  <a:pt x="248" y="516"/>
                </a:cubicBezTo>
                <a:cubicBezTo>
                  <a:pt x="248" y="537"/>
                  <a:pt x="234" y="544"/>
                  <a:pt x="219" y="544"/>
                </a:cubicBezTo>
                <a:close/>
                <a:moveTo>
                  <a:pt x="219" y="247"/>
                </a:moveTo>
                <a:lnTo>
                  <a:pt x="219" y="247"/>
                </a:lnTo>
                <a:cubicBezTo>
                  <a:pt x="29" y="247"/>
                  <a:pt x="29" y="247"/>
                  <a:pt x="29" y="247"/>
                </a:cubicBezTo>
                <a:cubicBezTo>
                  <a:pt x="15" y="247"/>
                  <a:pt x="0" y="233"/>
                  <a:pt x="0" y="219"/>
                </a:cubicBezTo>
                <a:cubicBezTo>
                  <a:pt x="0" y="28"/>
                  <a:pt x="0" y="28"/>
                  <a:pt x="0" y="28"/>
                </a:cubicBezTo>
                <a:cubicBezTo>
                  <a:pt x="0" y="14"/>
                  <a:pt x="15" y="0"/>
                  <a:pt x="29" y="0"/>
                </a:cubicBezTo>
                <a:cubicBezTo>
                  <a:pt x="219" y="0"/>
                  <a:pt x="219" y="0"/>
                  <a:pt x="219" y="0"/>
                </a:cubicBezTo>
                <a:cubicBezTo>
                  <a:pt x="234" y="0"/>
                  <a:pt x="248" y="14"/>
                  <a:pt x="248" y="28"/>
                </a:cubicBezTo>
                <a:cubicBezTo>
                  <a:pt x="248" y="219"/>
                  <a:pt x="248" y="219"/>
                  <a:pt x="248" y="219"/>
                </a:cubicBezTo>
                <a:cubicBezTo>
                  <a:pt x="248" y="233"/>
                  <a:pt x="234" y="247"/>
                  <a:pt x="219" y="247"/>
                </a:cubicBez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48" name="Freeform 89">
            <a:extLst>
              <a:ext uri="{FF2B5EF4-FFF2-40B4-BE49-F238E27FC236}">
                <a16:creationId xmlns:a16="http://schemas.microsoft.com/office/drawing/2014/main" id="{2B508510-CA9E-40E2-8A36-D3A30A5A525A}"/>
              </a:ext>
            </a:extLst>
          </p:cNvPr>
          <p:cNvSpPr>
            <a:spLocks noChangeArrowheads="1"/>
          </p:cNvSpPr>
          <p:nvPr/>
        </p:nvSpPr>
        <p:spPr bwMode="auto">
          <a:xfrm>
            <a:off x="6253763" y="9409417"/>
            <a:ext cx="584048" cy="406399"/>
          </a:xfrm>
          <a:custGeom>
            <a:avLst/>
            <a:gdLst>
              <a:gd name="T0" fmla="*/ 78807547 w 608"/>
              <a:gd name="T1" fmla="*/ 52720001 h 425"/>
              <a:gd name="T2" fmla="*/ 78807547 w 608"/>
              <a:gd name="T3" fmla="*/ 52720001 h 425"/>
              <a:gd name="T4" fmla="*/ 78807547 w 608"/>
              <a:gd name="T5" fmla="*/ 52720001 h 425"/>
              <a:gd name="T6" fmla="*/ 76081000 w 608"/>
              <a:gd name="T7" fmla="*/ 54520114 h 425"/>
              <a:gd name="T8" fmla="*/ 57774906 w 608"/>
              <a:gd name="T9" fmla="*/ 54520114 h 425"/>
              <a:gd name="T10" fmla="*/ 60501092 w 608"/>
              <a:gd name="T11" fmla="*/ 51819944 h 425"/>
              <a:gd name="T12" fmla="*/ 60501092 w 608"/>
              <a:gd name="T13" fmla="*/ 51819944 h 425"/>
              <a:gd name="T14" fmla="*/ 60501092 w 608"/>
              <a:gd name="T15" fmla="*/ 51819944 h 425"/>
              <a:gd name="T16" fmla="*/ 52321812 w 608"/>
              <a:gd name="T17" fmla="*/ 37289949 h 425"/>
              <a:gd name="T18" fmla="*/ 46739003 w 608"/>
              <a:gd name="T19" fmla="*/ 35489478 h 425"/>
              <a:gd name="T20" fmla="*/ 46739003 w 608"/>
              <a:gd name="T21" fmla="*/ 30989195 h 425"/>
              <a:gd name="T22" fmla="*/ 44012816 w 608"/>
              <a:gd name="T23" fmla="*/ 24559708 h 425"/>
              <a:gd name="T24" fmla="*/ 43103727 w 608"/>
              <a:gd name="T25" fmla="*/ 21859539 h 425"/>
              <a:gd name="T26" fmla="*/ 43103727 w 608"/>
              <a:gd name="T27" fmla="*/ 18130580 h 425"/>
              <a:gd name="T28" fmla="*/ 43103727 w 608"/>
              <a:gd name="T29" fmla="*/ 12729882 h 425"/>
              <a:gd name="T30" fmla="*/ 52321812 w 608"/>
              <a:gd name="T31" fmla="*/ 5529072 h 425"/>
              <a:gd name="T32" fmla="*/ 62318910 w 608"/>
              <a:gd name="T33" fmla="*/ 12729882 h 425"/>
              <a:gd name="T34" fmla="*/ 61410182 w 608"/>
              <a:gd name="T35" fmla="*/ 18130580 h 425"/>
              <a:gd name="T36" fmla="*/ 62318910 w 608"/>
              <a:gd name="T37" fmla="*/ 21859539 h 425"/>
              <a:gd name="T38" fmla="*/ 60501092 w 608"/>
              <a:gd name="T39" fmla="*/ 24559708 h 425"/>
              <a:gd name="T40" fmla="*/ 57774906 w 608"/>
              <a:gd name="T41" fmla="*/ 30989195 h 425"/>
              <a:gd name="T42" fmla="*/ 57774906 w 608"/>
              <a:gd name="T43" fmla="*/ 35489478 h 425"/>
              <a:gd name="T44" fmla="*/ 64136368 w 608"/>
              <a:gd name="T45" fmla="*/ 38190006 h 425"/>
              <a:gd name="T46" fmla="*/ 71536996 w 608"/>
              <a:gd name="T47" fmla="*/ 40890175 h 425"/>
              <a:gd name="T48" fmla="*/ 78807547 w 608"/>
              <a:gd name="T49" fmla="*/ 52720001 h 425"/>
              <a:gd name="T50" fmla="*/ 42194998 w 608"/>
              <a:gd name="T51" fmla="*/ 36389534 h 425"/>
              <a:gd name="T52" fmla="*/ 42194998 w 608"/>
              <a:gd name="T53" fmla="*/ 36389534 h 425"/>
              <a:gd name="T54" fmla="*/ 50374278 w 608"/>
              <a:gd name="T55" fmla="*/ 39090062 h 425"/>
              <a:gd name="T56" fmla="*/ 57774906 w 608"/>
              <a:gd name="T57" fmla="*/ 51819944 h 425"/>
              <a:gd name="T58" fmla="*/ 57774906 w 608"/>
              <a:gd name="T59" fmla="*/ 51819944 h 425"/>
              <a:gd name="T60" fmla="*/ 57774906 w 608"/>
              <a:gd name="T61" fmla="*/ 51819944 h 425"/>
              <a:gd name="T62" fmla="*/ 55048359 w 608"/>
              <a:gd name="T63" fmla="*/ 54520114 h 425"/>
              <a:gd name="T64" fmla="*/ 2726547 w 608"/>
              <a:gd name="T65" fmla="*/ 54520114 h 425"/>
              <a:gd name="T66" fmla="*/ 0 w 608"/>
              <a:gd name="T67" fmla="*/ 51819944 h 425"/>
              <a:gd name="T68" fmla="*/ 0 w 608"/>
              <a:gd name="T69" fmla="*/ 51819944 h 425"/>
              <a:gd name="T70" fmla="*/ 0 w 608"/>
              <a:gd name="T71" fmla="*/ 51819944 h 425"/>
              <a:gd name="T72" fmla="*/ 7270552 w 608"/>
              <a:gd name="T73" fmla="*/ 39090062 h 425"/>
              <a:gd name="T74" fmla="*/ 15579547 w 608"/>
              <a:gd name="T75" fmla="*/ 36389534 h 425"/>
              <a:gd name="T76" fmla="*/ 22850099 w 608"/>
              <a:gd name="T77" fmla="*/ 33689365 h 425"/>
              <a:gd name="T78" fmla="*/ 22850099 w 608"/>
              <a:gd name="T79" fmla="*/ 28160293 h 425"/>
              <a:gd name="T80" fmla="*/ 20123912 w 608"/>
              <a:gd name="T81" fmla="*/ 21859539 h 425"/>
              <a:gd name="T82" fmla="*/ 18306094 w 608"/>
              <a:gd name="T83" fmla="*/ 19159369 h 425"/>
              <a:gd name="T84" fmla="*/ 19214823 w 608"/>
              <a:gd name="T85" fmla="*/ 14529995 h 425"/>
              <a:gd name="T86" fmla="*/ 18306094 w 608"/>
              <a:gd name="T87" fmla="*/ 9129656 h 425"/>
              <a:gd name="T88" fmla="*/ 28432908 w 608"/>
              <a:gd name="T89" fmla="*/ 0 h 425"/>
              <a:gd name="T90" fmla="*/ 39468811 w 608"/>
              <a:gd name="T91" fmla="*/ 9129656 h 425"/>
              <a:gd name="T92" fmla="*/ 38559722 w 608"/>
              <a:gd name="T93" fmla="*/ 14529995 h 425"/>
              <a:gd name="T94" fmla="*/ 39468811 w 608"/>
              <a:gd name="T95" fmla="*/ 19159369 h 425"/>
              <a:gd name="T96" fmla="*/ 37650993 w 608"/>
              <a:gd name="T97" fmla="*/ 21859539 h 425"/>
              <a:gd name="T98" fmla="*/ 34794731 w 608"/>
              <a:gd name="T99" fmla="*/ 28160293 h 425"/>
              <a:gd name="T100" fmla="*/ 34794731 w 608"/>
              <a:gd name="T101" fmla="*/ 33689365 h 425"/>
              <a:gd name="T102" fmla="*/ 42194998 w 608"/>
              <a:gd name="T103" fmla="*/ 36389534 h 4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08" h="425">
                <a:moveTo>
                  <a:pt x="607" y="410"/>
                </a:moveTo>
                <a:lnTo>
                  <a:pt x="607" y="410"/>
                </a:lnTo>
                <a:cubicBezTo>
                  <a:pt x="607" y="417"/>
                  <a:pt x="593" y="424"/>
                  <a:pt x="586" y="424"/>
                </a:cubicBezTo>
                <a:cubicBezTo>
                  <a:pt x="445" y="424"/>
                  <a:pt x="445" y="424"/>
                  <a:pt x="445" y="424"/>
                </a:cubicBezTo>
                <a:cubicBezTo>
                  <a:pt x="459" y="424"/>
                  <a:pt x="466" y="417"/>
                  <a:pt x="466" y="403"/>
                </a:cubicBezTo>
                <a:cubicBezTo>
                  <a:pt x="466" y="403"/>
                  <a:pt x="466" y="318"/>
                  <a:pt x="403" y="290"/>
                </a:cubicBezTo>
                <a:cubicBezTo>
                  <a:pt x="374" y="276"/>
                  <a:pt x="374" y="276"/>
                  <a:pt x="360" y="276"/>
                </a:cubicBezTo>
                <a:cubicBezTo>
                  <a:pt x="360" y="241"/>
                  <a:pt x="360" y="241"/>
                  <a:pt x="360" y="241"/>
                </a:cubicBezTo>
                <a:cubicBezTo>
                  <a:pt x="360" y="241"/>
                  <a:pt x="346" y="226"/>
                  <a:pt x="339" y="191"/>
                </a:cubicBezTo>
                <a:cubicBezTo>
                  <a:pt x="332" y="191"/>
                  <a:pt x="332" y="184"/>
                  <a:pt x="332" y="170"/>
                </a:cubicBezTo>
                <a:cubicBezTo>
                  <a:pt x="332" y="163"/>
                  <a:pt x="325" y="141"/>
                  <a:pt x="332" y="141"/>
                </a:cubicBezTo>
                <a:cubicBezTo>
                  <a:pt x="332" y="127"/>
                  <a:pt x="332" y="106"/>
                  <a:pt x="332" y="99"/>
                </a:cubicBezTo>
                <a:cubicBezTo>
                  <a:pt x="332" y="71"/>
                  <a:pt x="360" y="43"/>
                  <a:pt x="403" y="43"/>
                </a:cubicBezTo>
                <a:cubicBezTo>
                  <a:pt x="452" y="43"/>
                  <a:pt x="473" y="71"/>
                  <a:pt x="480" y="99"/>
                </a:cubicBezTo>
                <a:cubicBezTo>
                  <a:pt x="480" y="106"/>
                  <a:pt x="473" y="127"/>
                  <a:pt x="473" y="141"/>
                </a:cubicBezTo>
                <a:cubicBezTo>
                  <a:pt x="487" y="141"/>
                  <a:pt x="480" y="163"/>
                  <a:pt x="480" y="170"/>
                </a:cubicBezTo>
                <a:cubicBezTo>
                  <a:pt x="480" y="184"/>
                  <a:pt x="473" y="191"/>
                  <a:pt x="466" y="191"/>
                </a:cubicBezTo>
                <a:cubicBezTo>
                  <a:pt x="459" y="226"/>
                  <a:pt x="445" y="241"/>
                  <a:pt x="445" y="241"/>
                </a:cubicBezTo>
                <a:cubicBezTo>
                  <a:pt x="445" y="276"/>
                  <a:pt x="445" y="276"/>
                  <a:pt x="445" y="276"/>
                </a:cubicBezTo>
                <a:cubicBezTo>
                  <a:pt x="445" y="276"/>
                  <a:pt x="459" y="276"/>
                  <a:pt x="494" y="297"/>
                </a:cubicBezTo>
                <a:cubicBezTo>
                  <a:pt x="537" y="311"/>
                  <a:pt x="523" y="297"/>
                  <a:pt x="551" y="318"/>
                </a:cubicBezTo>
                <a:cubicBezTo>
                  <a:pt x="607" y="339"/>
                  <a:pt x="607" y="410"/>
                  <a:pt x="607" y="410"/>
                </a:cubicBezTo>
                <a:close/>
                <a:moveTo>
                  <a:pt x="325" y="283"/>
                </a:moveTo>
                <a:lnTo>
                  <a:pt x="325" y="283"/>
                </a:lnTo>
                <a:cubicBezTo>
                  <a:pt x="367" y="297"/>
                  <a:pt x="353" y="290"/>
                  <a:pt x="388" y="304"/>
                </a:cubicBezTo>
                <a:cubicBezTo>
                  <a:pt x="445" y="332"/>
                  <a:pt x="445" y="403"/>
                  <a:pt x="445" y="403"/>
                </a:cubicBezTo>
                <a:cubicBezTo>
                  <a:pt x="445" y="417"/>
                  <a:pt x="431" y="424"/>
                  <a:pt x="424" y="424"/>
                </a:cubicBezTo>
                <a:cubicBezTo>
                  <a:pt x="21" y="424"/>
                  <a:pt x="21" y="424"/>
                  <a:pt x="21" y="424"/>
                </a:cubicBezTo>
                <a:cubicBezTo>
                  <a:pt x="14" y="424"/>
                  <a:pt x="0" y="417"/>
                  <a:pt x="0" y="403"/>
                </a:cubicBezTo>
                <a:cubicBezTo>
                  <a:pt x="0" y="403"/>
                  <a:pt x="0" y="332"/>
                  <a:pt x="56" y="304"/>
                </a:cubicBezTo>
                <a:cubicBezTo>
                  <a:pt x="92" y="290"/>
                  <a:pt x="77" y="304"/>
                  <a:pt x="120" y="283"/>
                </a:cubicBezTo>
                <a:cubicBezTo>
                  <a:pt x="162" y="269"/>
                  <a:pt x="176" y="262"/>
                  <a:pt x="176" y="262"/>
                </a:cubicBezTo>
                <a:cubicBezTo>
                  <a:pt x="176" y="219"/>
                  <a:pt x="176" y="219"/>
                  <a:pt x="176" y="219"/>
                </a:cubicBezTo>
                <a:cubicBezTo>
                  <a:pt x="176" y="219"/>
                  <a:pt x="155" y="205"/>
                  <a:pt x="155" y="170"/>
                </a:cubicBezTo>
                <a:cubicBezTo>
                  <a:pt x="141" y="170"/>
                  <a:pt x="141" y="156"/>
                  <a:pt x="141" y="149"/>
                </a:cubicBezTo>
                <a:cubicBezTo>
                  <a:pt x="141" y="141"/>
                  <a:pt x="134" y="113"/>
                  <a:pt x="148" y="113"/>
                </a:cubicBezTo>
                <a:cubicBezTo>
                  <a:pt x="141" y="92"/>
                  <a:pt x="141" y="78"/>
                  <a:pt x="141" y="71"/>
                </a:cubicBezTo>
                <a:cubicBezTo>
                  <a:pt x="148" y="35"/>
                  <a:pt x="176" y="7"/>
                  <a:pt x="219" y="0"/>
                </a:cubicBezTo>
                <a:cubicBezTo>
                  <a:pt x="275" y="7"/>
                  <a:pt x="297" y="35"/>
                  <a:pt x="304" y="71"/>
                </a:cubicBezTo>
                <a:cubicBezTo>
                  <a:pt x="304" y="78"/>
                  <a:pt x="304" y="92"/>
                  <a:pt x="297" y="113"/>
                </a:cubicBezTo>
                <a:cubicBezTo>
                  <a:pt x="311" y="113"/>
                  <a:pt x="304" y="141"/>
                  <a:pt x="304" y="149"/>
                </a:cubicBezTo>
                <a:cubicBezTo>
                  <a:pt x="304" y="156"/>
                  <a:pt x="304" y="170"/>
                  <a:pt x="290" y="170"/>
                </a:cubicBezTo>
                <a:cubicBezTo>
                  <a:pt x="282" y="205"/>
                  <a:pt x="268" y="219"/>
                  <a:pt x="268" y="219"/>
                </a:cubicBezTo>
                <a:cubicBezTo>
                  <a:pt x="268" y="262"/>
                  <a:pt x="268" y="262"/>
                  <a:pt x="268" y="262"/>
                </a:cubicBezTo>
                <a:cubicBezTo>
                  <a:pt x="268" y="262"/>
                  <a:pt x="282" y="262"/>
                  <a:pt x="325" y="2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49" name="Freeform 104">
            <a:extLst>
              <a:ext uri="{FF2B5EF4-FFF2-40B4-BE49-F238E27FC236}">
                <a16:creationId xmlns:a16="http://schemas.microsoft.com/office/drawing/2014/main" id="{E8D73B93-90B4-4783-9AE5-E40F5792B741}"/>
              </a:ext>
            </a:extLst>
          </p:cNvPr>
          <p:cNvSpPr>
            <a:spLocks noChangeArrowheads="1"/>
          </p:cNvSpPr>
          <p:nvPr/>
        </p:nvSpPr>
        <p:spPr bwMode="auto">
          <a:xfrm>
            <a:off x="15904626" y="9399559"/>
            <a:ext cx="596746" cy="397932"/>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50" name="Freeform 16">
            <a:extLst>
              <a:ext uri="{FF2B5EF4-FFF2-40B4-BE49-F238E27FC236}">
                <a16:creationId xmlns:a16="http://schemas.microsoft.com/office/drawing/2014/main" id="{941E5D2C-2298-49C9-A7A0-3233F1C0661A}"/>
              </a:ext>
            </a:extLst>
          </p:cNvPr>
          <p:cNvSpPr>
            <a:spLocks noChangeArrowheads="1"/>
          </p:cNvSpPr>
          <p:nvPr/>
        </p:nvSpPr>
        <p:spPr bwMode="auto">
          <a:xfrm>
            <a:off x="15989461" y="4414728"/>
            <a:ext cx="457081" cy="529167"/>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51" name="Freeform 35">
            <a:extLst>
              <a:ext uri="{FF2B5EF4-FFF2-40B4-BE49-F238E27FC236}">
                <a16:creationId xmlns:a16="http://schemas.microsoft.com/office/drawing/2014/main" id="{2A8370A1-2EEA-4FB4-8E60-FCC61929F6CF}"/>
              </a:ext>
            </a:extLst>
          </p:cNvPr>
          <p:cNvSpPr>
            <a:spLocks noChangeArrowheads="1"/>
          </p:cNvSpPr>
          <p:nvPr/>
        </p:nvSpPr>
        <p:spPr bwMode="auto">
          <a:xfrm>
            <a:off x="6238412" y="4369579"/>
            <a:ext cx="584048" cy="575733"/>
          </a:xfrm>
          <a:custGeom>
            <a:avLst/>
            <a:gdLst>
              <a:gd name="T0" fmla="*/ 28 w 609"/>
              <a:gd name="T1" fmla="*/ 183 h 601"/>
              <a:gd name="T2" fmla="*/ 28 w 609"/>
              <a:gd name="T3" fmla="*/ 183 h 601"/>
              <a:gd name="T4" fmla="*/ 163 w 609"/>
              <a:gd name="T5" fmla="*/ 183 h 601"/>
              <a:gd name="T6" fmla="*/ 163 w 609"/>
              <a:gd name="T7" fmla="*/ 240 h 601"/>
              <a:gd name="T8" fmla="*/ 57 w 609"/>
              <a:gd name="T9" fmla="*/ 240 h 601"/>
              <a:gd name="T10" fmla="*/ 57 w 609"/>
              <a:gd name="T11" fmla="*/ 544 h 601"/>
              <a:gd name="T12" fmla="*/ 156 w 609"/>
              <a:gd name="T13" fmla="*/ 544 h 601"/>
              <a:gd name="T14" fmla="*/ 156 w 609"/>
              <a:gd name="T15" fmla="*/ 544 h 601"/>
              <a:gd name="T16" fmla="*/ 276 w 609"/>
              <a:gd name="T17" fmla="*/ 544 h 601"/>
              <a:gd name="T18" fmla="*/ 276 w 609"/>
              <a:gd name="T19" fmla="*/ 544 h 601"/>
              <a:gd name="T20" fmla="*/ 361 w 609"/>
              <a:gd name="T21" fmla="*/ 544 h 601"/>
              <a:gd name="T22" fmla="*/ 361 w 609"/>
              <a:gd name="T23" fmla="*/ 438 h 601"/>
              <a:gd name="T24" fmla="*/ 417 w 609"/>
              <a:gd name="T25" fmla="*/ 438 h 601"/>
              <a:gd name="T26" fmla="*/ 417 w 609"/>
              <a:gd name="T27" fmla="*/ 572 h 601"/>
              <a:gd name="T28" fmla="*/ 389 w 609"/>
              <a:gd name="T29" fmla="*/ 600 h 601"/>
              <a:gd name="T30" fmla="*/ 283 w 609"/>
              <a:gd name="T31" fmla="*/ 600 h 601"/>
              <a:gd name="T32" fmla="*/ 283 w 609"/>
              <a:gd name="T33" fmla="*/ 600 h 601"/>
              <a:gd name="T34" fmla="*/ 127 w 609"/>
              <a:gd name="T35" fmla="*/ 600 h 601"/>
              <a:gd name="T36" fmla="*/ 127 w 609"/>
              <a:gd name="T37" fmla="*/ 600 h 601"/>
              <a:gd name="T38" fmla="*/ 28 w 609"/>
              <a:gd name="T39" fmla="*/ 600 h 601"/>
              <a:gd name="T40" fmla="*/ 0 w 609"/>
              <a:gd name="T41" fmla="*/ 572 h 601"/>
              <a:gd name="T42" fmla="*/ 0 w 609"/>
              <a:gd name="T43" fmla="*/ 212 h 601"/>
              <a:gd name="T44" fmla="*/ 28 w 609"/>
              <a:gd name="T45" fmla="*/ 183 h 601"/>
              <a:gd name="T46" fmla="*/ 311 w 609"/>
              <a:gd name="T47" fmla="*/ 409 h 601"/>
              <a:gd name="T48" fmla="*/ 311 w 609"/>
              <a:gd name="T49" fmla="*/ 409 h 601"/>
              <a:gd name="T50" fmla="*/ 311 w 609"/>
              <a:gd name="T51" fmla="*/ 409 h 601"/>
              <a:gd name="T52" fmla="*/ 219 w 609"/>
              <a:gd name="T53" fmla="*/ 409 h 601"/>
              <a:gd name="T54" fmla="*/ 191 w 609"/>
              <a:gd name="T55" fmla="*/ 381 h 601"/>
              <a:gd name="T56" fmla="*/ 191 w 609"/>
              <a:gd name="T57" fmla="*/ 28 h 601"/>
              <a:gd name="T58" fmla="*/ 219 w 609"/>
              <a:gd name="T59" fmla="*/ 0 h 601"/>
              <a:gd name="T60" fmla="*/ 580 w 609"/>
              <a:gd name="T61" fmla="*/ 0 h 601"/>
              <a:gd name="T62" fmla="*/ 608 w 609"/>
              <a:gd name="T63" fmla="*/ 28 h 601"/>
              <a:gd name="T64" fmla="*/ 608 w 609"/>
              <a:gd name="T65" fmla="*/ 381 h 601"/>
              <a:gd name="T66" fmla="*/ 580 w 609"/>
              <a:gd name="T67" fmla="*/ 409 h 601"/>
              <a:gd name="T68" fmla="*/ 474 w 609"/>
              <a:gd name="T69" fmla="*/ 409 h 601"/>
              <a:gd name="T70" fmla="*/ 474 w 609"/>
              <a:gd name="T71" fmla="*/ 409 h 601"/>
              <a:gd name="T72" fmla="*/ 311 w 609"/>
              <a:gd name="T73" fmla="*/ 409 h 601"/>
              <a:gd name="T74" fmla="*/ 551 w 609"/>
              <a:gd name="T75" fmla="*/ 353 h 601"/>
              <a:gd name="T76" fmla="*/ 551 w 609"/>
              <a:gd name="T77" fmla="*/ 353 h 601"/>
              <a:gd name="T78" fmla="*/ 551 w 609"/>
              <a:gd name="T79" fmla="*/ 56 h 601"/>
              <a:gd name="T80" fmla="*/ 247 w 609"/>
              <a:gd name="T81" fmla="*/ 56 h 601"/>
              <a:gd name="T82" fmla="*/ 247 w 609"/>
              <a:gd name="T83" fmla="*/ 353 h 601"/>
              <a:gd name="T84" fmla="*/ 339 w 609"/>
              <a:gd name="T85" fmla="*/ 353 h 601"/>
              <a:gd name="T86" fmla="*/ 339 w 609"/>
              <a:gd name="T87" fmla="*/ 353 h 601"/>
              <a:gd name="T88" fmla="*/ 467 w 609"/>
              <a:gd name="T89" fmla="*/ 353 h 601"/>
              <a:gd name="T90" fmla="*/ 467 w 609"/>
              <a:gd name="T91" fmla="*/ 353 h 601"/>
              <a:gd name="T92" fmla="*/ 551 w 609"/>
              <a:gd name="T93" fmla="*/ 353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9" h="601">
                <a:moveTo>
                  <a:pt x="28" y="183"/>
                </a:moveTo>
                <a:lnTo>
                  <a:pt x="28" y="183"/>
                </a:lnTo>
                <a:cubicBezTo>
                  <a:pt x="163" y="183"/>
                  <a:pt x="163" y="183"/>
                  <a:pt x="163" y="183"/>
                </a:cubicBezTo>
                <a:cubicBezTo>
                  <a:pt x="163" y="240"/>
                  <a:pt x="163" y="240"/>
                  <a:pt x="163" y="240"/>
                </a:cubicBezTo>
                <a:cubicBezTo>
                  <a:pt x="57" y="240"/>
                  <a:pt x="57" y="240"/>
                  <a:pt x="57" y="240"/>
                </a:cubicBezTo>
                <a:cubicBezTo>
                  <a:pt x="57" y="544"/>
                  <a:pt x="57" y="544"/>
                  <a:pt x="57" y="544"/>
                </a:cubicBezTo>
                <a:cubicBezTo>
                  <a:pt x="156" y="544"/>
                  <a:pt x="156" y="544"/>
                  <a:pt x="156" y="544"/>
                </a:cubicBezTo>
                <a:lnTo>
                  <a:pt x="156" y="544"/>
                </a:lnTo>
                <a:cubicBezTo>
                  <a:pt x="276" y="544"/>
                  <a:pt x="276" y="544"/>
                  <a:pt x="276" y="544"/>
                </a:cubicBezTo>
                <a:lnTo>
                  <a:pt x="276" y="544"/>
                </a:lnTo>
                <a:cubicBezTo>
                  <a:pt x="361" y="544"/>
                  <a:pt x="361" y="544"/>
                  <a:pt x="361" y="544"/>
                </a:cubicBezTo>
                <a:cubicBezTo>
                  <a:pt x="361" y="438"/>
                  <a:pt x="361" y="438"/>
                  <a:pt x="361" y="438"/>
                </a:cubicBezTo>
                <a:cubicBezTo>
                  <a:pt x="417" y="438"/>
                  <a:pt x="417" y="438"/>
                  <a:pt x="417" y="438"/>
                </a:cubicBezTo>
                <a:cubicBezTo>
                  <a:pt x="417" y="572"/>
                  <a:pt x="417" y="572"/>
                  <a:pt x="417" y="572"/>
                </a:cubicBezTo>
                <a:cubicBezTo>
                  <a:pt x="417" y="586"/>
                  <a:pt x="403" y="600"/>
                  <a:pt x="389" y="600"/>
                </a:cubicBezTo>
                <a:cubicBezTo>
                  <a:pt x="283" y="600"/>
                  <a:pt x="283" y="600"/>
                  <a:pt x="283" y="600"/>
                </a:cubicBezTo>
                <a:lnTo>
                  <a:pt x="283" y="600"/>
                </a:lnTo>
                <a:cubicBezTo>
                  <a:pt x="127" y="600"/>
                  <a:pt x="127" y="600"/>
                  <a:pt x="127" y="600"/>
                </a:cubicBezTo>
                <a:lnTo>
                  <a:pt x="127" y="600"/>
                </a:lnTo>
                <a:cubicBezTo>
                  <a:pt x="28" y="600"/>
                  <a:pt x="28" y="600"/>
                  <a:pt x="28" y="600"/>
                </a:cubicBezTo>
                <a:cubicBezTo>
                  <a:pt x="14" y="600"/>
                  <a:pt x="0" y="586"/>
                  <a:pt x="0" y="572"/>
                </a:cubicBezTo>
                <a:cubicBezTo>
                  <a:pt x="0" y="212"/>
                  <a:pt x="0" y="212"/>
                  <a:pt x="0" y="212"/>
                </a:cubicBezTo>
                <a:cubicBezTo>
                  <a:pt x="0" y="198"/>
                  <a:pt x="14" y="183"/>
                  <a:pt x="28" y="183"/>
                </a:cubicBezTo>
                <a:close/>
                <a:moveTo>
                  <a:pt x="311" y="409"/>
                </a:moveTo>
                <a:lnTo>
                  <a:pt x="311" y="409"/>
                </a:lnTo>
                <a:lnTo>
                  <a:pt x="311" y="409"/>
                </a:lnTo>
                <a:cubicBezTo>
                  <a:pt x="219" y="409"/>
                  <a:pt x="219" y="409"/>
                  <a:pt x="219" y="409"/>
                </a:cubicBezTo>
                <a:cubicBezTo>
                  <a:pt x="205" y="409"/>
                  <a:pt x="191" y="402"/>
                  <a:pt x="191" y="381"/>
                </a:cubicBezTo>
                <a:cubicBezTo>
                  <a:pt x="191" y="28"/>
                  <a:pt x="191" y="28"/>
                  <a:pt x="191" y="28"/>
                </a:cubicBezTo>
                <a:cubicBezTo>
                  <a:pt x="191" y="7"/>
                  <a:pt x="205" y="0"/>
                  <a:pt x="219" y="0"/>
                </a:cubicBezTo>
                <a:cubicBezTo>
                  <a:pt x="580" y="0"/>
                  <a:pt x="580" y="0"/>
                  <a:pt x="580" y="0"/>
                </a:cubicBezTo>
                <a:cubicBezTo>
                  <a:pt x="594" y="0"/>
                  <a:pt x="608" y="7"/>
                  <a:pt x="608" y="28"/>
                </a:cubicBezTo>
                <a:cubicBezTo>
                  <a:pt x="608" y="381"/>
                  <a:pt x="608" y="381"/>
                  <a:pt x="608" y="381"/>
                </a:cubicBezTo>
                <a:cubicBezTo>
                  <a:pt x="608" y="402"/>
                  <a:pt x="594" y="409"/>
                  <a:pt x="580" y="409"/>
                </a:cubicBezTo>
                <a:cubicBezTo>
                  <a:pt x="474" y="409"/>
                  <a:pt x="474" y="409"/>
                  <a:pt x="474" y="409"/>
                </a:cubicBezTo>
                <a:lnTo>
                  <a:pt x="474" y="409"/>
                </a:lnTo>
                <a:lnTo>
                  <a:pt x="311" y="409"/>
                </a:lnTo>
                <a:close/>
                <a:moveTo>
                  <a:pt x="551" y="353"/>
                </a:moveTo>
                <a:lnTo>
                  <a:pt x="551" y="353"/>
                </a:lnTo>
                <a:cubicBezTo>
                  <a:pt x="551" y="56"/>
                  <a:pt x="551" y="56"/>
                  <a:pt x="551" y="56"/>
                </a:cubicBezTo>
                <a:cubicBezTo>
                  <a:pt x="247" y="56"/>
                  <a:pt x="247" y="56"/>
                  <a:pt x="247" y="56"/>
                </a:cubicBezTo>
                <a:cubicBezTo>
                  <a:pt x="247" y="353"/>
                  <a:pt x="247" y="353"/>
                  <a:pt x="247" y="353"/>
                </a:cubicBezTo>
                <a:cubicBezTo>
                  <a:pt x="339" y="353"/>
                  <a:pt x="339" y="353"/>
                  <a:pt x="339" y="353"/>
                </a:cubicBezTo>
                <a:lnTo>
                  <a:pt x="339" y="353"/>
                </a:lnTo>
                <a:cubicBezTo>
                  <a:pt x="467" y="353"/>
                  <a:pt x="467" y="353"/>
                  <a:pt x="467" y="353"/>
                </a:cubicBezTo>
                <a:lnTo>
                  <a:pt x="467" y="353"/>
                </a:lnTo>
                <a:lnTo>
                  <a:pt x="551" y="353"/>
                </a:lnTo>
                <a:close/>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2" name="Shape 2696">
            <a:extLst>
              <a:ext uri="{FF2B5EF4-FFF2-40B4-BE49-F238E27FC236}">
                <a16:creationId xmlns:a16="http://schemas.microsoft.com/office/drawing/2014/main" id="{35BB7BDF-8CF5-4BBD-84B5-8AF10244AE0A}"/>
              </a:ext>
            </a:extLst>
          </p:cNvPr>
          <p:cNvSpPr/>
          <p:nvPr/>
        </p:nvSpPr>
        <p:spPr>
          <a:xfrm>
            <a:off x="6262531" y="6814810"/>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3" name="Textfeld 29">
            <a:extLst>
              <a:ext uri="{FF2B5EF4-FFF2-40B4-BE49-F238E27FC236}">
                <a16:creationId xmlns:a16="http://schemas.microsoft.com/office/drawing/2014/main" id="{CABF4784-D3BF-43BF-9F16-C5E5127C8CD5}"/>
              </a:ext>
            </a:extLst>
          </p:cNvPr>
          <p:cNvSpPr txBox="1"/>
          <p:nvPr/>
        </p:nvSpPr>
        <p:spPr>
          <a:xfrm>
            <a:off x="2727861" y="2643291"/>
            <a:ext cx="7696231" cy="400110"/>
          </a:xfrm>
          <a:prstGeom prst="rect">
            <a:avLst/>
          </a:prstGeom>
          <a:noFill/>
        </p:spPr>
        <p:txBody>
          <a:bodyPr wrap="square" rtlCol="0">
            <a:spAutoFit/>
          </a:bodyPr>
          <a:lstStyle/>
          <a:p>
            <a:pPr algn="r"/>
            <a:r>
              <a:rPr lang="tr-TR" sz="2000" b="1" dirty="0"/>
              <a:t>Özellikler</a:t>
            </a:r>
            <a:endParaRPr lang="de-DE" sz="2000" b="1" dirty="0"/>
          </a:p>
        </p:txBody>
      </p:sp>
      <p:sp>
        <p:nvSpPr>
          <p:cNvPr id="60" name="Textfeld 35">
            <a:extLst>
              <a:ext uri="{FF2B5EF4-FFF2-40B4-BE49-F238E27FC236}">
                <a16:creationId xmlns:a16="http://schemas.microsoft.com/office/drawing/2014/main" id="{0DA52E93-8AE1-46D6-9D1D-B01525AAD918}"/>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12202769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500" fill="hold"/>
                                        <p:tgtEl>
                                          <p:spTgt spid="78"/>
                                        </p:tgtEl>
                                        <p:attrNameLst>
                                          <p:attrName>ppt_x</p:attrName>
                                        </p:attrNameLst>
                                      </p:cBhvr>
                                      <p:tavLst>
                                        <p:tav tm="0">
                                          <p:val>
                                            <p:strVal val="#ppt_x"/>
                                          </p:val>
                                        </p:tav>
                                        <p:tav tm="100000">
                                          <p:val>
                                            <p:strVal val="#ppt_x"/>
                                          </p:val>
                                        </p:tav>
                                      </p:tavLst>
                                    </p:anim>
                                    <p:anim calcmode="lin" valueType="num">
                                      <p:cBhvr additive="base">
                                        <p:cTn id="16" dur="500" fill="hold"/>
                                        <p:tgtEl>
                                          <p:spTgt spid="7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ppt_x"/>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additive="base">
                                        <p:cTn id="23" dur="500" fill="hold"/>
                                        <p:tgtEl>
                                          <p:spTgt spid="82"/>
                                        </p:tgtEl>
                                        <p:attrNameLst>
                                          <p:attrName>ppt_x</p:attrName>
                                        </p:attrNameLst>
                                      </p:cBhvr>
                                      <p:tavLst>
                                        <p:tav tm="0">
                                          <p:val>
                                            <p:strVal val="#ppt_x"/>
                                          </p:val>
                                        </p:tav>
                                        <p:tav tm="100000">
                                          <p:val>
                                            <p:strVal val="#ppt_x"/>
                                          </p:val>
                                        </p:tav>
                                      </p:tavLst>
                                    </p:anim>
                                    <p:anim calcmode="lin" valueType="num">
                                      <p:cBhvr additive="base">
                                        <p:cTn id="24" dur="500" fill="hold"/>
                                        <p:tgtEl>
                                          <p:spTgt spid="8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fill="hold"/>
                                        <p:tgtEl>
                                          <p:spTgt spid="83"/>
                                        </p:tgtEl>
                                        <p:attrNameLst>
                                          <p:attrName>ppt_x</p:attrName>
                                        </p:attrNameLst>
                                      </p:cBhvr>
                                      <p:tavLst>
                                        <p:tav tm="0">
                                          <p:val>
                                            <p:strVal val="#ppt_x"/>
                                          </p:val>
                                        </p:tav>
                                        <p:tav tm="100000">
                                          <p:val>
                                            <p:strVal val="#ppt_x"/>
                                          </p:val>
                                        </p:tav>
                                      </p:tavLst>
                                    </p:anim>
                                    <p:anim calcmode="lin" valueType="num">
                                      <p:cBhvr additive="base">
                                        <p:cTn id="28" dur="50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anim calcmode="lin" valueType="num">
                                      <p:cBhvr additive="base">
                                        <p:cTn id="31" dur="500" fill="hold"/>
                                        <p:tgtEl>
                                          <p:spTgt spid="86"/>
                                        </p:tgtEl>
                                        <p:attrNameLst>
                                          <p:attrName>ppt_x</p:attrName>
                                        </p:attrNameLst>
                                      </p:cBhvr>
                                      <p:tavLst>
                                        <p:tav tm="0">
                                          <p:val>
                                            <p:strVal val="#ppt_x"/>
                                          </p:val>
                                        </p:tav>
                                        <p:tav tm="100000">
                                          <p:val>
                                            <p:strVal val="#ppt_x"/>
                                          </p:val>
                                        </p:tav>
                                      </p:tavLst>
                                    </p:anim>
                                    <p:anim calcmode="lin" valueType="num">
                                      <p:cBhvr additive="base">
                                        <p:cTn id="32" dur="500" fill="hold"/>
                                        <p:tgtEl>
                                          <p:spTgt spid="8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anim calcmode="lin" valueType="num">
                                      <p:cBhvr additive="base">
                                        <p:cTn id="35" dur="500" fill="hold"/>
                                        <p:tgtEl>
                                          <p:spTgt spid="87"/>
                                        </p:tgtEl>
                                        <p:attrNameLst>
                                          <p:attrName>ppt_x</p:attrName>
                                        </p:attrNameLst>
                                      </p:cBhvr>
                                      <p:tavLst>
                                        <p:tav tm="0">
                                          <p:val>
                                            <p:strVal val="#ppt_x"/>
                                          </p:val>
                                        </p:tav>
                                        <p:tav tm="100000">
                                          <p:val>
                                            <p:strVal val="#ppt_x"/>
                                          </p:val>
                                        </p:tav>
                                      </p:tavLst>
                                    </p:anim>
                                    <p:anim calcmode="lin" valueType="num">
                                      <p:cBhvr additive="base">
                                        <p:cTn id="36" dur="500" fill="hold"/>
                                        <p:tgtEl>
                                          <p:spTgt spid="8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ppt_x"/>
                                          </p:val>
                                        </p:tav>
                                        <p:tav tm="100000">
                                          <p:val>
                                            <p:strVal val="#ppt_x"/>
                                          </p:val>
                                        </p:tav>
                                      </p:tavLst>
                                    </p:anim>
                                    <p:anim calcmode="lin" valueType="num">
                                      <p:cBhvr additive="base">
                                        <p:cTn id="40" dur="500" fill="hold"/>
                                        <p:tgtEl>
                                          <p:spTgt spid="8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fill="hold"/>
                                        <p:tgtEl>
                                          <p:spTgt spid="42"/>
                                        </p:tgtEl>
                                        <p:attrNameLst>
                                          <p:attrName>ppt_x</p:attrName>
                                        </p:attrNameLst>
                                      </p:cBhvr>
                                      <p:tavLst>
                                        <p:tav tm="0">
                                          <p:val>
                                            <p:strVal val="#ppt_x"/>
                                          </p:val>
                                        </p:tav>
                                        <p:tav tm="100000">
                                          <p:val>
                                            <p:strVal val="#ppt_x"/>
                                          </p:val>
                                        </p:tav>
                                      </p:tavLst>
                                    </p:anim>
                                    <p:anim calcmode="lin" valueType="num">
                                      <p:cBhvr additive="base">
                                        <p:cTn id="56" dur="500" fill="hold"/>
                                        <p:tgtEl>
                                          <p:spTgt spid="4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additive="base">
                                        <p:cTn id="79" dur="500" fill="hold"/>
                                        <p:tgtEl>
                                          <p:spTgt spid="57"/>
                                        </p:tgtEl>
                                        <p:attrNameLst>
                                          <p:attrName>ppt_x</p:attrName>
                                        </p:attrNameLst>
                                      </p:cBhvr>
                                      <p:tavLst>
                                        <p:tav tm="0">
                                          <p:val>
                                            <p:strVal val="#ppt_x"/>
                                          </p:val>
                                        </p:tav>
                                        <p:tav tm="100000">
                                          <p:val>
                                            <p:strVal val="#ppt_x"/>
                                          </p:val>
                                        </p:tav>
                                      </p:tavLst>
                                    </p:anim>
                                    <p:anim calcmode="lin" valueType="num">
                                      <p:cBhvr additive="base">
                                        <p:cTn id="80" dur="500" fill="hold"/>
                                        <p:tgtEl>
                                          <p:spTgt spid="5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 calcmode="lin" valueType="num">
                                      <p:cBhvr additive="base">
                                        <p:cTn id="83" dur="500" fill="hold"/>
                                        <p:tgtEl>
                                          <p:spTgt spid="58"/>
                                        </p:tgtEl>
                                        <p:attrNameLst>
                                          <p:attrName>ppt_x</p:attrName>
                                        </p:attrNameLst>
                                      </p:cBhvr>
                                      <p:tavLst>
                                        <p:tav tm="0">
                                          <p:val>
                                            <p:strVal val="#ppt_x"/>
                                          </p:val>
                                        </p:tav>
                                        <p:tav tm="100000">
                                          <p:val>
                                            <p:strVal val="#ppt_x"/>
                                          </p:val>
                                        </p:tav>
                                      </p:tavLst>
                                    </p:anim>
                                    <p:anim calcmode="lin" valueType="num">
                                      <p:cBhvr additive="base">
                                        <p:cTn id="84" dur="500" fill="hold"/>
                                        <p:tgtEl>
                                          <p:spTgt spid="5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9"/>
                                        </p:tgtEl>
                                        <p:attrNameLst>
                                          <p:attrName>style.visibility</p:attrName>
                                        </p:attrNameLst>
                                      </p:cBhvr>
                                      <p:to>
                                        <p:strVal val="visible"/>
                                      </p:to>
                                    </p:set>
                                    <p:anim calcmode="lin" valueType="num">
                                      <p:cBhvr additive="base">
                                        <p:cTn id="87" dur="500" fill="hold"/>
                                        <p:tgtEl>
                                          <p:spTgt spid="59"/>
                                        </p:tgtEl>
                                        <p:attrNameLst>
                                          <p:attrName>ppt_x</p:attrName>
                                        </p:attrNameLst>
                                      </p:cBhvr>
                                      <p:tavLst>
                                        <p:tav tm="0">
                                          <p:val>
                                            <p:strVal val="#ppt_x"/>
                                          </p:val>
                                        </p:tav>
                                        <p:tav tm="100000">
                                          <p:val>
                                            <p:strVal val="#ppt_x"/>
                                          </p:val>
                                        </p:tav>
                                      </p:tavLst>
                                    </p:anim>
                                    <p:anim calcmode="lin" valueType="num">
                                      <p:cBhvr additive="base">
                                        <p:cTn id="88" dur="500" fill="hold"/>
                                        <p:tgtEl>
                                          <p:spTgt spid="5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64"/>
                                        </p:tgtEl>
                                        <p:attrNameLst>
                                          <p:attrName>style.visibility</p:attrName>
                                        </p:attrNameLst>
                                      </p:cBhvr>
                                      <p:to>
                                        <p:strVal val="visible"/>
                                      </p:to>
                                    </p:set>
                                    <p:anim calcmode="lin" valueType="num">
                                      <p:cBhvr additive="base">
                                        <p:cTn id="91" dur="500" fill="hold"/>
                                        <p:tgtEl>
                                          <p:spTgt spid="64"/>
                                        </p:tgtEl>
                                        <p:attrNameLst>
                                          <p:attrName>ppt_x</p:attrName>
                                        </p:attrNameLst>
                                      </p:cBhvr>
                                      <p:tavLst>
                                        <p:tav tm="0">
                                          <p:val>
                                            <p:strVal val="#ppt_x"/>
                                          </p:val>
                                        </p:tav>
                                        <p:tav tm="100000">
                                          <p:val>
                                            <p:strVal val="#ppt_x"/>
                                          </p:val>
                                        </p:tav>
                                      </p:tavLst>
                                    </p:anim>
                                    <p:anim calcmode="lin" valueType="num">
                                      <p:cBhvr additive="base">
                                        <p:cTn id="92" dur="500" fill="hold"/>
                                        <p:tgtEl>
                                          <p:spTgt spid="64"/>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anim calcmode="lin" valueType="num">
                                      <p:cBhvr additive="base">
                                        <p:cTn id="95" dur="500" fill="hold"/>
                                        <p:tgtEl>
                                          <p:spTgt spid="65"/>
                                        </p:tgtEl>
                                        <p:attrNameLst>
                                          <p:attrName>ppt_x</p:attrName>
                                        </p:attrNameLst>
                                      </p:cBhvr>
                                      <p:tavLst>
                                        <p:tav tm="0">
                                          <p:val>
                                            <p:strVal val="#ppt_x"/>
                                          </p:val>
                                        </p:tav>
                                        <p:tav tm="100000">
                                          <p:val>
                                            <p:strVal val="#ppt_x"/>
                                          </p:val>
                                        </p:tav>
                                      </p:tavLst>
                                    </p:anim>
                                    <p:anim calcmode="lin" valueType="num">
                                      <p:cBhvr additive="base">
                                        <p:cTn id="96" dur="500" fill="hold"/>
                                        <p:tgtEl>
                                          <p:spTgt spid="6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66"/>
                                        </p:tgtEl>
                                        <p:attrNameLst>
                                          <p:attrName>style.visibility</p:attrName>
                                        </p:attrNameLst>
                                      </p:cBhvr>
                                      <p:to>
                                        <p:strVal val="visible"/>
                                      </p:to>
                                    </p:set>
                                    <p:anim calcmode="lin" valueType="num">
                                      <p:cBhvr additive="base">
                                        <p:cTn id="99" dur="500" fill="hold"/>
                                        <p:tgtEl>
                                          <p:spTgt spid="66"/>
                                        </p:tgtEl>
                                        <p:attrNameLst>
                                          <p:attrName>ppt_x</p:attrName>
                                        </p:attrNameLst>
                                      </p:cBhvr>
                                      <p:tavLst>
                                        <p:tav tm="0">
                                          <p:val>
                                            <p:strVal val="#ppt_x"/>
                                          </p:val>
                                        </p:tav>
                                        <p:tav tm="100000">
                                          <p:val>
                                            <p:strVal val="#ppt_x"/>
                                          </p:val>
                                        </p:tav>
                                      </p:tavLst>
                                    </p:anim>
                                    <p:anim calcmode="lin" valueType="num">
                                      <p:cBhvr additive="base">
                                        <p:cTn id="100" dur="500" fill="hold"/>
                                        <p:tgtEl>
                                          <p:spTgt spid="6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 calcmode="lin" valueType="num">
                                      <p:cBhvr additive="base">
                                        <p:cTn id="103" dur="500" fill="hold"/>
                                        <p:tgtEl>
                                          <p:spTgt spid="67"/>
                                        </p:tgtEl>
                                        <p:attrNameLst>
                                          <p:attrName>ppt_x</p:attrName>
                                        </p:attrNameLst>
                                      </p:cBhvr>
                                      <p:tavLst>
                                        <p:tav tm="0">
                                          <p:val>
                                            <p:strVal val="#ppt_x"/>
                                          </p:val>
                                        </p:tav>
                                        <p:tav tm="100000">
                                          <p:val>
                                            <p:strVal val="#ppt_x"/>
                                          </p:val>
                                        </p:tav>
                                      </p:tavLst>
                                    </p:anim>
                                    <p:anim calcmode="lin" valueType="num">
                                      <p:cBhvr additive="base">
                                        <p:cTn id="104" dur="500" fill="hold"/>
                                        <p:tgtEl>
                                          <p:spTgt spid="6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68"/>
                                        </p:tgtEl>
                                        <p:attrNameLst>
                                          <p:attrName>style.visibility</p:attrName>
                                        </p:attrNameLst>
                                      </p:cBhvr>
                                      <p:to>
                                        <p:strVal val="visible"/>
                                      </p:to>
                                    </p:set>
                                    <p:anim calcmode="lin" valueType="num">
                                      <p:cBhvr additive="base">
                                        <p:cTn id="107" dur="500" fill="hold"/>
                                        <p:tgtEl>
                                          <p:spTgt spid="68"/>
                                        </p:tgtEl>
                                        <p:attrNameLst>
                                          <p:attrName>ppt_x</p:attrName>
                                        </p:attrNameLst>
                                      </p:cBhvr>
                                      <p:tavLst>
                                        <p:tav tm="0">
                                          <p:val>
                                            <p:strVal val="#ppt_x"/>
                                          </p:val>
                                        </p:tav>
                                        <p:tav tm="100000">
                                          <p:val>
                                            <p:strVal val="#ppt_x"/>
                                          </p:val>
                                        </p:tav>
                                      </p:tavLst>
                                    </p:anim>
                                    <p:anim calcmode="lin" valueType="num">
                                      <p:cBhvr additive="base">
                                        <p:cTn id="108" dur="500" fill="hold"/>
                                        <p:tgtEl>
                                          <p:spTgt spid="68"/>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69"/>
                                        </p:tgtEl>
                                        <p:attrNameLst>
                                          <p:attrName>style.visibility</p:attrName>
                                        </p:attrNameLst>
                                      </p:cBhvr>
                                      <p:to>
                                        <p:strVal val="visible"/>
                                      </p:to>
                                    </p:set>
                                    <p:anim calcmode="lin" valueType="num">
                                      <p:cBhvr additive="base">
                                        <p:cTn id="111" dur="500" fill="hold"/>
                                        <p:tgtEl>
                                          <p:spTgt spid="69"/>
                                        </p:tgtEl>
                                        <p:attrNameLst>
                                          <p:attrName>ppt_x</p:attrName>
                                        </p:attrNameLst>
                                      </p:cBhvr>
                                      <p:tavLst>
                                        <p:tav tm="0">
                                          <p:val>
                                            <p:strVal val="#ppt_x"/>
                                          </p:val>
                                        </p:tav>
                                        <p:tav tm="100000">
                                          <p:val>
                                            <p:strVal val="#ppt_x"/>
                                          </p:val>
                                        </p:tav>
                                      </p:tavLst>
                                    </p:anim>
                                    <p:anim calcmode="lin" valueType="num">
                                      <p:cBhvr additive="base">
                                        <p:cTn id="112" dur="500" fill="hold"/>
                                        <p:tgtEl>
                                          <p:spTgt spid="69"/>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41"/>
                                        </p:tgtEl>
                                        <p:attrNameLst>
                                          <p:attrName>style.visibility</p:attrName>
                                        </p:attrNameLst>
                                      </p:cBhvr>
                                      <p:to>
                                        <p:strVal val="visible"/>
                                      </p:to>
                                    </p:set>
                                    <p:anim calcmode="lin" valueType="num">
                                      <p:cBhvr additive="base">
                                        <p:cTn id="115" dur="500" fill="hold"/>
                                        <p:tgtEl>
                                          <p:spTgt spid="41"/>
                                        </p:tgtEl>
                                        <p:attrNameLst>
                                          <p:attrName>ppt_x</p:attrName>
                                        </p:attrNameLst>
                                      </p:cBhvr>
                                      <p:tavLst>
                                        <p:tav tm="0">
                                          <p:val>
                                            <p:strVal val="#ppt_x"/>
                                          </p:val>
                                        </p:tav>
                                        <p:tav tm="100000">
                                          <p:val>
                                            <p:strVal val="#ppt_x"/>
                                          </p:val>
                                        </p:tav>
                                      </p:tavLst>
                                    </p:anim>
                                    <p:anim calcmode="lin" valueType="num">
                                      <p:cBhvr additive="base">
                                        <p:cTn id="116" dur="500" fill="hold"/>
                                        <p:tgtEl>
                                          <p:spTgt spid="41"/>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 calcmode="lin" valueType="num">
                                      <p:cBhvr additive="base">
                                        <p:cTn id="119" dur="500" fill="hold"/>
                                        <p:tgtEl>
                                          <p:spTgt spid="43"/>
                                        </p:tgtEl>
                                        <p:attrNameLst>
                                          <p:attrName>ppt_x</p:attrName>
                                        </p:attrNameLst>
                                      </p:cBhvr>
                                      <p:tavLst>
                                        <p:tav tm="0">
                                          <p:val>
                                            <p:strVal val="#ppt_x"/>
                                          </p:val>
                                        </p:tav>
                                        <p:tav tm="100000">
                                          <p:val>
                                            <p:strVal val="#ppt_x"/>
                                          </p:val>
                                        </p:tav>
                                      </p:tavLst>
                                    </p:anim>
                                    <p:anim calcmode="lin" valueType="num">
                                      <p:cBhvr additive="base">
                                        <p:cTn id="120" dur="500" fill="hold"/>
                                        <p:tgtEl>
                                          <p:spTgt spid="43"/>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5"/>
                                        </p:tgtEl>
                                        <p:attrNameLst>
                                          <p:attrName>style.visibility</p:attrName>
                                        </p:attrNameLst>
                                      </p:cBhvr>
                                      <p:to>
                                        <p:strVal val="visible"/>
                                      </p:to>
                                    </p:set>
                                    <p:anim calcmode="lin" valueType="num">
                                      <p:cBhvr additive="base">
                                        <p:cTn id="123" dur="500" fill="hold"/>
                                        <p:tgtEl>
                                          <p:spTgt spid="45"/>
                                        </p:tgtEl>
                                        <p:attrNameLst>
                                          <p:attrName>ppt_x</p:attrName>
                                        </p:attrNameLst>
                                      </p:cBhvr>
                                      <p:tavLst>
                                        <p:tav tm="0">
                                          <p:val>
                                            <p:strVal val="#ppt_x"/>
                                          </p:val>
                                        </p:tav>
                                        <p:tav tm="100000">
                                          <p:val>
                                            <p:strVal val="#ppt_x"/>
                                          </p:val>
                                        </p:tav>
                                      </p:tavLst>
                                    </p:anim>
                                    <p:anim calcmode="lin" valueType="num">
                                      <p:cBhvr additive="base">
                                        <p:cTn id="124" dur="500" fill="hold"/>
                                        <p:tgtEl>
                                          <p:spTgt spid="45"/>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7"/>
                                        </p:tgtEl>
                                        <p:attrNameLst>
                                          <p:attrName>style.visibility</p:attrName>
                                        </p:attrNameLst>
                                      </p:cBhvr>
                                      <p:to>
                                        <p:strVal val="visible"/>
                                      </p:to>
                                    </p:set>
                                    <p:anim calcmode="lin" valueType="num">
                                      <p:cBhvr additive="base">
                                        <p:cTn id="127" dur="500" fill="hold"/>
                                        <p:tgtEl>
                                          <p:spTgt spid="47"/>
                                        </p:tgtEl>
                                        <p:attrNameLst>
                                          <p:attrName>ppt_x</p:attrName>
                                        </p:attrNameLst>
                                      </p:cBhvr>
                                      <p:tavLst>
                                        <p:tav tm="0">
                                          <p:val>
                                            <p:strVal val="#ppt_x"/>
                                          </p:val>
                                        </p:tav>
                                        <p:tav tm="100000">
                                          <p:val>
                                            <p:strVal val="#ppt_x"/>
                                          </p:val>
                                        </p:tav>
                                      </p:tavLst>
                                    </p:anim>
                                    <p:anim calcmode="lin" valueType="num">
                                      <p:cBhvr additive="base">
                                        <p:cTn id="128" dur="500" fill="hold"/>
                                        <p:tgtEl>
                                          <p:spTgt spid="47"/>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8"/>
                                        </p:tgtEl>
                                        <p:attrNameLst>
                                          <p:attrName>style.visibility</p:attrName>
                                        </p:attrNameLst>
                                      </p:cBhvr>
                                      <p:to>
                                        <p:strVal val="visible"/>
                                      </p:to>
                                    </p:set>
                                    <p:anim calcmode="lin" valueType="num">
                                      <p:cBhvr additive="base">
                                        <p:cTn id="131" dur="500" fill="hold"/>
                                        <p:tgtEl>
                                          <p:spTgt spid="48"/>
                                        </p:tgtEl>
                                        <p:attrNameLst>
                                          <p:attrName>ppt_x</p:attrName>
                                        </p:attrNameLst>
                                      </p:cBhvr>
                                      <p:tavLst>
                                        <p:tav tm="0">
                                          <p:val>
                                            <p:strVal val="#ppt_x"/>
                                          </p:val>
                                        </p:tav>
                                        <p:tav tm="100000">
                                          <p:val>
                                            <p:strVal val="#ppt_x"/>
                                          </p:val>
                                        </p:tav>
                                      </p:tavLst>
                                    </p:anim>
                                    <p:anim calcmode="lin" valueType="num">
                                      <p:cBhvr additive="base">
                                        <p:cTn id="132" dur="500" fill="hold"/>
                                        <p:tgtEl>
                                          <p:spTgt spid="48"/>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500" fill="hold"/>
                                        <p:tgtEl>
                                          <p:spTgt spid="49"/>
                                        </p:tgtEl>
                                        <p:attrNameLst>
                                          <p:attrName>ppt_x</p:attrName>
                                        </p:attrNameLst>
                                      </p:cBhvr>
                                      <p:tavLst>
                                        <p:tav tm="0">
                                          <p:val>
                                            <p:strVal val="#ppt_x"/>
                                          </p:val>
                                        </p:tav>
                                        <p:tav tm="100000">
                                          <p:val>
                                            <p:strVal val="#ppt_x"/>
                                          </p:val>
                                        </p:tav>
                                      </p:tavLst>
                                    </p:anim>
                                    <p:anim calcmode="lin" valueType="num">
                                      <p:cBhvr additive="base">
                                        <p:cTn id="136" dur="500" fill="hold"/>
                                        <p:tgtEl>
                                          <p:spTgt spid="49"/>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500" fill="hold"/>
                                        <p:tgtEl>
                                          <p:spTgt spid="50"/>
                                        </p:tgtEl>
                                        <p:attrNameLst>
                                          <p:attrName>ppt_x</p:attrName>
                                        </p:attrNameLst>
                                      </p:cBhvr>
                                      <p:tavLst>
                                        <p:tav tm="0">
                                          <p:val>
                                            <p:strVal val="#ppt_x"/>
                                          </p:val>
                                        </p:tav>
                                        <p:tav tm="100000">
                                          <p:val>
                                            <p:strVal val="#ppt_x"/>
                                          </p:val>
                                        </p:tav>
                                      </p:tavLst>
                                    </p:anim>
                                    <p:anim calcmode="lin" valueType="num">
                                      <p:cBhvr additive="base">
                                        <p:cTn id="140" dur="500" fill="hold"/>
                                        <p:tgtEl>
                                          <p:spTgt spid="50"/>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51"/>
                                        </p:tgtEl>
                                        <p:attrNameLst>
                                          <p:attrName>style.visibility</p:attrName>
                                        </p:attrNameLst>
                                      </p:cBhvr>
                                      <p:to>
                                        <p:strVal val="visible"/>
                                      </p:to>
                                    </p:set>
                                    <p:anim calcmode="lin" valueType="num">
                                      <p:cBhvr additive="base">
                                        <p:cTn id="143" dur="500" fill="hold"/>
                                        <p:tgtEl>
                                          <p:spTgt spid="51"/>
                                        </p:tgtEl>
                                        <p:attrNameLst>
                                          <p:attrName>ppt_x</p:attrName>
                                        </p:attrNameLst>
                                      </p:cBhvr>
                                      <p:tavLst>
                                        <p:tav tm="0">
                                          <p:val>
                                            <p:strVal val="#ppt_x"/>
                                          </p:val>
                                        </p:tav>
                                        <p:tav tm="100000">
                                          <p:val>
                                            <p:strVal val="#ppt_x"/>
                                          </p:val>
                                        </p:tav>
                                      </p:tavLst>
                                    </p:anim>
                                    <p:anim calcmode="lin" valueType="num">
                                      <p:cBhvr additive="base">
                                        <p:cTn id="144" dur="500" fill="hold"/>
                                        <p:tgtEl>
                                          <p:spTgt spid="51"/>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52"/>
                                        </p:tgtEl>
                                        <p:attrNameLst>
                                          <p:attrName>style.visibility</p:attrName>
                                        </p:attrNameLst>
                                      </p:cBhvr>
                                      <p:to>
                                        <p:strVal val="visible"/>
                                      </p:to>
                                    </p:set>
                                    <p:anim calcmode="lin" valueType="num">
                                      <p:cBhvr additive="base">
                                        <p:cTn id="147" dur="500" fill="hold"/>
                                        <p:tgtEl>
                                          <p:spTgt spid="52"/>
                                        </p:tgtEl>
                                        <p:attrNameLst>
                                          <p:attrName>ppt_x</p:attrName>
                                        </p:attrNameLst>
                                      </p:cBhvr>
                                      <p:tavLst>
                                        <p:tav tm="0">
                                          <p:val>
                                            <p:strVal val="#ppt_x"/>
                                          </p:val>
                                        </p:tav>
                                        <p:tav tm="100000">
                                          <p:val>
                                            <p:strVal val="#ppt_x"/>
                                          </p:val>
                                        </p:tav>
                                      </p:tavLst>
                                    </p:anim>
                                    <p:anim calcmode="lin" valueType="num">
                                      <p:cBhvr additive="base">
                                        <p:cTn id="148" dur="500" fill="hold"/>
                                        <p:tgtEl>
                                          <p:spTgt spid="52"/>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63"/>
                                        </p:tgtEl>
                                        <p:attrNameLst>
                                          <p:attrName>style.visibility</p:attrName>
                                        </p:attrNameLst>
                                      </p:cBhvr>
                                      <p:to>
                                        <p:strVal val="visible"/>
                                      </p:to>
                                    </p:set>
                                    <p:anim calcmode="lin" valueType="num">
                                      <p:cBhvr additive="base">
                                        <p:cTn id="151" dur="500" fill="hold"/>
                                        <p:tgtEl>
                                          <p:spTgt spid="63"/>
                                        </p:tgtEl>
                                        <p:attrNameLst>
                                          <p:attrName>ppt_x</p:attrName>
                                        </p:attrNameLst>
                                      </p:cBhvr>
                                      <p:tavLst>
                                        <p:tav tm="0">
                                          <p:val>
                                            <p:strVal val="#ppt_x"/>
                                          </p:val>
                                        </p:tav>
                                        <p:tav tm="100000">
                                          <p:val>
                                            <p:strVal val="#ppt_x"/>
                                          </p:val>
                                        </p:tav>
                                      </p:tavLst>
                                    </p:anim>
                                    <p:anim calcmode="lin" valueType="num">
                                      <p:cBhvr additive="base">
                                        <p:cTn id="152" dur="500" fill="hold"/>
                                        <p:tgtEl>
                                          <p:spTgt spid="63"/>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60"/>
                                        </p:tgtEl>
                                        <p:attrNameLst>
                                          <p:attrName>style.visibility</p:attrName>
                                        </p:attrNameLst>
                                      </p:cBhvr>
                                      <p:to>
                                        <p:strVal val="visible"/>
                                      </p:to>
                                    </p:set>
                                    <p:anim calcmode="lin" valueType="num">
                                      <p:cBhvr additive="base">
                                        <p:cTn id="155" dur="500" fill="hold"/>
                                        <p:tgtEl>
                                          <p:spTgt spid="60"/>
                                        </p:tgtEl>
                                        <p:attrNameLst>
                                          <p:attrName>ppt_x</p:attrName>
                                        </p:attrNameLst>
                                      </p:cBhvr>
                                      <p:tavLst>
                                        <p:tav tm="0">
                                          <p:val>
                                            <p:strVal val="#ppt_x"/>
                                          </p:val>
                                        </p:tav>
                                        <p:tav tm="100000">
                                          <p:val>
                                            <p:strVal val="#ppt_x"/>
                                          </p:val>
                                        </p:tav>
                                      </p:tavLst>
                                    </p:anim>
                                    <p:anim calcmode="lin" valueType="num">
                                      <p:cBhvr additive="base">
                                        <p:cTn id="156"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8" grpId="0"/>
      <p:bldP spid="79" grpId="0"/>
      <p:bldP spid="82" grpId="0"/>
      <p:bldP spid="83" grpId="0"/>
      <p:bldP spid="86" grpId="0" animBg="1"/>
      <p:bldP spid="87" grpId="0" animBg="1"/>
      <p:bldP spid="88" grpId="0" animBg="1"/>
      <p:bldP spid="38" grpId="0" animBg="1"/>
      <p:bldP spid="39" grpId="0"/>
      <p:bldP spid="40" grpId="0"/>
      <p:bldP spid="42" grpId="0"/>
      <p:bldP spid="44" grpId="0"/>
      <p:bldP spid="53" grpId="0"/>
      <p:bldP spid="54" grpId="0"/>
      <p:bldP spid="55" grpId="0"/>
      <p:bldP spid="56" grpId="0"/>
      <p:bldP spid="57" grpId="0" animBg="1"/>
      <p:bldP spid="58" grpId="0" animBg="1"/>
      <p:bldP spid="59" grpId="0" animBg="1"/>
      <p:bldP spid="64" grpId="0"/>
      <p:bldP spid="65" grpId="0"/>
      <p:bldP spid="66" grpId="0"/>
      <p:bldP spid="67" grpId="0"/>
      <p:bldP spid="68" grpId="0"/>
      <p:bldP spid="69" grpId="0"/>
      <p:bldP spid="43" grpId="0"/>
      <p:bldP spid="45" grpId="0"/>
      <p:bldP spid="47" grpId="0" animBg="1"/>
      <p:bldP spid="48" grpId="0" animBg="1"/>
      <p:bldP spid="49" grpId="0" animBg="1"/>
      <p:bldP spid="50" grpId="0" animBg="1"/>
      <p:bldP spid="51" grpId="0" animBg="1"/>
      <p:bldP spid="52" grpId="0" animBg="1"/>
      <p:bldP spid="63"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1" name="Group 274"/>
          <p:cNvGrpSpPr>
            <a:grpSpLocks noChangeAspect="1"/>
          </p:cNvGrpSpPr>
          <p:nvPr/>
        </p:nvGrpSpPr>
        <p:grpSpPr bwMode="auto">
          <a:xfrm>
            <a:off x="7835708" y="3044111"/>
            <a:ext cx="8980487" cy="7604125"/>
            <a:chOff x="5095" y="1676"/>
            <a:chExt cx="5657" cy="4790"/>
          </a:xfrm>
        </p:grpSpPr>
        <p:sp>
          <p:nvSpPr>
            <p:cNvPr id="122" name="AutoShape 273"/>
            <p:cNvSpPr>
              <a:spLocks noChangeAspect="1" noChangeArrowheads="1" noTextEdit="1"/>
            </p:cNvSpPr>
            <p:nvPr/>
          </p:nvSpPr>
          <p:spPr bwMode="auto">
            <a:xfrm>
              <a:off x="5095" y="1676"/>
              <a:ext cx="5657" cy="4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grpSp>
          <p:nvGrpSpPr>
            <p:cNvPr id="123" name="Group 475"/>
            <p:cNvGrpSpPr>
              <a:grpSpLocks/>
            </p:cNvGrpSpPr>
            <p:nvPr/>
          </p:nvGrpSpPr>
          <p:grpSpPr bwMode="auto">
            <a:xfrm>
              <a:off x="4998" y="1683"/>
              <a:ext cx="5820" cy="4828"/>
              <a:chOff x="4998" y="1683"/>
              <a:chExt cx="5820" cy="4828"/>
            </a:xfrm>
          </p:grpSpPr>
          <p:sp>
            <p:nvSpPr>
              <p:cNvPr id="190" name="Freeform 275"/>
              <p:cNvSpPr>
                <a:spLocks/>
              </p:cNvSpPr>
              <p:nvPr/>
            </p:nvSpPr>
            <p:spPr bwMode="auto">
              <a:xfrm>
                <a:off x="4998" y="2969"/>
                <a:ext cx="5820" cy="3363"/>
              </a:xfrm>
              <a:custGeom>
                <a:avLst/>
                <a:gdLst>
                  <a:gd name="T0" fmla="*/ 83 w 2469"/>
                  <a:gd name="T1" fmla="*/ 449 h 1428"/>
                  <a:gd name="T2" fmla="*/ 83 w 2469"/>
                  <a:gd name="T3" fmla="*/ 540 h 1428"/>
                  <a:gd name="T4" fmla="*/ 1565 w 2469"/>
                  <a:gd name="T5" fmla="*/ 1389 h 1428"/>
                  <a:gd name="T6" fmla="*/ 1692 w 2469"/>
                  <a:gd name="T7" fmla="*/ 1384 h 1428"/>
                  <a:gd name="T8" fmla="*/ 2415 w 2469"/>
                  <a:gd name="T9" fmla="*/ 965 h 1428"/>
                  <a:gd name="T10" fmla="*/ 2412 w 2469"/>
                  <a:gd name="T11" fmla="*/ 896 h 1428"/>
                  <a:gd name="T12" fmla="*/ 909 w 2469"/>
                  <a:gd name="T13" fmla="*/ 26 h 1428"/>
                  <a:gd name="T14" fmla="*/ 815 w 2469"/>
                  <a:gd name="T15" fmla="*/ 30 h 1428"/>
                  <a:gd name="T16" fmla="*/ 83 w 2469"/>
                  <a:gd name="T17" fmla="*/ 449 h 1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9" h="1428">
                    <a:moveTo>
                      <a:pt x="83" y="449"/>
                    </a:moveTo>
                    <a:cubicBezTo>
                      <a:pt x="83" y="449"/>
                      <a:pt x="0" y="494"/>
                      <a:pt x="83" y="540"/>
                    </a:cubicBezTo>
                    <a:cubicBezTo>
                      <a:pt x="1565" y="1389"/>
                      <a:pt x="1565" y="1389"/>
                      <a:pt x="1565" y="1389"/>
                    </a:cubicBezTo>
                    <a:cubicBezTo>
                      <a:pt x="1565" y="1389"/>
                      <a:pt x="1619" y="1428"/>
                      <a:pt x="1692" y="1384"/>
                    </a:cubicBezTo>
                    <a:cubicBezTo>
                      <a:pt x="1765" y="1341"/>
                      <a:pt x="2415" y="965"/>
                      <a:pt x="2415" y="965"/>
                    </a:cubicBezTo>
                    <a:cubicBezTo>
                      <a:pt x="2415" y="965"/>
                      <a:pt x="2469" y="933"/>
                      <a:pt x="2412" y="896"/>
                    </a:cubicBezTo>
                    <a:cubicBezTo>
                      <a:pt x="2356" y="859"/>
                      <a:pt x="909" y="26"/>
                      <a:pt x="909" y="26"/>
                    </a:cubicBezTo>
                    <a:cubicBezTo>
                      <a:pt x="909" y="26"/>
                      <a:pt x="863" y="0"/>
                      <a:pt x="815" y="30"/>
                    </a:cubicBezTo>
                    <a:lnTo>
                      <a:pt x="83" y="449"/>
                    </a:lnTo>
                    <a:close/>
                  </a:path>
                </a:pathLst>
              </a:custGeom>
              <a:solidFill>
                <a:schemeClr val="accent1"/>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1" name="Freeform 276"/>
              <p:cNvSpPr>
                <a:spLocks/>
              </p:cNvSpPr>
              <p:nvPr/>
            </p:nvSpPr>
            <p:spPr bwMode="auto">
              <a:xfrm>
                <a:off x="5100" y="4156"/>
                <a:ext cx="5643" cy="2355"/>
              </a:xfrm>
              <a:custGeom>
                <a:avLst/>
                <a:gdLst>
                  <a:gd name="T0" fmla="*/ 2393 w 2394"/>
                  <a:gd name="T1" fmla="*/ 426 h 1000"/>
                  <a:gd name="T2" fmla="*/ 2371 w 2394"/>
                  <a:gd name="T3" fmla="*/ 461 h 1000"/>
                  <a:gd name="T4" fmla="*/ 1649 w 2394"/>
                  <a:gd name="T5" fmla="*/ 880 h 1000"/>
                  <a:gd name="T6" fmla="*/ 1522 w 2394"/>
                  <a:gd name="T7" fmla="*/ 885 h 1000"/>
                  <a:gd name="T8" fmla="*/ 38 w 2394"/>
                  <a:gd name="T9" fmla="*/ 36 h 1000"/>
                  <a:gd name="T10" fmla="*/ 0 w 2394"/>
                  <a:gd name="T11" fmla="*/ 0 h 1000"/>
                  <a:gd name="T12" fmla="*/ 0 w 2394"/>
                  <a:gd name="T13" fmla="*/ 62 h 1000"/>
                  <a:gd name="T14" fmla="*/ 26 w 2394"/>
                  <a:gd name="T15" fmla="*/ 103 h 1000"/>
                  <a:gd name="T16" fmla="*/ 1516 w 2394"/>
                  <a:gd name="T17" fmla="*/ 965 h 1000"/>
                  <a:gd name="T18" fmla="*/ 1643 w 2394"/>
                  <a:gd name="T19" fmla="*/ 960 h 1000"/>
                  <a:gd name="T20" fmla="*/ 2364 w 2394"/>
                  <a:gd name="T21" fmla="*/ 544 h 1000"/>
                  <a:gd name="T22" fmla="*/ 2392 w 2394"/>
                  <a:gd name="T23" fmla="*/ 493 h 1000"/>
                  <a:gd name="T24" fmla="*/ 2392 w 2394"/>
                  <a:gd name="T25" fmla="*/ 426 h 1000"/>
                  <a:gd name="T26" fmla="*/ 2393 w 2394"/>
                  <a:gd name="T27" fmla="*/ 426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94" h="1000">
                    <a:moveTo>
                      <a:pt x="2393" y="426"/>
                    </a:moveTo>
                    <a:cubicBezTo>
                      <a:pt x="2394" y="447"/>
                      <a:pt x="2371" y="461"/>
                      <a:pt x="2371" y="461"/>
                    </a:cubicBezTo>
                    <a:cubicBezTo>
                      <a:pt x="2371" y="461"/>
                      <a:pt x="1722" y="837"/>
                      <a:pt x="1649" y="880"/>
                    </a:cubicBezTo>
                    <a:cubicBezTo>
                      <a:pt x="1576" y="924"/>
                      <a:pt x="1522" y="885"/>
                      <a:pt x="1522" y="885"/>
                    </a:cubicBezTo>
                    <a:cubicBezTo>
                      <a:pt x="38" y="36"/>
                      <a:pt x="38" y="36"/>
                      <a:pt x="38" y="36"/>
                    </a:cubicBezTo>
                    <a:cubicBezTo>
                      <a:pt x="15" y="24"/>
                      <a:pt x="4" y="11"/>
                      <a:pt x="0" y="0"/>
                    </a:cubicBezTo>
                    <a:cubicBezTo>
                      <a:pt x="0" y="62"/>
                      <a:pt x="0" y="62"/>
                      <a:pt x="0" y="62"/>
                    </a:cubicBezTo>
                    <a:cubicBezTo>
                      <a:pt x="0" y="62"/>
                      <a:pt x="1" y="86"/>
                      <a:pt x="26" y="103"/>
                    </a:cubicBezTo>
                    <a:cubicBezTo>
                      <a:pt x="51" y="120"/>
                      <a:pt x="1516" y="965"/>
                      <a:pt x="1516" y="965"/>
                    </a:cubicBezTo>
                    <a:cubicBezTo>
                      <a:pt x="1516" y="965"/>
                      <a:pt x="1575" y="1000"/>
                      <a:pt x="1643" y="960"/>
                    </a:cubicBezTo>
                    <a:cubicBezTo>
                      <a:pt x="2364" y="544"/>
                      <a:pt x="2364" y="544"/>
                      <a:pt x="2364" y="544"/>
                    </a:cubicBezTo>
                    <a:cubicBezTo>
                      <a:pt x="2364" y="544"/>
                      <a:pt x="2392" y="526"/>
                      <a:pt x="2392" y="493"/>
                    </a:cubicBezTo>
                    <a:cubicBezTo>
                      <a:pt x="2392" y="426"/>
                      <a:pt x="2392" y="426"/>
                      <a:pt x="2392" y="426"/>
                    </a:cubicBezTo>
                    <a:lnTo>
                      <a:pt x="2393" y="426"/>
                    </a:lnTo>
                    <a:close/>
                  </a:path>
                </a:pathLst>
              </a:custGeom>
              <a:solidFill>
                <a:schemeClr val="tx1"/>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2" name="Freeform 277"/>
              <p:cNvSpPr>
                <a:spLocks/>
              </p:cNvSpPr>
              <p:nvPr/>
            </p:nvSpPr>
            <p:spPr bwMode="auto">
              <a:xfrm>
                <a:off x="5418" y="3200"/>
                <a:ext cx="4790" cy="2762"/>
              </a:xfrm>
              <a:custGeom>
                <a:avLst/>
                <a:gdLst>
                  <a:gd name="T0" fmla="*/ 4790 w 4790"/>
                  <a:gd name="T1" fmla="*/ 1726 h 2762"/>
                  <a:gd name="T2" fmla="*/ 2998 w 4790"/>
                  <a:gd name="T3" fmla="*/ 2762 h 2762"/>
                  <a:gd name="T4" fmla="*/ 0 w 4790"/>
                  <a:gd name="T5" fmla="*/ 1036 h 2762"/>
                  <a:gd name="T6" fmla="*/ 1780 w 4790"/>
                  <a:gd name="T7" fmla="*/ 0 h 2762"/>
                  <a:gd name="T8" fmla="*/ 4790 w 4790"/>
                  <a:gd name="T9" fmla="*/ 1726 h 2762"/>
                </a:gdLst>
                <a:ahLst/>
                <a:cxnLst>
                  <a:cxn ang="0">
                    <a:pos x="T0" y="T1"/>
                  </a:cxn>
                  <a:cxn ang="0">
                    <a:pos x="T2" y="T3"/>
                  </a:cxn>
                  <a:cxn ang="0">
                    <a:pos x="T4" y="T5"/>
                  </a:cxn>
                  <a:cxn ang="0">
                    <a:pos x="T6" y="T7"/>
                  </a:cxn>
                  <a:cxn ang="0">
                    <a:pos x="T8" y="T9"/>
                  </a:cxn>
                </a:cxnLst>
                <a:rect l="0" t="0" r="r" b="b"/>
                <a:pathLst>
                  <a:path w="4790" h="2762">
                    <a:moveTo>
                      <a:pt x="4790" y="1726"/>
                    </a:moveTo>
                    <a:lnTo>
                      <a:pt x="2998" y="2762"/>
                    </a:lnTo>
                    <a:lnTo>
                      <a:pt x="0" y="1036"/>
                    </a:lnTo>
                    <a:lnTo>
                      <a:pt x="1780" y="0"/>
                    </a:lnTo>
                    <a:lnTo>
                      <a:pt x="4790" y="172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3" name="Oval 278"/>
              <p:cNvSpPr>
                <a:spLocks noChangeArrowheads="1"/>
              </p:cNvSpPr>
              <p:nvPr/>
            </p:nvSpPr>
            <p:spPr bwMode="auto">
              <a:xfrm>
                <a:off x="9418" y="5451"/>
                <a:ext cx="403" cy="250"/>
              </a:xfrm>
              <a:prstGeom prst="ellipse">
                <a:avLst/>
              </a:pr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4" name="Freeform 279"/>
              <p:cNvSpPr>
                <a:spLocks/>
              </p:cNvSpPr>
              <p:nvPr/>
            </p:nvSpPr>
            <p:spPr bwMode="auto">
              <a:xfrm>
                <a:off x="5418" y="3982"/>
                <a:ext cx="955" cy="560"/>
              </a:xfrm>
              <a:custGeom>
                <a:avLst/>
                <a:gdLst>
                  <a:gd name="T0" fmla="*/ 533 w 955"/>
                  <a:gd name="T1" fmla="*/ 560 h 560"/>
                  <a:gd name="T2" fmla="*/ 955 w 955"/>
                  <a:gd name="T3" fmla="*/ 315 h 560"/>
                  <a:gd name="T4" fmla="*/ 436 w 955"/>
                  <a:gd name="T5" fmla="*/ 0 h 560"/>
                  <a:gd name="T6" fmla="*/ 0 w 955"/>
                  <a:gd name="T7" fmla="*/ 254 h 560"/>
                  <a:gd name="T8" fmla="*/ 533 w 955"/>
                  <a:gd name="T9" fmla="*/ 560 h 560"/>
                </a:gdLst>
                <a:ahLst/>
                <a:cxnLst>
                  <a:cxn ang="0">
                    <a:pos x="T0" y="T1"/>
                  </a:cxn>
                  <a:cxn ang="0">
                    <a:pos x="T2" y="T3"/>
                  </a:cxn>
                  <a:cxn ang="0">
                    <a:pos x="T4" y="T5"/>
                  </a:cxn>
                  <a:cxn ang="0">
                    <a:pos x="T6" y="T7"/>
                  </a:cxn>
                  <a:cxn ang="0">
                    <a:pos x="T8" y="T9"/>
                  </a:cxn>
                </a:cxnLst>
                <a:rect l="0" t="0" r="r" b="b"/>
                <a:pathLst>
                  <a:path w="955" h="560">
                    <a:moveTo>
                      <a:pt x="533" y="560"/>
                    </a:moveTo>
                    <a:lnTo>
                      <a:pt x="955" y="315"/>
                    </a:lnTo>
                    <a:lnTo>
                      <a:pt x="436" y="0"/>
                    </a:lnTo>
                    <a:lnTo>
                      <a:pt x="0" y="254"/>
                    </a:lnTo>
                    <a:lnTo>
                      <a:pt x="533" y="56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5" name="Freeform 280"/>
              <p:cNvSpPr>
                <a:spLocks/>
              </p:cNvSpPr>
              <p:nvPr/>
            </p:nvSpPr>
            <p:spPr bwMode="auto">
              <a:xfrm>
                <a:off x="6384" y="4528"/>
                <a:ext cx="1070" cy="636"/>
              </a:xfrm>
              <a:custGeom>
                <a:avLst/>
                <a:gdLst>
                  <a:gd name="T0" fmla="*/ 646 w 1070"/>
                  <a:gd name="T1" fmla="*/ 636 h 636"/>
                  <a:gd name="T2" fmla="*/ 1070 w 1070"/>
                  <a:gd name="T3" fmla="*/ 388 h 636"/>
                  <a:gd name="T4" fmla="*/ 439 w 1070"/>
                  <a:gd name="T5" fmla="*/ 0 h 636"/>
                  <a:gd name="T6" fmla="*/ 0 w 1070"/>
                  <a:gd name="T7" fmla="*/ 264 h 636"/>
                  <a:gd name="T8" fmla="*/ 646 w 1070"/>
                  <a:gd name="T9" fmla="*/ 636 h 636"/>
                </a:gdLst>
                <a:ahLst/>
                <a:cxnLst>
                  <a:cxn ang="0">
                    <a:pos x="T0" y="T1"/>
                  </a:cxn>
                  <a:cxn ang="0">
                    <a:pos x="T2" y="T3"/>
                  </a:cxn>
                  <a:cxn ang="0">
                    <a:pos x="T4" y="T5"/>
                  </a:cxn>
                  <a:cxn ang="0">
                    <a:pos x="T6" y="T7"/>
                  </a:cxn>
                  <a:cxn ang="0">
                    <a:pos x="T8" y="T9"/>
                  </a:cxn>
                </a:cxnLst>
                <a:rect l="0" t="0" r="r" b="b"/>
                <a:pathLst>
                  <a:path w="1070" h="636">
                    <a:moveTo>
                      <a:pt x="646" y="636"/>
                    </a:moveTo>
                    <a:lnTo>
                      <a:pt x="1070" y="388"/>
                    </a:lnTo>
                    <a:lnTo>
                      <a:pt x="439" y="0"/>
                    </a:lnTo>
                    <a:lnTo>
                      <a:pt x="0" y="264"/>
                    </a:lnTo>
                    <a:lnTo>
                      <a:pt x="646" y="63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6" name="Freeform 281"/>
              <p:cNvSpPr>
                <a:spLocks/>
              </p:cNvSpPr>
              <p:nvPr/>
            </p:nvSpPr>
            <p:spPr bwMode="auto">
              <a:xfrm>
                <a:off x="7648" y="3996"/>
                <a:ext cx="976" cy="555"/>
              </a:xfrm>
              <a:custGeom>
                <a:avLst/>
                <a:gdLst>
                  <a:gd name="T0" fmla="*/ 448 w 976"/>
                  <a:gd name="T1" fmla="*/ 555 h 555"/>
                  <a:gd name="T2" fmla="*/ 976 w 976"/>
                  <a:gd name="T3" fmla="*/ 242 h 555"/>
                  <a:gd name="T4" fmla="*/ 511 w 976"/>
                  <a:gd name="T5" fmla="*/ 0 h 555"/>
                  <a:gd name="T6" fmla="*/ 0 w 976"/>
                  <a:gd name="T7" fmla="*/ 306 h 555"/>
                  <a:gd name="T8" fmla="*/ 448 w 976"/>
                  <a:gd name="T9" fmla="*/ 555 h 555"/>
                </a:gdLst>
                <a:ahLst/>
                <a:cxnLst>
                  <a:cxn ang="0">
                    <a:pos x="T0" y="T1"/>
                  </a:cxn>
                  <a:cxn ang="0">
                    <a:pos x="T2" y="T3"/>
                  </a:cxn>
                  <a:cxn ang="0">
                    <a:pos x="T4" y="T5"/>
                  </a:cxn>
                  <a:cxn ang="0">
                    <a:pos x="T6" y="T7"/>
                  </a:cxn>
                  <a:cxn ang="0">
                    <a:pos x="T8" y="T9"/>
                  </a:cxn>
                </a:cxnLst>
                <a:rect l="0" t="0" r="r" b="b"/>
                <a:pathLst>
                  <a:path w="976" h="555">
                    <a:moveTo>
                      <a:pt x="448" y="555"/>
                    </a:moveTo>
                    <a:lnTo>
                      <a:pt x="976" y="242"/>
                    </a:lnTo>
                    <a:lnTo>
                      <a:pt x="511" y="0"/>
                    </a:lnTo>
                    <a:lnTo>
                      <a:pt x="0" y="306"/>
                    </a:lnTo>
                    <a:lnTo>
                      <a:pt x="448" y="555"/>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7" name="Freeform 282"/>
              <p:cNvSpPr>
                <a:spLocks/>
              </p:cNvSpPr>
              <p:nvPr/>
            </p:nvSpPr>
            <p:spPr bwMode="auto">
              <a:xfrm>
                <a:off x="7054" y="4250"/>
                <a:ext cx="976" cy="575"/>
              </a:xfrm>
              <a:custGeom>
                <a:avLst/>
                <a:gdLst>
                  <a:gd name="T0" fmla="*/ 627 w 976"/>
                  <a:gd name="T1" fmla="*/ 575 h 575"/>
                  <a:gd name="T2" fmla="*/ 976 w 976"/>
                  <a:gd name="T3" fmla="*/ 356 h 575"/>
                  <a:gd name="T4" fmla="*/ 332 w 976"/>
                  <a:gd name="T5" fmla="*/ 0 h 575"/>
                  <a:gd name="T6" fmla="*/ 0 w 976"/>
                  <a:gd name="T7" fmla="*/ 212 h 575"/>
                  <a:gd name="T8" fmla="*/ 627 w 976"/>
                  <a:gd name="T9" fmla="*/ 575 h 575"/>
                </a:gdLst>
                <a:ahLst/>
                <a:cxnLst>
                  <a:cxn ang="0">
                    <a:pos x="T0" y="T1"/>
                  </a:cxn>
                  <a:cxn ang="0">
                    <a:pos x="T2" y="T3"/>
                  </a:cxn>
                  <a:cxn ang="0">
                    <a:pos x="T4" y="T5"/>
                  </a:cxn>
                  <a:cxn ang="0">
                    <a:pos x="T6" y="T7"/>
                  </a:cxn>
                  <a:cxn ang="0">
                    <a:pos x="T8" y="T9"/>
                  </a:cxn>
                </a:cxnLst>
                <a:rect l="0" t="0" r="r" b="b"/>
                <a:pathLst>
                  <a:path w="976" h="575">
                    <a:moveTo>
                      <a:pt x="627" y="575"/>
                    </a:moveTo>
                    <a:lnTo>
                      <a:pt x="976" y="356"/>
                    </a:lnTo>
                    <a:lnTo>
                      <a:pt x="332" y="0"/>
                    </a:lnTo>
                    <a:lnTo>
                      <a:pt x="0" y="212"/>
                    </a:lnTo>
                    <a:lnTo>
                      <a:pt x="627" y="575"/>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8" name="Freeform 283"/>
              <p:cNvSpPr>
                <a:spLocks/>
              </p:cNvSpPr>
              <p:nvPr/>
            </p:nvSpPr>
            <p:spPr bwMode="auto">
              <a:xfrm>
                <a:off x="7789" y="4655"/>
                <a:ext cx="731" cy="443"/>
              </a:xfrm>
              <a:custGeom>
                <a:avLst/>
                <a:gdLst>
                  <a:gd name="T0" fmla="*/ 212 w 731"/>
                  <a:gd name="T1" fmla="*/ 443 h 443"/>
                  <a:gd name="T2" fmla="*/ 731 w 731"/>
                  <a:gd name="T3" fmla="*/ 130 h 443"/>
                  <a:gd name="T4" fmla="*/ 502 w 731"/>
                  <a:gd name="T5" fmla="*/ 0 h 443"/>
                  <a:gd name="T6" fmla="*/ 0 w 731"/>
                  <a:gd name="T7" fmla="*/ 306 h 443"/>
                  <a:gd name="T8" fmla="*/ 212 w 731"/>
                  <a:gd name="T9" fmla="*/ 443 h 443"/>
                </a:gdLst>
                <a:ahLst/>
                <a:cxnLst>
                  <a:cxn ang="0">
                    <a:pos x="T0" y="T1"/>
                  </a:cxn>
                  <a:cxn ang="0">
                    <a:pos x="T2" y="T3"/>
                  </a:cxn>
                  <a:cxn ang="0">
                    <a:pos x="T4" y="T5"/>
                  </a:cxn>
                  <a:cxn ang="0">
                    <a:pos x="T6" y="T7"/>
                  </a:cxn>
                  <a:cxn ang="0">
                    <a:pos x="T8" y="T9"/>
                  </a:cxn>
                </a:cxnLst>
                <a:rect l="0" t="0" r="r" b="b"/>
                <a:pathLst>
                  <a:path w="731" h="443">
                    <a:moveTo>
                      <a:pt x="212" y="443"/>
                    </a:moveTo>
                    <a:lnTo>
                      <a:pt x="731" y="130"/>
                    </a:lnTo>
                    <a:lnTo>
                      <a:pt x="502" y="0"/>
                    </a:lnTo>
                    <a:lnTo>
                      <a:pt x="0" y="306"/>
                    </a:lnTo>
                    <a:lnTo>
                      <a:pt x="212" y="44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99" name="Freeform 284"/>
              <p:cNvSpPr>
                <a:spLocks/>
              </p:cNvSpPr>
              <p:nvPr/>
            </p:nvSpPr>
            <p:spPr bwMode="auto">
              <a:xfrm>
                <a:off x="6252" y="3704"/>
                <a:ext cx="1118" cy="640"/>
              </a:xfrm>
              <a:custGeom>
                <a:avLst/>
                <a:gdLst>
                  <a:gd name="T0" fmla="*/ 561 w 1118"/>
                  <a:gd name="T1" fmla="*/ 640 h 640"/>
                  <a:gd name="T2" fmla="*/ 1118 w 1118"/>
                  <a:gd name="T3" fmla="*/ 308 h 640"/>
                  <a:gd name="T4" fmla="*/ 578 w 1118"/>
                  <a:gd name="T5" fmla="*/ 0 h 640"/>
                  <a:gd name="T6" fmla="*/ 0 w 1118"/>
                  <a:gd name="T7" fmla="*/ 315 h 640"/>
                  <a:gd name="T8" fmla="*/ 561 w 1118"/>
                  <a:gd name="T9" fmla="*/ 640 h 640"/>
                </a:gdLst>
                <a:ahLst/>
                <a:cxnLst>
                  <a:cxn ang="0">
                    <a:pos x="T0" y="T1"/>
                  </a:cxn>
                  <a:cxn ang="0">
                    <a:pos x="T2" y="T3"/>
                  </a:cxn>
                  <a:cxn ang="0">
                    <a:pos x="T4" y="T5"/>
                  </a:cxn>
                  <a:cxn ang="0">
                    <a:pos x="T6" y="T7"/>
                  </a:cxn>
                  <a:cxn ang="0">
                    <a:pos x="T8" y="T9"/>
                  </a:cxn>
                </a:cxnLst>
                <a:rect l="0" t="0" r="r" b="b"/>
                <a:pathLst>
                  <a:path w="1118" h="640">
                    <a:moveTo>
                      <a:pt x="561" y="640"/>
                    </a:moveTo>
                    <a:lnTo>
                      <a:pt x="1118" y="308"/>
                    </a:lnTo>
                    <a:lnTo>
                      <a:pt x="578" y="0"/>
                    </a:lnTo>
                    <a:lnTo>
                      <a:pt x="0" y="315"/>
                    </a:lnTo>
                    <a:lnTo>
                      <a:pt x="561" y="64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0" name="Freeform 285"/>
              <p:cNvSpPr>
                <a:spLocks/>
              </p:cNvSpPr>
              <p:nvPr/>
            </p:nvSpPr>
            <p:spPr bwMode="auto">
              <a:xfrm>
                <a:off x="6754" y="3200"/>
                <a:ext cx="979" cy="579"/>
              </a:xfrm>
              <a:custGeom>
                <a:avLst/>
                <a:gdLst>
                  <a:gd name="T0" fmla="*/ 540 w 979"/>
                  <a:gd name="T1" fmla="*/ 579 h 579"/>
                  <a:gd name="T2" fmla="*/ 979 w 979"/>
                  <a:gd name="T3" fmla="*/ 306 h 579"/>
                  <a:gd name="T4" fmla="*/ 444 w 979"/>
                  <a:gd name="T5" fmla="*/ 0 h 579"/>
                  <a:gd name="T6" fmla="*/ 0 w 979"/>
                  <a:gd name="T7" fmla="*/ 266 h 579"/>
                  <a:gd name="T8" fmla="*/ 540 w 979"/>
                  <a:gd name="T9" fmla="*/ 579 h 579"/>
                </a:gdLst>
                <a:ahLst/>
                <a:cxnLst>
                  <a:cxn ang="0">
                    <a:pos x="T0" y="T1"/>
                  </a:cxn>
                  <a:cxn ang="0">
                    <a:pos x="T2" y="T3"/>
                  </a:cxn>
                  <a:cxn ang="0">
                    <a:pos x="T4" y="T5"/>
                  </a:cxn>
                  <a:cxn ang="0">
                    <a:pos x="T6" y="T7"/>
                  </a:cxn>
                  <a:cxn ang="0">
                    <a:pos x="T8" y="T9"/>
                  </a:cxn>
                </a:cxnLst>
                <a:rect l="0" t="0" r="r" b="b"/>
                <a:pathLst>
                  <a:path w="979" h="579">
                    <a:moveTo>
                      <a:pt x="540" y="579"/>
                    </a:moveTo>
                    <a:lnTo>
                      <a:pt x="979" y="306"/>
                    </a:lnTo>
                    <a:lnTo>
                      <a:pt x="444" y="0"/>
                    </a:lnTo>
                    <a:lnTo>
                      <a:pt x="0" y="266"/>
                    </a:lnTo>
                    <a:lnTo>
                      <a:pt x="540" y="579"/>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1" name="Freeform 286"/>
              <p:cNvSpPr>
                <a:spLocks/>
              </p:cNvSpPr>
              <p:nvPr/>
            </p:nvSpPr>
            <p:spPr bwMode="auto">
              <a:xfrm>
                <a:off x="7348" y="3539"/>
                <a:ext cx="979" cy="579"/>
              </a:xfrm>
              <a:custGeom>
                <a:avLst/>
                <a:gdLst>
                  <a:gd name="T0" fmla="*/ 540 w 979"/>
                  <a:gd name="T1" fmla="*/ 579 h 579"/>
                  <a:gd name="T2" fmla="*/ 979 w 979"/>
                  <a:gd name="T3" fmla="*/ 306 h 579"/>
                  <a:gd name="T4" fmla="*/ 443 w 979"/>
                  <a:gd name="T5" fmla="*/ 0 h 579"/>
                  <a:gd name="T6" fmla="*/ 0 w 979"/>
                  <a:gd name="T7" fmla="*/ 266 h 579"/>
                  <a:gd name="T8" fmla="*/ 540 w 979"/>
                  <a:gd name="T9" fmla="*/ 579 h 579"/>
                </a:gdLst>
                <a:ahLst/>
                <a:cxnLst>
                  <a:cxn ang="0">
                    <a:pos x="T0" y="T1"/>
                  </a:cxn>
                  <a:cxn ang="0">
                    <a:pos x="T2" y="T3"/>
                  </a:cxn>
                  <a:cxn ang="0">
                    <a:pos x="T4" y="T5"/>
                  </a:cxn>
                  <a:cxn ang="0">
                    <a:pos x="T6" y="T7"/>
                  </a:cxn>
                  <a:cxn ang="0">
                    <a:pos x="T8" y="T9"/>
                  </a:cxn>
                </a:cxnLst>
                <a:rect l="0" t="0" r="r" b="b"/>
                <a:pathLst>
                  <a:path w="979" h="579">
                    <a:moveTo>
                      <a:pt x="540" y="579"/>
                    </a:moveTo>
                    <a:lnTo>
                      <a:pt x="979" y="306"/>
                    </a:lnTo>
                    <a:lnTo>
                      <a:pt x="443" y="0"/>
                    </a:lnTo>
                    <a:lnTo>
                      <a:pt x="0" y="266"/>
                    </a:lnTo>
                    <a:lnTo>
                      <a:pt x="540" y="579"/>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2" name="Freeform 287"/>
              <p:cNvSpPr>
                <a:spLocks/>
              </p:cNvSpPr>
              <p:nvPr/>
            </p:nvSpPr>
            <p:spPr bwMode="auto">
              <a:xfrm>
                <a:off x="7117" y="4975"/>
                <a:ext cx="1419" cy="815"/>
              </a:xfrm>
              <a:custGeom>
                <a:avLst/>
                <a:gdLst>
                  <a:gd name="T0" fmla="*/ 0 w 1419"/>
                  <a:gd name="T1" fmla="*/ 241 h 815"/>
                  <a:gd name="T2" fmla="*/ 429 w 1419"/>
                  <a:gd name="T3" fmla="*/ 0 h 815"/>
                  <a:gd name="T4" fmla="*/ 1419 w 1419"/>
                  <a:gd name="T5" fmla="*/ 566 h 815"/>
                  <a:gd name="T6" fmla="*/ 1002 w 1419"/>
                  <a:gd name="T7" fmla="*/ 815 h 815"/>
                  <a:gd name="T8" fmla="*/ 0 w 1419"/>
                  <a:gd name="T9" fmla="*/ 241 h 815"/>
                </a:gdLst>
                <a:ahLst/>
                <a:cxnLst>
                  <a:cxn ang="0">
                    <a:pos x="T0" y="T1"/>
                  </a:cxn>
                  <a:cxn ang="0">
                    <a:pos x="T2" y="T3"/>
                  </a:cxn>
                  <a:cxn ang="0">
                    <a:pos x="T4" y="T5"/>
                  </a:cxn>
                  <a:cxn ang="0">
                    <a:pos x="T6" y="T7"/>
                  </a:cxn>
                  <a:cxn ang="0">
                    <a:pos x="T8" y="T9"/>
                  </a:cxn>
                </a:cxnLst>
                <a:rect l="0" t="0" r="r" b="b"/>
                <a:pathLst>
                  <a:path w="1419" h="815">
                    <a:moveTo>
                      <a:pt x="0" y="241"/>
                    </a:moveTo>
                    <a:lnTo>
                      <a:pt x="429" y="0"/>
                    </a:lnTo>
                    <a:lnTo>
                      <a:pt x="1419" y="566"/>
                    </a:lnTo>
                    <a:lnTo>
                      <a:pt x="1002" y="815"/>
                    </a:lnTo>
                    <a:lnTo>
                      <a:pt x="0" y="241"/>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3" name="Freeform 288"/>
              <p:cNvSpPr>
                <a:spLocks/>
              </p:cNvSpPr>
              <p:nvPr/>
            </p:nvSpPr>
            <p:spPr bwMode="auto">
              <a:xfrm>
                <a:off x="9161" y="4634"/>
                <a:ext cx="1047" cy="612"/>
              </a:xfrm>
              <a:custGeom>
                <a:avLst/>
                <a:gdLst>
                  <a:gd name="T0" fmla="*/ 495 w 1047"/>
                  <a:gd name="T1" fmla="*/ 612 h 612"/>
                  <a:gd name="T2" fmla="*/ 0 w 1047"/>
                  <a:gd name="T3" fmla="*/ 320 h 612"/>
                  <a:gd name="T4" fmla="*/ 535 w 1047"/>
                  <a:gd name="T5" fmla="*/ 0 h 612"/>
                  <a:gd name="T6" fmla="*/ 1047 w 1047"/>
                  <a:gd name="T7" fmla="*/ 292 h 612"/>
                  <a:gd name="T8" fmla="*/ 495 w 1047"/>
                  <a:gd name="T9" fmla="*/ 612 h 612"/>
                </a:gdLst>
                <a:ahLst/>
                <a:cxnLst>
                  <a:cxn ang="0">
                    <a:pos x="T0" y="T1"/>
                  </a:cxn>
                  <a:cxn ang="0">
                    <a:pos x="T2" y="T3"/>
                  </a:cxn>
                  <a:cxn ang="0">
                    <a:pos x="T4" y="T5"/>
                  </a:cxn>
                  <a:cxn ang="0">
                    <a:pos x="T6" y="T7"/>
                  </a:cxn>
                  <a:cxn ang="0">
                    <a:pos x="T8" y="T9"/>
                  </a:cxn>
                </a:cxnLst>
                <a:rect l="0" t="0" r="r" b="b"/>
                <a:pathLst>
                  <a:path w="1047" h="612">
                    <a:moveTo>
                      <a:pt x="495" y="612"/>
                    </a:moveTo>
                    <a:lnTo>
                      <a:pt x="0" y="320"/>
                    </a:lnTo>
                    <a:lnTo>
                      <a:pt x="535" y="0"/>
                    </a:lnTo>
                    <a:lnTo>
                      <a:pt x="1047" y="292"/>
                    </a:lnTo>
                    <a:lnTo>
                      <a:pt x="495" y="612"/>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4" name="Freeform 289"/>
              <p:cNvSpPr>
                <a:spLocks/>
              </p:cNvSpPr>
              <p:nvPr/>
            </p:nvSpPr>
            <p:spPr bwMode="auto">
              <a:xfrm>
                <a:off x="8470" y="4231"/>
                <a:ext cx="1118" cy="667"/>
              </a:xfrm>
              <a:custGeom>
                <a:avLst/>
                <a:gdLst>
                  <a:gd name="T0" fmla="*/ 1118 w 1118"/>
                  <a:gd name="T1" fmla="*/ 337 h 667"/>
                  <a:gd name="T2" fmla="*/ 594 w 1118"/>
                  <a:gd name="T3" fmla="*/ 667 h 667"/>
                  <a:gd name="T4" fmla="*/ 0 w 1118"/>
                  <a:gd name="T5" fmla="*/ 325 h 667"/>
                  <a:gd name="T6" fmla="*/ 526 w 1118"/>
                  <a:gd name="T7" fmla="*/ 0 h 667"/>
                  <a:gd name="T8" fmla="*/ 1118 w 1118"/>
                  <a:gd name="T9" fmla="*/ 337 h 667"/>
                </a:gdLst>
                <a:ahLst/>
                <a:cxnLst>
                  <a:cxn ang="0">
                    <a:pos x="T0" y="T1"/>
                  </a:cxn>
                  <a:cxn ang="0">
                    <a:pos x="T2" y="T3"/>
                  </a:cxn>
                  <a:cxn ang="0">
                    <a:pos x="T4" y="T5"/>
                  </a:cxn>
                  <a:cxn ang="0">
                    <a:pos x="T6" y="T7"/>
                  </a:cxn>
                  <a:cxn ang="0">
                    <a:pos x="T8" y="T9"/>
                  </a:cxn>
                </a:cxnLst>
                <a:rect l="0" t="0" r="r" b="b"/>
                <a:pathLst>
                  <a:path w="1118" h="667">
                    <a:moveTo>
                      <a:pt x="1118" y="337"/>
                    </a:moveTo>
                    <a:lnTo>
                      <a:pt x="594" y="667"/>
                    </a:lnTo>
                    <a:lnTo>
                      <a:pt x="0" y="325"/>
                    </a:lnTo>
                    <a:lnTo>
                      <a:pt x="526" y="0"/>
                    </a:lnTo>
                    <a:lnTo>
                      <a:pt x="1118" y="337"/>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5" name="Freeform 290"/>
              <p:cNvSpPr>
                <a:spLocks/>
              </p:cNvSpPr>
              <p:nvPr/>
            </p:nvSpPr>
            <p:spPr bwMode="auto">
              <a:xfrm>
                <a:off x="7165" y="1914"/>
                <a:ext cx="122" cy="1733"/>
              </a:xfrm>
              <a:custGeom>
                <a:avLst/>
                <a:gdLst>
                  <a:gd name="T0" fmla="*/ 122 w 122"/>
                  <a:gd name="T1" fmla="*/ 0 h 1733"/>
                  <a:gd name="T2" fmla="*/ 0 w 122"/>
                  <a:gd name="T3" fmla="*/ 66 h 1733"/>
                  <a:gd name="T4" fmla="*/ 0 w 122"/>
                  <a:gd name="T5" fmla="*/ 1733 h 1733"/>
                  <a:gd name="T6" fmla="*/ 122 w 122"/>
                  <a:gd name="T7" fmla="*/ 1667 h 1733"/>
                  <a:gd name="T8" fmla="*/ 122 w 122"/>
                  <a:gd name="T9" fmla="*/ 0 h 1733"/>
                </a:gdLst>
                <a:ahLst/>
                <a:cxnLst>
                  <a:cxn ang="0">
                    <a:pos x="T0" y="T1"/>
                  </a:cxn>
                  <a:cxn ang="0">
                    <a:pos x="T2" y="T3"/>
                  </a:cxn>
                  <a:cxn ang="0">
                    <a:pos x="T4" y="T5"/>
                  </a:cxn>
                  <a:cxn ang="0">
                    <a:pos x="T6" y="T7"/>
                  </a:cxn>
                  <a:cxn ang="0">
                    <a:pos x="T8" y="T9"/>
                  </a:cxn>
                </a:cxnLst>
                <a:rect l="0" t="0" r="r" b="b"/>
                <a:pathLst>
                  <a:path w="122" h="1733">
                    <a:moveTo>
                      <a:pt x="122" y="0"/>
                    </a:moveTo>
                    <a:lnTo>
                      <a:pt x="0" y="66"/>
                    </a:lnTo>
                    <a:lnTo>
                      <a:pt x="0" y="1733"/>
                    </a:lnTo>
                    <a:lnTo>
                      <a:pt x="122" y="1667"/>
                    </a:lnTo>
                    <a:lnTo>
                      <a:pt x="122"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6" name="Freeform 291"/>
              <p:cNvSpPr>
                <a:spLocks/>
              </p:cNvSpPr>
              <p:nvPr/>
            </p:nvSpPr>
            <p:spPr bwMode="auto">
              <a:xfrm>
                <a:off x="7287" y="1914"/>
                <a:ext cx="123" cy="1733"/>
              </a:xfrm>
              <a:custGeom>
                <a:avLst/>
                <a:gdLst>
                  <a:gd name="T0" fmla="*/ 0 w 123"/>
                  <a:gd name="T1" fmla="*/ 0 h 1733"/>
                  <a:gd name="T2" fmla="*/ 123 w 123"/>
                  <a:gd name="T3" fmla="*/ 66 h 1733"/>
                  <a:gd name="T4" fmla="*/ 123 w 123"/>
                  <a:gd name="T5" fmla="*/ 1733 h 1733"/>
                  <a:gd name="T6" fmla="*/ 0 w 123"/>
                  <a:gd name="T7" fmla="*/ 1667 h 1733"/>
                  <a:gd name="T8" fmla="*/ 0 w 123"/>
                  <a:gd name="T9" fmla="*/ 0 h 1733"/>
                </a:gdLst>
                <a:ahLst/>
                <a:cxnLst>
                  <a:cxn ang="0">
                    <a:pos x="T0" y="T1"/>
                  </a:cxn>
                  <a:cxn ang="0">
                    <a:pos x="T2" y="T3"/>
                  </a:cxn>
                  <a:cxn ang="0">
                    <a:pos x="T4" y="T5"/>
                  </a:cxn>
                  <a:cxn ang="0">
                    <a:pos x="T6" y="T7"/>
                  </a:cxn>
                  <a:cxn ang="0">
                    <a:pos x="T8" y="T9"/>
                  </a:cxn>
                </a:cxnLst>
                <a:rect l="0" t="0" r="r" b="b"/>
                <a:pathLst>
                  <a:path w="123" h="1733">
                    <a:moveTo>
                      <a:pt x="0" y="0"/>
                    </a:moveTo>
                    <a:lnTo>
                      <a:pt x="123" y="66"/>
                    </a:lnTo>
                    <a:lnTo>
                      <a:pt x="123" y="1733"/>
                    </a:lnTo>
                    <a:lnTo>
                      <a:pt x="0" y="166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7" name="Freeform 292"/>
              <p:cNvSpPr>
                <a:spLocks/>
              </p:cNvSpPr>
              <p:nvPr/>
            </p:nvSpPr>
            <p:spPr bwMode="auto">
              <a:xfrm>
                <a:off x="7410" y="1914"/>
                <a:ext cx="122" cy="1733"/>
              </a:xfrm>
              <a:custGeom>
                <a:avLst/>
                <a:gdLst>
                  <a:gd name="T0" fmla="*/ 122 w 122"/>
                  <a:gd name="T1" fmla="*/ 0 h 1733"/>
                  <a:gd name="T2" fmla="*/ 0 w 122"/>
                  <a:gd name="T3" fmla="*/ 66 h 1733"/>
                  <a:gd name="T4" fmla="*/ 0 w 122"/>
                  <a:gd name="T5" fmla="*/ 1733 h 1733"/>
                  <a:gd name="T6" fmla="*/ 122 w 122"/>
                  <a:gd name="T7" fmla="*/ 1667 h 1733"/>
                  <a:gd name="T8" fmla="*/ 122 w 122"/>
                  <a:gd name="T9" fmla="*/ 0 h 1733"/>
                </a:gdLst>
                <a:ahLst/>
                <a:cxnLst>
                  <a:cxn ang="0">
                    <a:pos x="T0" y="T1"/>
                  </a:cxn>
                  <a:cxn ang="0">
                    <a:pos x="T2" y="T3"/>
                  </a:cxn>
                  <a:cxn ang="0">
                    <a:pos x="T4" y="T5"/>
                  </a:cxn>
                  <a:cxn ang="0">
                    <a:pos x="T6" y="T7"/>
                  </a:cxn>
                  <a:cxn ang="0">
                    <a:pos x="T8" y="T9"/>
                  </a:cxn>
                </a:cxnLst>
                <a:rect l="0" t="0" r="r" b="b"/>
                <a:pathLst>
                  <a:path w="122" h="1733">
                    <a:moveTo>
                      <a:pt x="122" y="0"/>
                    </a:moveTo>
                    <a:lnTo>
                      <a:pt x="0" y="66"/>
                    </a:lnTo>
                    <a:lnTo>
                      <a:pt x="0" y="1733"/>
                    </a:lnTo>
                    <a:lnTo>
                      <a:pt x="122" y="1667"/>
                    </a:lnTo>
                    <a:lnTo>
                      <a:pt x="122"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8" name="Freeform 293"/>
              <p:cNvSpPr>
                <a:spLocks/>
              </p:cNvSpPr>
              <p:nvPr/>
            </p:nvSpPr>
            <p:spPr bwMode="auto">
              <a:xfrm>
                <a:off x="6976" y="1876"/>
                <a:ext cx="189" cy="1771"/>
              </a:xfrm>
              <a:custGeom>
                <a:avLst/>
                <a:gdLst>
                  <a:gd name="T0" fmla="*/ 0 w 189"/>
                  <a:gd name="T1" fmla="*/ 0 h 1771"/>
                  <a:gd name="T2" fmla="*/ 189 w 189"/>
                  <a:gd name="T3" fmla="*/ 104 h 1771"/>
                  <a:gd name="T4" fmla="*/ 189 w 189"/>
                  <a:gd name="T5" fmla="*/ 1771 h 1771"/>
                  <a:gd name="T6" fmla="*/ 0 w 189"/>
                  <a:gd name="T7" fmla="*/ 1668 h 1771"/>
                  <a:gd name="T8" fmla="*/ 0 w 189"/>
                  <a:gd name="T9" fmla="*/ 0 h 1771"/>
                </a:gdLst>
                <a:ahLst/>
                <a:cxnLst>
                  <a:cxn ang="0">
                    <a:pos x="T0" y="T1"/>
                  </a:cxn>
                  <a:cxn ang="0">
                    <a:pos x="T2" y="T3"/>
                  </a:cxn>
                  <a:cxn ang="0">
                    <a:pos x="T4" y="T5"/>
                  </a:cxn>
                  <a:cxn ang="0">
                    <a:pos x="T6" y="T7"/>
                  </a:cxn>
                  <a:cxn ang="0">
                    <a:pos x="T8" y="T9"/>
                  </a:cxn>
                </a:cxnLst>
                <a:rect l="0" t="0" r="r" b="b"/>
                <a:pathLst>
                  <a:path w="189" h="1771">
                    <a:moveTo>
                      <a:pt x="0" y="0"/>
                    </a:moveTo>
                    <a:lnTo>
                      <a:pt x="189" y="104"/>
                    </a:lnTo>
                    <a:lnTo>
                      <a:pt x="189" y="1771"/>
                    </a:lnTo>
                    <a:lnTo>
                      <a:pt x="0" y="166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09" name="Freeform 294"/>
              <p:cNvSpPr>
                <a:spLocks/>
              </p:cNvSpPr>
              <p:nvPr/>
            </p:nvSpPr>
            <p:spPr bwMode="auto">
              <a:xfrm>
                <a:off x="6995" y="1926"/>
                <a:ext cx="38" cy="1618"/>
              </a:xfrm>
              <a:custGeom>
                <a:avLst/>
                <a:gdLst>
                  <a:gd name="T0" fmla="*/ 0 w 38"/>
                  <a:gd name="T1" fmla="*/ 0 h 1618"/>
                  <a:gd name="T2" fmla="*/ 38 w 38"/>
                  <a:gd name="T3" fmla="*/ 23 h 1618"/>
                  <a:gd name="T4" fmla="*/ 38 w 38"/>
                  <a:gd name="T5" fmla="*/ 1618 h 1618"/>
                  <a:gd name="T6" fmla="*/ 0 w 38"/>
                  <a:gd name="T7" fmla="*/ 1594 h 1618"/>
                  <a:gd name="T8" fmla="*/ 0 w 38"/>
                  <a:gd name="T9" fmla="*/ 0 h 1618"/>
                </a:gdLst>
                <a:ahLst/>
                <a:cxnLst>
                  <a:cxn ang="0">
                    <a:pos x="T0" y="T1"/>
                  </a:cxn>
                  <a:cxn ang="0">
                    <a:pos x="T2" y="T3"/>
                  </a:cxn>
                  <a:cxn ang="0">
                    <a:pos x="T4" y="T5"/>
                  </a:cxn>
                  <a:cxn ang="0">
                    <a:pos x="T6" y="T7"/>
                  </a:cxn>
                  <a:cxn ang="0">
                    <a:pos x="T8" y="T9"/>
                  </a:cxn>
                </a:cxnLst>
                <a:rect l="0" t="0" r="r" b="b"/>
                <a:pathLst>
                  <a:path w="38" h="1618">
                    <a:moveTo>
                      <a:pt x="0" y="0"/>
                    </a:moveTo>
                    <a:lnTo>
                      <a:pt x="38" y="23"/>
                    </a:lnTo>
                    <a:lnTo>
                      <a:pt x="38" y="1618"/>
                    </a:lnTo>
                    <a:lnTo>
                      <a:pt x="0" y="1594"/>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0" name="Freeform 295"/>
              <p:cNvSpPr>
                <a:spLocks/>
              </p:cNvSpPr>
              <p:nvPr/>
            </p:nvSpPr>
            <p:spPr bwMode="auto">
              <a:xfrm>
                <a:off x="7051" y="1963"/>
                <a:ext cx="38" cy="1618"/>
              </a:xfrm>
              <a:custGeom>
                <a:avLst/>
                <a:gdLst>
                  <a:gd name="T0" fmla="*/ 0 w 38"/>
                  <a:gd name="T1" fmla="*/ 0 h 1618"/>
                  <a:gd name="T2" fmla="*/ 38 w 38"/>
                  <a:gd name="T3" fmla="*/ 24 h 1618"/>
                  <a:gd name="T4" fmla="*/ 38 w 38"/>
                  <a:gd name="T5" fmla="*/ 1618 h 1618"/>
                  <a:gd name="T6" fmla="*/ 0 w 38"/>
                  <a:gd name="T7" fmla="*/ 1595 h 1618"/>
                  <a:gd name="T8" fmla="*/ 0 w 38"/>
                  <a:gd name="T9" fmla="*/ 0 h 1618"/>
                </a:gdLst>
                <a:ahLst/>
                <a:cxnLst>
                  <a:cxn ang="0">
                    <a:pos x="T0" y="T1"/>
                  </a:cxn>
                  <a:cxn ang="0">
                    <a:pos x="T2" y="T3"/>
                  </a:cxn>
                  <a:cxn ang="0">
                    <a:pos x="T4" y="T5"/>
                  </a:cxn>
                  <a:cxn ang="0">
                    <a:pos x="T6" y="T7"/>
                  </a:cxn>
                  <a:cxn ang="0">
                    <a:pos x="T8" y="T9"/>
                  </a:cxn>
                </a:cxnLst>
                <a:rect l="0" t="0" r="r" b="b"/>
                <a:pathLst>
                  <a:path w="38" h="1618">
                    <a:moveTo>
                      <a:pt x="0" y="0"/>
                    </a:moveTo>
                    <a:lnTo>
                      <a:pt x="38" y="24"/>
                    </a:lnTo>
                    <a:lnTo>
                      <a:pt x="38" y="1618"/>
                    </a:lnTo>
                    <a:lnTo>
                      <a:pt x="0" y="1595"/>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1" name="Freeform 296"/>
              <p:cNvSpPr>
                <a:spLocks/>
              </p:cNvSpPr>
              <p:nvPr/>
            </p:nvSpPr>
            <p:spPr bwMode="auto">
              <a:xfrm>
                <a:off x="7108" y="1992"/>
                <a:ext cx="38" cy="1617"/>
              </a:xfrm>
              <a:custGeom>
                <a:avLst/>
                <a:gdLst>
                  <a:gd name="T0" fmla="*/ 0 w 38"/>
                  <a:gd name="T1" fmla="*/ 0 h 1617"/>
                  <a:gd name="T2" fmla="*/ 38 w 38"/>
                  <a:gd name="T3" fmla="*/ 23 h 1617"/>
                  <a:gd name="T4" fmla="*/ 38 w 38"/>
                  <a:gd name="T5" fmla="*/ 1617 h 1617"/>
                  <a:gd name="T6" fmla="*/ 0 w 38"/>
                  <a:gd name="T7" fmla="*/ 1594 h 1617"/>
                  <a:gd name="T8" fmla="*/ 0 w 38"/>
                  <a:gd name="T9" fmla="*/ 0 h 1617"/>
                </a:gdLst>
                <a:ahLst/>
                <a:cxnLst>
                  <a:cxn ang="0">
                    <a:pos x="T0" y="T1"/>
                  </a:cxn>
                  <a:cxn ang="0">
                    <a:pos x="T2" y="T3"/>
                  </a:cxn>
                  <a:cxn ang="0">
                    <a:pos x="T4" y="T5"/>
                  </a:cxn>
                  <a:cxn ang="0">
                    <a:pos x="T6" y="T7"/>
                  </a:cxn>
                  <a:cxn ang="0">
                    <a:pos x="T8" y="T9"/>
                  </a:cxn>
                </a:cxnLst>
                <a:rect l="0" t="0" r="r" b="b"/>
                <a:pathLst>
                  <a:path w="38" h="1617">
                    <a:moveTo>
                      <a:pt x="0" y="0"/>
                    </a:moveTo>
                    <a:lnTo>
                      <a:pt x="38" y="23"/>
                    </a:lnTo>
                    <a:lnTo>
                      <a:pt x="38" y="1617"/>
                    </a:lnTo>
                    <a:lnTo>
                      <a:pt x="0" y="1594"/>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2" name="Freeform 297"/>
              <p:cNvSpPr>
                <a:spLocks/>
              </p:cNvSpPr>
              <p:nvPr/>
            </p:nvSpPr>
            <p:spPr bwMode="auto">
              <a:xfrm>
                <a:off x="6985" y="1808"/>
                <a:ext cx="312" cy="172"/>
              </a:xfrm>
              <a:custGeom>
                <a:avLst/>
                <a:gdLst>
                  <a:gd name="T0" fmla="*/ 0 w 312"/>
                  <a:gd name="T1" fmla="*/ 68 h 172"/>
                  <a:gd name="T2" fmla="*/ 118 w 312"/>
                  <a:gd name="T3" fmla="*/ 0 h 172"/>
                  <a:gd name="T4" fmla="*/ 312 w 312"/>
                  <a:gd name="T5" fmla="*/ 106 h 172"/>
                  <a:gd name="T6" fmla="*/ 189 w 312"/>
                  <a:gd name="T7" fmla="*/ 172 h 172"/>
                  <a:gd name="T8" fmla="*/ 0 w 312"/>
                  <a:gd name="T9" fmla="*/ 68 h 172"/>
                </a:gdLst>
                <a:ahLst/>
                <a:cxnLst>
                  <a:cxn ang="0">
                    <a:pos x="T0" y="T1"/>
                  </a:cxn>
                  <a:cxn ang="0">
                    <a:pos x="T2" y="T3"/>
                  </a:cxn>
                  <a:cxn ang="0">
                    <a:pos x="T4" y="T5"/>
                  </a:cxn>
                  <a:cxn ang="0">
                    <a:pos x="T6" y="T7"/>
                  </a:cxn>
                  <a:cxn ang="0">
                    <a:pos x="T8" y="T9"/>
                  </a:cxn>
                </a:cxnLst>
                <a:rect l="0" t="0" r="r" b="b"/>
                <a:pathLst>
                  <a:path w="312" h="172">
                    <a:moveTo>
                      <a:pt x="0" y="68"/>
                    </a:moveTo>
                    <a:lnTo>
                      <a:pt x="118" y="0"/>
                    </a:lnTo>
                    <a:lnTo>
                      <a:pt x="312" y="106"/>
                    </a:lnTo>
                    <a:lnTo>
                      <a:pt x="189" y="172"/>
                    </a:lnTo>
                    <a:lnTo>
                      <a:pt x="0" y="6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3" name="Freeform 298"/>
              <p:cNvSpPr>
                <a:spLocks/>
              </p:cNvSpPr>
              <p:nvPr/>
            </p:nvSpPr>
            <p:spPr bwMode="auto">
              <a:xfrm>
                <a:off x="7002" y="1683"/>
                <a:ext cx="540" cy="294"/>
              </a:xfrm>
              <a:custGeom>
                <a:avLst/>
                <a:gdLst>
                  <a:gd name="T0" fmla="*/ 540 w 540"/>
                  <a:gd name="T1" fmla="*/ 231 h 294"/>
                  <a:gd name="T2" fmla="*/ 127 w 540"/>
                  <a:gd name="T3" fmla="*/ 0 h 294"/>
                  <a:gd name="T4" fmla="*/ 0 w 540"/>
                  <a:gd name="T5" fmla="*/ 68 h 294"/>
                  <a:gd name="T6" fmla="*/ 415 w 540"/>
                  <a:gd name="T7" fmla="*/ 294 h 294"/>
                  <a:gd name="T8" fmla="*/ 540 w 540"/>
                  <a:gd name="T9" fmla="*/ 231 h 294"/>
                </a:gdLst>
                <a:ahLst/>
                <a:cxnLst>
                  <a:cxn ang="0">
                    <a:pos x="T0" y="T1"/>
                  </a:cxn>
                  <a:cxn ang="0">
                    <a:pos x="T2" y="T3"/>
                  </a:cxn>
                  <a:cxn ang="0">
                    <a:pos x="T4" y="T5"/>
                  </a:cxn>
                  <a:cxn ang="0">
                    <a:pos x="T6" y="T7"/>
                  </a:cxn>
                  <a:cxn ang="0">
                    <a:pos x="T8" y="T9"/>
                  </a:cxn>
                </a:cxnLst>
                <a:rect l="0" t="0" r="r" b="b"/>
                <a:pathLst>
                  <a:path w="540" h="294">
                    <a:moveTo>
                      <a:pt x="540" y="231"/>
                    </a:moveTo>
                    <a:lnTo>
                      <a:pt x="127" y="0"/>
                    </a:lnTo>
                    <a:lnTo>
                      <a:pt x="0" y="68"/>
                    </a:lnTo>
                    <a:lnTo>
                      <a:pt x="415" y="294"/>
                    </a:lnTo>
                    <a:lnTo>
                      <a:pt x="540" y="231"/>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4" name="Freeform 299"/>
              <p:cNvSpPr>
                <a:spLocks/>
              </p:cNvSpPr>
              <p:nvPr/>
            </p:nvSpPr>
            <p:spPr bwMode="auto">
              <a:xfrm>
                <a:off x="6995" y="1751"/>
                <a:ext cx="99" cy="113"/>
              </a:xfrm>
              <a:custGeom>
                <a:avLst/>
                <a:gdLst>
                  <a:gd name="T0" fmla="*/ 0 w 99"/>
                  <a:gd name="T1" fmla="*/ 0 h 113"/>
                  <a:gd name="T2" fmla="*/ 0 w 99"/>
                  <a:gd name="T3" fmla="*/ 113 h 113"/>
                  <a:gd name="T4" fmla="*/ 99 w 99"/>
                  <a:gd name="T5" fmla="*/ 57 h 113"/>
                  <a:gd name="T6" fmla="*/ 0 w 99"/>
                  <a:gd name="T7" fmla="*/ 0 h 113"/>
                </a:gdLst>
                <a:ahLst/>
                <a:cxnLst>
                  <a:cxn ang="0">
                    <a:pos x="T0" y="T1"/>
                  </a:cxn>
                  <a:cxn ang="0">
                    <a:pos x="T2" y="T3"/>
                  </a:cxn>
                  <a:cxn ang="0">
                    <a:pos x="T4" y="T5"/>
                  </a:cxn>
                  <a:cxn ang="0">
                    <a:pos x="T6" y="T7"/>
                  </a:cxn>
                </a:cxnLst>
                <a:rect l="0" t="0" r="r" b="b"/>
                <a:pathLst>
                  <a:path w="99" h="113">
                    <a:moveTo>
                      <a:pt x="0" y="0"/>
                    </a:moveTo>
                    <a:lnTo>
                      <a:pt x="0" y="113"/>
                    </a:lnTo>
                    <a:lnTo>
                      <a:pt x="99" y="5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5" name="Freeform 300"/>
              <p:cNvSpPr>
                <a:spLocks/>
              </p:cNvSpPr>
              <p:nvPr/>
            </p:nvSpPr>
            <p:spPr bwMode="auto">
              <a:xfrm>
                <a:off x="5590" y="3332"/>
                <a:ext cx="358" cy="1106"/>
              </a:xfrm>
              <a:custGeom>
                <a:avLst/>
                <a:gdLst>
                  <a:gd name="T0" fmla="*/ 358 w 358"/>
                  <a:gd name="T1" fmla="*/ 1106 h 1106"/>
                  <a:gd name="T2" fmla="*/ 0 w 358"/>
                  <a:gd name="T3" fmla="*/ 902 h 1106"/>
                  <a:gd name="T4" fmla="*/ 0 w 358"/>
                  <a:gd name="T5" fmla="*/ 0 h 1106"/>
                  <a:gd name="T6" fmla="*/ 358 w 358"/>
                  <a:gd name="T7" fmla="*/ 204 h 1106"/>
                  <a:gd name="T8" fmla="*/ 358 w 358"/>
                  <a:gd name="T9" fmla="*/ 1106 h 1106"/>
                </a:gdLst>
                <a:ahLst/>
                <a:cxnLst>
                  <a:cxn ang="0">
                    <a:pos x="T0" y="T1"/>
                  </a:cxn>
                  <a:cxn ang="0">
                    <a:pos x="T2" y="T3"/>
                  </a:cxn>
                  <a:cxn ang="0">
                    <a:pos x="T4" y="T5"/>
                  </a:cxn>
                  <a:cxn ang="0">
                    <a:pos x="T6" y="T7"/>
                  </a:cxn>
                  <a:cxn ang="0">
                    <a:pos x="T8" y="T9"/>
                  </a:cxn>
                </a:cxnLst>
                <a:rect l="0" t="0" r="r" b="b"/>
                <a:pathLst>
                  <a:path w="358" h="1106">
                    <a:moveTo>
                      <a:pt x="358" y="1106"/>
                    </a:moveTo>
                    <a:lnTo>
                      <a:pt x="0" y="902"/>
                    </a:lnTo>
                    <a:lnTo>
                      <a:pt x="0" y="0"/>
                    </a:lnTo>
                    <a:lnTo>
                      <a:pt x="358" y="204"/>
                    </a:lnTo>
                    <a:lnTo>
                      <a:pt x="358" y="110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6" name="Freeform 301"/>
              <p:cNvSpPr>
                <a:spLocks/>
              </p:cNvSpPr>
              <p:nvPr/>
            </p:nvSpPr>
            <p:spPr bwMode="auto">
              <a:xfrm>
                <a:off x="5948" y="3395"/>
                <a:ext cx="227" cy="1043"/>
              </a:xfrm>
              <a:custGeom>
                <a:avLst/>
                <a:gdLst>
                  <a:gd name="T0" fmla="*/ 0 w 227"/>
                  <a:gd name="T1" fmla="*/ 1043 h 1043"/>
                  <a:gd name="T2" fmla="*/ 227 w 227"/>
                  <a:gd name="T3" fmla="*/ 902 h 1043"/>
                  <a:gd name="T4" fmla="*/ 227 w 227"/>
                  <a:gd name="T5" fmla="*/ 0 h 1043"/>
                  <a:gd name="T6" fmla="*/ 0 w 227"/>
                  <a:gd name="T7" fmla="*/ 141 h 1043"/>
                  <a:gd name="T8" fmla="*/ 0 w 227"/>
                  <a:gd name="T9" fmla="*/ 1043 h 1043"/>
                </a:gdLst>
                <a:ahLst/>
                <a:cxnLst>
                  <a:cxn ang="0">
                    <a:pos x="T0" y="T1"/>
                  </a:cxn>
                  <a:cxn ang="0">
                    <a:pos x="T2" y="T3"/>
                  </a:cxn>
                  <a:cxn ang="0">
                    <a:pos x="T4" y="T5"/>
                  </a:cxn>
                  <a:cxn ang="0">
                    <a:pos x="T6" y="T7"/>
                  </a:cxn>
                  <a:cxn ang="0">
                    <a:pos x="T8" y="T9"/>
                  </a:cxn>
                </a:cxnLst>
                <a:rect l="0" t="0" r="r" b="b"/>
                <a:pathLst>
                  <a:path w="227" h="1043">
                    <a:moveTo>
                      <a:pt x="0" y="1043"/>
                    </a:moveTo>
                    <a:lnTo>
                      <a:pt x="227" y="902"/>
                    </a:lnTo>
                    <a:lnTo>
                      <a:pt x="227" y="0"/>
                    </a:lnTo>
                    <a:lnTo>
                      <a:pt x="0" y="141"/>
                    </a:lnTo>
                    <a:lnTo>
                      <a:pt x="0" y="104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7" name="Freeform 302"/>
              <p:cNvSpPr>
                <a:spLocks/>
              </p:cNvSpPr>
              <p:nvPr/>
            </p:nvSpPr>
            <p:spPr bwMode="auto">
              <a:xfrm>
                <a:off x="5977" y="4170"/>
                <a:ext cx="169" cy="198"/>
              </a:xfrm>
              <a:custGeom>
                <a:avLst/>
                <a:gdLst>
                  <a:gd name="T0" fmla="*/ 0 w 169"/>
                  <a:gd name="T1" fmla="*/ 198 h 198"/>
                  <a:gd name="T2" fmla="*/ 169 w 169"/>
                  <a:gd name="T3" fmla="*/ 89 h 198"/>
                  <a:gd name="T4" fmla="*/ 169 w 169"/>
                  <a:gd name="T5" fmla="*/ 0 h 198"/>
                  <a:gd name="T6" fmla="*/ 0 w 169"/>
                  <a:gd name="T7" fmla="*/ 108 h 198"/>
                  <a:gd name="T8" fmla="*/ 0 w 169"/>
                  <a:gd name="T9" fmla="*/ 198 h 198"/>
                </a:gdLst>
                <a:ahLst/>
                <a:cxnLst>
                  <a:cxn ang="0">
                    <a:pos x="T0" y="T1"/>
                  </a:cxn>
                  <a:cxn ang="0">
                    <a:pos x="T2" y="T3"/>
                  </a:cxn>
                  <a:cxn ang="0">
                    <a:pos x="T4" y="T5"/>
                  </a:cxn>
                  <a:cxn ang="0">
                    <a:pos x="T6" y="T7"/>
                  </a:cxn>
                  <a:cxn ang="0">
                    <a:pos x="T8" y="T9"/>
                  </a:cxn>
                </a:cxnLst>
                <a:rect l="0" t="0" r="r" b="b"/>
                <a:pathLst>
                  <a:path w="169" h="198">
                    <a:moveTo>
                      <a:pt x="0" y="198"/>
                    </a:moveTo>
                    <a:lnTo>
                      <a:pt x="169" y="89"/>
                    </a:lnTo>
                    <a:lnTo>
                      <a:pt x="169" y="0"/>
                    </a:lnTo>
                    <a:lnTo>
                      <a:pt x="0" y="108"/>
                    </a:lnTo>
                    <a:lnTo>
                      <a:pt x="0" y="19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8" name="Freeform 303"/>
              <p:cNvSpPr>
                <a:spLocks/>
              </p:cNvSpPr>
              <p:nvPr/>
            </p:nvSpPr>
            <p:spPr bwMode="auto">
              <a:xfrm>
                <a:off x="5977" y="4029"/>
                <a:ext cx="169" cy="197"/>
              </a:xfrm>
              <a:custGeom>
                <a:avLst/>
                <a:gdLst>
                  <a:gd name="T0" fmla="*/ 0 w 169"/>
                  <a:gd name="T1" fmla="*/ 197 h 197"/>
                  <a:gd name="T2" fmla="*/ 169 w 169"/>
                  <a:gd name="T3" fmla="*/ 89 h 197"/>
                  <a:gd name="T4" fmla="*/ 169 w 169"/>
                  <a:gd name="T5" fmla="*/ 0 h 197"/>
                  <a:gd name="T6" fmla="*/ 0 w 169"/>
                  <a:gd name="T7" fmla="*/ 108 h 197"/>
                  <a:gd name="T8" fmla="*/ 0 w 169"/>
                  <a:gd name="T9" fmla="*/ 197 h 197"/>
                </a:gdLst>
                <a:ahLst/>
                <a:cxnLst>
                  <a:cxn ang="0">
                    <a:pos x="T0" y="T1"/>
                  </a:cxn>
                  <a:cxn ang="0">
                    <a:pos x="T2" y="T3"/>
                  </a:cxn>
                  <a:cxn ang="0">
                    <a:pos x="T4" y="T5"/>
                  </a:cxn>
                  <a:cxn ang="0">
                    <a:pos x="T6" y="T7"/>
                  </a:cxn>
                  <a:cxn ang="0">
                    <a:pos x="T8" y="T9"/>
                  </a:cxn>
                </a:cxnLst>
                <a:rect l="0" t="0" r="r" b="b"/>
                <a:pathLst>
                  <a:path w="169" h="197">
                    <a:moveTo>
                      <a:pt x="0" y="197"/>
                    </a:moveTo>
                    <a:lnTo>
                      <a:pt x="169" y="89"/>
                    </a:lnTo>
                    <a:lnTo>
                      <a:pt x="169" y="0"/>
                    </a:lnTo>
                    <a:lnTo>
                      <a:pt x="0" y="108"/>
                    </a:lnTo>
                    <a:lnTo>
                      <a:pt x="0" y="197"/>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19" name="Freeform 304"/>
              <p:cNvSpPr>
                <a:spLocks/>
              </p:cNvSpPr>
              <p:nvPr/>
            </p:nvSpPr>
            <p:spPr bwMode="auto">
              <a:xfrm>
                <a:off x="5977" y="3887"/>
                <a:ext cx="169" cy="198"/>
              </a:xfrm>
              <a:custGeom>
                <a:avLst/>
                <a:gdLst>
                  <a:gd name="T0" fmla="*/ 0 w 169"/>
                  <a:gd name="T1" fmla="*/ 198 h 198"/>
                  <a:gd name="T2" fmla="*/ 169 w 169"/>
                  <a:gd name="T3" fmla="*/ 90 h 198"/>
                  <a:gd name="T4" fmla="*/ 169 w 169"/>
                  <a:gd name="T5" fmla="*/ 0 h 198"/>
                  <a:gd name="T6" fmla="*/ 0 w 169"/>
                  <a:gd name="T7" fmla="*/ 111 h 198"/>
                  <a:gd name="T8" fmla="*/ 0 w 169"/>
                  <a:gd name="T9" fmla="*/ 198 h 198"/>
                </a:gdLst>
                <a:ahLst/>
                <a:cxnLst>
                  <a:cxn ang="0">
                    <a:pos x="T0" y="T1"/>
                  </a:cxn>
                  <a:cxn ang="0">
                    <a:pos x="T2" y="T3"/>
                  </a:cxn>
                  <a:cxn ang="0">
                    <a:pos x="T4" y="T5"/>
                  </a:cxn>
                  <a:cxn ang="0">
                    <a:pos x="T6" y="T7"/>
                  </a:cxn>
                  <a:cxn ang="0">
                    <a:pos x="T8" y="T9"/>
                  </a:cxn>
                </a:cxnLst>
                <a:rect l="0" t="0" r="r" b="b"/>
                <a:pathLst>
                  <a:path w="169" h="198">
                    <a:moveTo>
                      <a:pt x="0" y="198"/>
                    </a:moveTo>
                    <a:lnTo>
                      <a:pt x="169" y="90"/>
                    </a:lnTo>
                    <a:lnTo>
                      <a:pt x="169" y="0"/>
                    </a:lnTo>
                    <a:lnTo>
                      <a:pt x="0" y="111"/>
                    </a:lnTo>
                    <a:lnTo>
                      <a:pt x="0" y="19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0" name="Freeform 305"/>
              <p:cNvSpPr>
                <a:spLocks/>
              </p:cNvSpPr>
              <p:nvPr/>
            </p:nvSpPr>
            <p:spPr bwMode="auto">
              <a:xfrm>
                <a:off x="5977" y="3746"/>
                <a:ext cx="169" cy="198"/>
              </a:xfrm>
              <a:custGeom>
                <a:avLst/>
                <a:gdLst>
                  <a:gd name="T0" fmla="*/ 0 w 169"/>
                  <a:gd name="T1" fmla="*/ 198 h 198"/>
                  <a:gd name="T2" fmla="*/ 169 w 169"/>
                  <a:gd name="T3" fmla="*/ 90 h 198"/>
                  <a:gd name="T4" fmla="*/ 169 w 169"/>
                  <a:gd name="T5" fmla="*/ 0 h 198"/>
                  <a:gd name="T6" fmla="*/ 0 w 169"/>
                  <a:gd name="T7" fmla="*/ 111 h 198"/>
                  <a:gd name="T8" fmla="*/ 0 w 169"/>
                  <a:gd name="T9" fmla="*/ 198 h 198"/>
                </a:gdLst>
                <a:ahLst/>
                <a:cxnLst>
                  <a:cxn ang="0">
                    <a:pos x="T0" y="T1"/>
                  </a:cxn>
                  <a:cxn ang="0">
                    <a:pos x="T2" y="T3"/>
                  </a:cxn>
                  <a:cxn ang="0">
                    <a:pos x="T4" y="T5"/>
                  </a:cxn>
                  <a:cxn ang="0">
                    <a:pos x="T6" y="T7"/>
                  </a:cxn>
                  <a:cxn ang="0">
                    <a:pos x="T8" y="T9"/>
                  </a:cxn>
                </a:cxnLst>
                <a:rect l="0" t="0" r="r" b="b"/>
                <a:pathLst>
                  <a:path w="169" h="198">
                    <a:moveTo>
                      <a:pt x="0" y="198"/>
                    </a:moveTo>
                    <a:lnTo>
                      <a:pt x="169" y="90"/>
                    </a:lnTo>
                    <a:lnTo>
                      <a:pt x="169" y="0"/>
                    </a:lnTo>
                    <a:lnTo>
                      <a:pt x="0" y="111"/>
                    </a:lnTo>
                    <a:lnTo>
                      <a:pt x="0" y="19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1" name="Freeform 306"/>
              <p:cNvSpPr>
                <a:spLocks/>
              </p:cNvSpPr>
              <p:nvPr/>
            </p:nvSpPr>
            <p:spPr bwMode="auto">
              <a:xfrm>
                <a:off x="5977" y="3605"/>
                <a:ext cx="169" cy="198"/>
              </a:xfrm>
              <a:custGeom>
                <a:avLst/>
                <a:gdLst>
                  <a:gd name="T0" fmla="*/ 0 w 169"/>
                  <a:gd name="T1" fmla="*/ 198 h 198"/>
                  <a:gd name="T2" fmla="*/ 169 w 169"/>
                  <a:gd name="T3" fmla="*/ 89 h 198"/>
                  <a:gd name="T4" fmla="*/ 169 w 169"/>
                  <a:gd name="T5" fmla="*/ 0 h 198"/>
                  <a:gd name="T6" fmla="*/ 0 w 169"/>
                  <a:gd name="T7" fmla="*/ 110 h 198"/>
                  <a:gd name="T8" fmla="*/ 0 w 169"/>
                  <a:gd name="T9" fmla="*/ 198 h 198"/>
                </a:gdLst>
                <a:ahLst/>
                <a:cxnLst>
                  <a:cxn ang="0">
                    <a:pos x="T0" y="T1"/>
                  </a:cxn>
                  <a:cxn ang="0">
                    <a:pos x="T2" y="T3"/>
                  </a:cxn>
                  <a:cxn ang="0">
                    <a:pos x="T4" y="T5"/>
                  </a:cxn>
                  <a:cxn ang="0">
                    <a:pos x="T6" y="T7"/>
                  </a:cxn>
                  <a:cxn ang="0">
                    <a:pos x="T8" y="T9"/>
                  </a:cxn>
                </a:cxnLst>
                <a:rect l="0" t="0" r="r" b="b"/>
                <a:pathLst>
                  <a:path w="169" h="198">
                    <a:moveTo>
                      <a:pt x="0" y="198"/>
                    </a:moveTo>
                    <a:lnTo>
                      <a:pt x="169" y="89"/>
                    </a:lnTo>
                    <a:lnTo>
                      <a:pt x="169" y="0"/>
                    </a:lnTo>
                    <a:lnTo>
                      <a:pt x="0" y="110"/>
                    </a:lnTo>
                    <a:lnTo>
                      <a:pt x="0" y="19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2" name="Freeform 307"/>
              <p:cNvSpPr>
                <a:spLocks/>
              </p:cNvSpPr>
              <p:nvPr/>
            </p:nvSpPr>
            <p:spPr bwMode="auto">
              <a:xfrm>
                <a:off x="5977" y="3466"/>
                <a:ext cx="169" cy="195"/>
              </a:xfrm>
              <a:custGeom>
                <a:avLst/>
                <a:gdLst>
                  <a:gd name="T0" fmla="*/ 0 w 169"/>
                  <a:gd name="T1" fmla="*/ 195 h 195"/>
                  <a:gd name="T2" fmla="*/ 169 w 169"/>
                  <a:gd name="T3" fmla="*/ 87 h 195"/>
                  <a:gd name="T4" fmla="*/ 169 w 169"/>
                  <a:gd name="T5" fmla="*/ 0 h 195"/>
                  <a:gd name="T6" fmla="*/ 0 w 169"/>
                  <a:gd name="T7" fmla="*/ 108 h 195"/>
                  <a:gd name="T8" fmla="*/ 0 w 169"/>
                  <a:gd name="T9" fmla="*/ 195 h 195"/>
                </a:gdLst>
                <a:ahLst/>
                <a:cxnLst>
                  <a:cxn ang="0">
                    <a:pos x="T0" y="T1"/>
                  </a:cxn>
                  <a:cxn ang="0">
                    <a:pos x="T2" y="T3"/>
                  </a:cxn>
                  <a:cxn ang="0">
                    <a:pos x="T4" y="T5"/>
                  </a:cxn>
                  <a:cxn ang="0">
                    <a:pos x="T6" y="T7"/>
                  </a:cxn>
                  <a:cxn ang="0">
                    <a:pos x="T8" y="T9"/>
                  </a:cxn>
                </a:cxnLst>
                <a:rect l="0" t="0" r="r" b="b"/>
                <a:pathLst>
                  <a:path w="169" h="195">
                    <a:moveTo>
                      <a:pt x="0" y="195"/>
                    </a:moveTo>
                    <a:lnTo>
                      <a:pt x="169" y="87"/>
                    </a:lnTo>
                    <a:lnTo>
                      <a:pt x="169" y="0"/>
                    </a:lnTo>
                    <a:lnTo>
                      <a:pt x="0" y="108"/>
                    </a:lnTo>
                    <a:lnTo>
                      <a:pt x="0" y="195"/>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3" name="Freeform 308"/>
              <p:cNvSpPr>
                <a:spLocks/>
              </p:cNvSpPr>
              <p:nvPr/>
            </p:nvSpPr>
            <p:spPr bwMode="auto">
              <a:xfrm>
                <a:off x="5595" y="3193"/>
                <a:ext cx="584" cy="343"/>
              </a:xfrm>
              <a:custGeom>
                <a:avLst/>
                <a:gdLst>
                  <a:gd name="T0" fmla="*/ 0 w 584"/>
                  <a:gd name="T1" fmla="*/ 139 h 343"/>
                  <a:gd name="T2" fmla="*/ 247 w 584"/>
                  <a:gd name="T3" fmla="*/ 0 h 343"/>
                  <a:gd name="T4" fmla="*/ 584 w 584"/>
                  <a:gd name="T5" fmla="*/ 202 h 343"/>
                  <a:gd name="T6" fmla="*/ 358 w 584"/>
                  <a:gd name="T7" fmla="*/ 343 h 343"/>
                  <a:gd name="T8" fmla="*/ 0 w 584"/>
                  <a:gd name="T9" fmla="*/ 139 h 343"/>
                </a:gdLst>
                <a:ahLst/>
                <a:cxnLst>
                  <a:cxn ang="0">
                    <a:pos x="T0" y="T1"/>
                  </a:cxn>
                  <a:cxn ang="0">
                    <a:pos x="T2" y="T3"/>
                  </a:cxn>
                  <a:cxn ang="0">
                    <a:pos x="T4" y="T5"/>
                  </a:cxn>
                  <a:cxn ang="0">
                    <a:pos x="T6" y="T7"/>
                  </a:cxn>
                  <a:cxn ang="0">
                    <a:pos x="T8" y="T9"/>
                  </a:cxn>
                </a:cxnLst>
                <a:rect l="0" t="0" r="r" b="b"/>
                <a:pathLst>
                  <a:path w="584" h="343">
                    <a:moveTo>
                      <a:pt x="0" y="139"/>
                    </a:moveTo>
                    <a:lnTo>
                      <a:pt x="247" y="0"/>
                    </a:lnTo>
                    <a:lnTo>
                      <a:pt x="584" y="202"/>
                    </a:lnTo>
                    <a:lnTo>
                      <a:pt x="358" y="343"/>
                    </a:lnTo>
                    <a:lnTo>
                      <a:pt x="0" y="139"/>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4" name="Freeform 309"/>
              <p:cNvSpPr>
                <a:spLocks/>
              </p:cNvSpPr>
              <p:nvPr/>
            </p:nvSpPr>
            <p:spPr bwMode="auto">
              <a:xfrm>
                <a:off x="5779" y="3167"/>
                <a:ext cx="75" cy="148"/>
              </a:xfrm>
              <a:custGeom>
                <a:avLst/>
                <a:gdLst>
                  <a:gd name="T0" fmla="*/ 75 w 75"/>
                  <a:gd name="T1" fmla="*/ 148 h 148"/>
                  <a:gd name="T2" fmla="*/ 0 w 75"/>
                  <a:gd name="T3" fmla="*/ 106 h 148"/>
                  <a:gd name="T4" fmla="*/ 0 w 75"/>
                  <a:gd name="T5" fmla="*/ 0 h 148"/>
                  <a:gd name="T6" fmla="*/ 75 w 75"/>
                  <a:gd name="T7" fmla="*/ 44 h 148"/>
                  <a:gd name="T8" fmla="*/ 75 w 75"/>
                  <a:gd name="T9" fmla="*/ 148 h 148"/>
                </a:gdLst>
                <a:ahLst/>
                <a:cxnLst>
                  <a:cxn ang="0">
                    <a:pos x="T0" y="T1"/>
                  </a:cxn>
                  <a:cxn ang="0">
                    <a:pos x="T2" y="T3"/>
                  </a:cxn>
                  <a:cxn ang="0">
                    <a:pos x="T4" y="T5"/>
                  </a:cxn>
                  <a:cxn ang="0">
                    <a:pos x="T6" y="T7"/>
                  </a:cxn>
                  <a:cxn ang="0">
                    <a:pos x="T8" y="T9"/>
                  </a:cxn>
                </a:cxnLst>
                <a:rect l="0" t="0" r="r" b="b"/>
                <a:pathLst>
                  <a:path w="75" h="148">
                    <a:moveTo>
                      <a:pt x="75" y="148"/>
                    </a:moveTo>
                    <a:lnTo>
                      <a:pt x="0" y="106"/>
                    </a:lnTo>
                    <a:lnTo>
                      <a:pt x="0" y="0"/>
                    </a:lnTo>
                    <a:lnTo>
                      <a:pt x="75" y="44"/>
                    </a:lnTo>
                    <a:lnTo>
                      <a:pt x="75" y="14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5" name="Freeform 310"/>
              <p:cNvSpPr>
                <a:spLocks/>
              </p:cNvSpPr>
              <p:nvPr/>
            </p:nvSpPr>
            <p:spPr bwMode="auto">
              <a:xfrm>
                <a:off x="5854" y="3181"/>
                <a:ext cx="38" cy="134"/>
              </a:xfrm>
              <a:custGeom>
                <a:avLst/>
                <a:gdLst>
                  <a:gd name="T0" fmla="*/ 0 w 38"/>
                  <a:gd name="T1" fmla="*/ 134 h 134"/>
                  <a:gd name="T2" fmla="*/ 38 w 38"/>
                  <a:gd name="T3" fmla="*/ 103 h 134"/>
                  <a:gd name="T4" fmla="*/ 38 w 38"/>
                  <a:gd name="T5" fmla="*/ 0 h 134"/>
                  <a:gd name="T6" fmla="*/ 0 w 38"/>
                  <a:gd name="T7" fmla="*/ 30 h 134"/>
                  <a:gd name="T8" fmla="*/ 0 w 38"/>
                  <a:gd name="T9" fmla="*/ 134 h 134"/>
                </a:gdLst>
                <a:ahLst/>
                <a:cxnLst>
                  <a:cxn ang="0">
                    <a:pos x="T0" y="T1"/>
                  </a:cxn>
                  <a:cxn ang="0">
                    <a:pos x="T2" y="T3"/>
                  </a:cxn>
                  <a:cxn ang="0">
                    <a:pos x="T4" y="T5"/>
                  </a:cxn>
                  <a:cxn ang="0">
                    <a:pos x="T6" y="T7"/>
                  </a:cxn>
                  <a:cxn ang="0">
                    <a:pos x="T8" y="T9"/>
                  </a:cxn>
                </a:cxnLst>
                <a:rect l="0" t="0" r="r" b="b"/>
                <a:pathLst>
                  <a:path w="38" h="134">
                    <a:moveTo>
                      <a:pt x="0" y="134"/>
                    </a:moveTo>
                    <a:lnTo>
                      <a:pt x="38" y="103"/>
                    </a:lnTo>
                    <a:lnTo>
                      <a:pt x="38" y="0"/>
                    </a:lnTo>
                    <a:lnTo>
                      <a:pt x="0" y="30"/>
                    </a:lnTo>
                    <a:lnTo>
                      <a:pt x="0" y="13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6" name="Freeform 311"/>
              <p:cNvSpPr>
                <a:spLocks/>
              </p:cNvSpPr>
              <p:nvPr/>
            </p:nvSpPr>
            <p:spPr bwMode="auto">
              <a:xfrm>
                <a:off x="5783" y="3143"/>
                <a:ext cx="113" cy="68"/>
              </a:xfrm>
              <a:custGeom>
                <a:avLst/>
                <a:gdLst>
                  <a:gd name="T0" fmla="*/ 0 w 113"/>
                  <a:gd name="T1" fmla="*/ 24 h 68"/>
                  <a:gd name="T2" fmla="*/ 45 w 113"/>
                  <a:gd name="T3" fmla="*/ 0 h 68"/>
                  <a:gd name="T4" fmla="*/ 113 w 113"/>
                  <a:gd name="T5" fmla="*/ 38 h 68"/>
                  <a:gd name="T6" fmla="*/ 76 w 113"/>
                  <a:gd name="T7" fmla="*/ 68 h 68"/>
                  <a:gd name="T8" fmla="*/ 0 w 113"/>
                  <a:gd name="T9" fmla="*/ 24 h 68"/>
                </a:gdLst>
                <a:ahLst/>
                <a:cxnLst>
                  <a:cxn ang="0">
                    <a:pos x="T0" y="T1"/>
                  </a:cxn>
                  <a:cxn ang="0">
                    <a:pos x="T2" y="T3"/>
                  </a:cxn>
                  <a:cxn ang="0">
                    <a:pos x="T4" y="T5"/>
                  </a:cxn>
                  <a:cxn ang="0">
                    <a:pos x="T6" y="T7"/>
                  </a:cxn>
                  <a:cxn ang="0">
                    <a:pos x="T8" y="T9"/>
                  </a:cxn>
                </a:cxnLst>
                <a:rect l="0" t="0" r="r" b="b"/>
                <a:pathLst>
                  <a:path w="113" h="68">
                    <a:moveTo>
                      <a:pt x="0" y="24"/>
                    </a:moveTo>
                    <a:lnTo>
                      <a:pt x="45" y="0"/>
                    </a:lnTo>
                    <a:lnTo>
                      <a:pt x="113" y="38"/>
                    </a:lnTo>
                    <a:lnTo>
                      <a:pt x="76" y="68"/>
                    </a:lnTo>
                    <a:lnTo>
                      <a:pt x="0" y="2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7" name="Freeform 312"/>
              <p:cNvSpPr>
                <a:spLocks/>
              </p:cNvSpPr>
              <p:nvPr/>
            </p:nvSpPr>
            <p:spPr bwMode="auto">
              <a:xfrm>
                <a:off x="5713" y="3233"/>
                <a:ext cx="75" cy="148"/>
              </a:xfrm>
              <a:custGeom>
                <a:avLst/>
                <a:gdLst>
                  <a:gd name="T0" fmla="*/ 75 w 75"/>
                  <a:gd name="T1" fmla="*/ 148 h 148"/>
                  <a:gd name="T2" fmla="*/ 0 w 75"/>
                  <a:gd name="T3" fmla="*/ 106 h 148"/>
                  <a:gd name="T4" fmla="*/ 0 w 75"/>
                  <a:gd name="T5" fmla="*/ 0 h 148"/>
                  <a:gd name="T6" fmla="*/ 75 w 75"/>
                  <a:gd name="T7" fmla="*/ 44 h 148"/>
                  <a:gd name="T8" fmla="*/ 75 w 75"/>
                  <a:gd name="T9" fmla="*/ 148 h 148"/>
                </a:gdLst>
                <a:ahLst/>
                <a:cxnLst>
                  <a:cxn ang="0">
                    <a:pos x="T0" y="T1"/>
                  </a:cxn>
                  <a:cxn ang="0">
                    <a:pos x="T2" y="T3"/>
                  </a:cxn>
                  <a:cxn ang="0">
                    <a:pos x="T4" y="T5"/>
                  </a:cxn>
                  <a:cxn ang="0">
                    <a:pos x="T6" y="T7"/>
                  </a:cxn>
                  <a:cxn ang="0">
                    <a:pos x="T8" y="T9"/>
                  </a:cxn>
                </a:cxnLst>
                <a:rect l="0" t="0" r="r" b="b"/>
                <a:pathLst>
                  <a:path w="75" h="148">
                    <a:moveTo>
                      <a:pt x="75" y="148"/>
                    </a:moveTo>
                    <a:lnTo>
                      <a:pt x="0" y="106"/>
                    </a:lnTo>
                    <a:lnTo>
                      <a:pt x="0" y="0"/>
                    </a:lnTo>
                    <a:lnTo>
                      <a:pt x="75" y="44"/>
                    </a:lnTo>
                    <a:lnTo>
                      <a:pt x="75" y="14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8" name="Freeform 313"/>
              <p:cNvSpPr>
                <a:spLocks/>
              </p:cNvSpPr>
              <p:nvPr/>
            </p:nvSpPr>
            <p:spPr bwMode="auto">
              <a:xfrm>
                <a:off x="5788" y="3247"/>
                <a:ext cx="38" cy="134"/>
              </a:xfrm>
              <a:custGeom>
                <a:avLst/>
                <a:gdLst>
                  <a:gd name="T0" fmla="*/ 0 w 38"/>
                  <a:gd name="T1" fmla="*/ 134 h 134"/>
                  <a:gd name="T2" fmla="*/ 38 w 38"/>
                  <a:gd name="T3" fmla="*/ 103 h 134"/>
                  <a:gd name="T4" fmla="*/ 38 w 38"/>
                  <a:gd name="T5" fmla="*/ 0 h 134"/>
                  <a:gd name="T6" fmla="*/ 0 w 38"/>
                  <a:gd name="T7" fmla="*/ 30 h 134"/>
                  <a:gd name="T8" fmla="*/ 0 w 38"/>
                  <a:gd name="T9" fmla="*/ 134 h 134"/>
                </a:gdLst>
                <a:ahLst/>
                <a:cxnLst>
                  <a:cxn ang="0">
                    <a:pos x="T0" y="T1"/>
                  </a:cxn>
                  <a:cxn ang="0">
                    <a:pos x="T2" y="T3"/>
                  </a:cxn>
                  <a:cxn ang="0">
                    <a:pos x="T4" y="T5"/>
                  </a:cxn>
                  <a:cxn ang="0">
                    <a:pos x="T6" y="T7"/>
                  </a:cxn>
                  <a:cxn ang="0">
                    <a:pos x="T8" y="T9"/>
                  </a:cxn>
                </a:cxnLst>
                <a:rect l="0" t="0" r="r" b="b"/>
                <a:pathLst>
                  <a:path w="38" h="134">
                    <a:moveTo>
                      <a:pt x="0" y="134"/>
                    </a:moveTo>
                    <a:lnTo>
                      <a:pt x="38" y="103"/>
                    </a:lnTo>
                    <a:lnTo>
                      <a:pt x="38" y="0"/>
                    </a:lnTo>
                    <a:lnTo>
                      <a:pt x="0" y="30"/>
                    </a:lnTo>
                    <a:lnTo>
                      <a:pt x="0" y="13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29" name="Freeform 314"/>
              <p:cNvSpPr>
                <a:spLocks/>
              </p:cNvSpPr>
              <p:nvPr/>
            </p:nvSpPr>
            <p:spPr bwMode="auto">
              <a:xfrm>
                <a:off x="5717" y="3209"/>
                <a:ext cx="113" cy="68"/>
              </a:xfrm>
              <a:custGeom>
                <a:avLst/>
                <a:gdLst>
                  <a:gd name="T0" fmla="*/ 0 w 113"/>
                  <a:gd name="T1" fmla="*/ 24 h 68"/>
                  <a:gd name="T2" fmla="*/ 45 w 113"/>
                  <a:gd name="T3" fmla="*/ 0 h 68"/>
                  <a:gd name="T4" fmla="*/ 113 w 113"/>
                  <a:gd name="T5" fmla="*/ 38 h 68"/>
                  <a:gd name="T6" fmla="*/ 76 w 113"/>
                  <a:gd name="T7" fmla="*/ 68 h 68"/>
                  <a:gd name="T8" fmla="*/ 0 w 113"/>
                  <a:gd name="T9" fmla="*/ 24 h 68"/>
                </a:gdLst>
                <a:ahLst/>
                <a:cxnLst>
                  <a:cxn ang="0">
                    <a:pos x="T0" y="T1"/>
                  </a:cxn>
                  <a:cxn ang="0">
                    <a:pos x="T2" y="T3"/>
                  </a:cxn>
                  <a:cxn ang="0">
                    <a:pos x="T4" y="T5"/>
                  </a:cxn>
                  <a:cxn ang="0">
                    <a:pos x="T6" y="T7"/>
                  </a:cxn>
                  <a:cxn ang="0">
                    <a:pos x="T8" y="T9"/>
                  </a:cxn>
                </a:cxnLst>
                <a:rect l="0" t="0" r="r" b="b"/>
                <a:pathLst>
                  <a:path w="113" h="68">
                    <a:moveTo>
                      <a:pt x="0" y="24"/>
                    </a:moveTo>
                    <a:lnTo>
                      <a:pt x="45" y="0"/>
                    </a:lnTo>
                    <a:lnTo>
                      <a:pt x="113" y="38"/>
                    </a:lnTo>
                    <a:lnTo>
                      <a:pt x="76" y="68"/>
                    </a:lnTo>
                    <a:lnTo>
                      <a:pt x="0" y="2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0" name="Freeform 315"/>
              <p:cNvSpPr>
                <a:spLocks/>
              </p:cNvSpPr>
              <p:nvPr/>
            </p:nvSpPr>
            <p:spPr bwMode="auto">
              <a:xfrm>
                <a:off x="8701" y="3581"/>
                <a:ext cx="170" cy="980"/>
              </a:xfrm>
              <a:custGeom>
                <a:avLst/>
                <a:gdLst>
                  <a:gd name="T0" fmla="*/ 170 w 170"/>
                  <a:gd name="T1" fmla="*/ 980 h 980"/>
                  <a:gd name="T2" fmla="*/ 0 w 170"/>
                  <a:gd name="T3" fmla="*/ 881 h 980"/>
                  <a:gd name="T4" fmla="*/ 0 w 170"/>
                  <a:gd name="T5" fmla="*/ 0 h 980"/>
                  <a:gd name="T6" fmla="*/ 90 w 170"/>
                  <a:gd name="T7" fmla="*/ 118 h 980"/>
                  <a:gd name="T8" fmla="*/ 88 w 170"/>
                  <a:gd name="T9" fmla="*/ 337 h 980"/>
                  <a:gd name="T10" fmla="*/ 170 w 170"/>
                  <a:gd name="T11" fmla="*/ 391 h 980"/>
                  <a:gd name="T12" fmla="*/ 170 w 170"/>
                  <a:gd name="T13" fmla="*/ 980 h 980"/>
                </a:gdLst>
                <a:ahLst/>
                <a:cxnLst>
                  <a:cxn ang="0">
                    <a:pos x="T0" y="T1"/>
                  </a:cxn>
                  <a:cxn ang="0">
                    <a:pos x="T2" y="T3"/>
                  </a:cxn>
                  <a:cxn ang="0">
                    <a:pos x="T4" y="T5"/>
                  </a:cxn>
                  <a:cxn ang="0">
                    <a:pos x="T6" y="T7"/>
                  </a:cxn>
                  <a:cxn ang="0">
                    <a:pos x="T8" y="T9"/>
                  </a:cxn>
                  <a:cxn ang="0">
                    <a:pos x="T10" y="T11"/>
                  </a:cxn>
                  <a:cxn ang="0">
                    <a:pos x="T12" y="T13"/>
                  </a:cxn>
                </a:cxnLst>
                <a:rect l="0" t="0" r="r" b="b"/>
                <a:pathLst>
                  <a:path w="170" h="980">
                    <a:moveTo>
                      <a:pt x="170" y="980"/>
                    </a:moveTo>
                    <a:lnTo>
                      <a:pt x="0" y="881"/>
                    </a:lnTo>
                    <a:lnTo>
                      <a:pt x="0" y="0"/>
                    </a:lnTo>
                    <a:lnTo>
                      <a:pt x="90" y="118"/>
                    </a:lnTo>
                    <a:lnTo>
                      <a:pt x="88" y="337"/>
                    </a:lnTo>
                    <a:lnTo>
                      <a:pt x="170" y="391"/>
                    </a:lnTo>
                    <a:lnTo>
                      <a:pt x="170" y="98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1" name="Freeform 316"/>
              <p:cNvSpPr>
                <a:spLocks/>
              </p:cNvSpPr>
              <p:nvPr/>
            </p:nvSpPr>
            <p:spPr bwMode="auto">
              <a:xfrm>
                <a:off x="8871" y="3193"/>
                <a:ext cx="151" cy="1368"/>
              </a:xfrm>
              <a:custGeom>
                <a:avLst/>
                <a:gdLst>
                  <a:gd name="T0" fmla="*/ 151 w 151"/>
                  <a:gd name="T1" fmla="*/ 0 h 1368"/>
                  <a:gd name="T2" fmla="*/ 87 w 151"/>
                  <a:gd name="T3" fmla="*/ 35 h 1368"/>
                  <a:gd name="T4" fmla="*/ 87 w 151"/>
                  <a:gd name="T5" fmla="*/ 659 h 1368"/>
                  <a:gd name="T6" fmla="*/ 0 w 151"/>
                  <a:gd name="T7" fmla="*/ 779 h 1368"/>
                  <a:gd name="T8" fmla="*/ 0 w 151"/>
                  <a:gd name="T9" fmla="*/ 1368 h 1368"/>
                  <a:gd name="T10" fmla="*/ 151 w 151"/>
                  <a:gd name="T11" fmla="*/ 1276 h 1368"/>
                  <a:gd name="T12" fmla="*/ 151 w 151"/>
                  <a:gd name="T13" fmla="*/ 0 h 1368"/>
                </a:gdLst>
                <a:ahLst/>
                <a:cxnLst>
                  <a:cxn ang="0">
                    <a:pos x="T0" y="T1"/>
                  </a:cxn>
                  <a:cxn ang="0">
                    <a:pos x="T2" y="T3"/>
                  </a:cxn>
                  <a:cxn ang="0">
                    <a:pos x="T4" y="T5"/>
                  </a:cxn>
                  <a:cxn ang="0">
                    <a:pos x="T6" y="T7"/>
                  </a:cxn>
                  <a:cxn ang="0">
                    <a:pos x="T8" y="T9"/>
                  </a:cxn>
                  <a:cxn ang="0">
                    <a:pos x="T10" y="T11"/>
                  </a:cxn>
                  <a:cxn ang="0">
                    <a:pos x="T12" y="T13"/>
                  </a:cxn>
                </a:cxnLst>
                <a:rect l="0" t="0" r="r" b="b"/>
                <a:pathLst>
                  <a:path w="151" h="1368">
                    <a:moveTo>
                      <a:pt x="151" y="0"/>
                    </a:moveTo>
                    <a:lnTo>
                      <a:pt x="87" y="35"/>
                    </a:lnTo>
                    <a:lnTo>
                      <a:pt x="87" y="659"/>
                    </a:lnTo>
                    <a:lnTo>
                      <a:pt x="0" y="779"/>
                    </a:lnTo>
                    <a:lnTo>
                      <a:pt x="0" y="1368"/>
                    </a:lnTo>
                    <a:lnTo>
                      <a:pt x="151" y="1276"/>
                    </a:lnTo>
                    <a:lnTo>
                      <a:pt x="151"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2" name="Freeform 317"/>
              <p:cNvSpPr>
                <a:spLocks/>
              </p:cNvSpPr>
              <p:nvPr/>
            </p:nvSpPr>
            <p:spPr bwMode="auto">
              <a:xfrm>
                <a:off x="8871" y="3117"/>
                <a:ext cx="87" cy="735"/>
              </a:xfrm>
              <a:custGeom>
                <a:avLst/>
                <a:gdLst>
                  <a:gd name="T0" fmla="*/ 0 w 87"/>
                  <a:gd name="T1" fmla="*/ 0 h 735"/>
                  <a:gd name="T2" fmla="*/ 87 w 87"/>
                  <a:gd name="T3" fmla="*/ 111 h 735"/>
                  <a:gd name="T4" fmla="*/ 87 w 87"/>
                  <a:gd name="T5" fmla="*/ 735 h 735"/>
                  <a:gd name="T6" fmla="*/ 0 w 87"/>
                  <a:gd name="T7" fmla="*/ 693 h 735"/>
                  <a:gd name="T8" fmla="*/ 0 w 87"/>
                  <a:gd name="T9" fmla="*/ 0 h 735"/>
                </a:gdLst>
                <a:ahLst/>
                <a:cxnLst>
                  <a:cxn ang="0">
                    <a:pos x="T0" y="T1"/>
                  </a:cxn>
                  <a:cxn ang="0">
                    <a:pos x="T2" y="T3"/>
                  </a:cxn>
                  <a:cxn ang="0">
                    <a:pos x="T4" y="T5"/>
                  </a:cxn>
                  <a:cxn ang="0">
                    <a:pos x="T6" y="T7"/>
                  </a:cxn>
                  <a:cxn ang="0">
                    <a:pos x="T8" y="T9"/>
                  </a:cxn>
                </a:cxnLst>
                <a:rect l="0" t="0" r="r" b="b"/>
                <a:pathLst>
                  <a:path w="87" h="735">
                    <a:moveTo>
                      <a:pt x="0" y="0"/>
                    </a:moveTo>
                    <a:lnTo>
                      <a:pt x="87" y="111"/>
                    </a:lnTo>
                    <a:lnTo>
                      <a:pt x="87" y="735"/>
                    </a:lnTo>
                    <a:lnTo>
                      <a:pt x="0" y="693"/>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3" name="Freeform 318"/>
              <p:cNvSpPr>
                <a:spLocks/>
              </p:cNvSpPr>
              <p:nvPr/>
            </p:nvSpPr>
            <p:spPr bwMode="auto">
              <a:xfrm>
                <a:off x="8789" y="3652"/>
                <a:ext cx="82" cy="266"/>
              </a:xfrm>
              <a:custGeom>
                <a:avLst/>
                <a:gdLst>
                  <a:gd name="T0" fmla="*/ 2 w 82"/>
                  <a:gd name="T1" fmla="*/ 47 h 266"/>
                  <a:gd name="T2" fmla="*/ 82 w 82"/>
                  <a:gd name="T3" fmla="*/ 0 h 266"/>
                  <a:gd name="T4" fmla="*/ 82 w 82"/>
                  <a:gd name="T5" fmla="*/ 160 h 266"/>
                  <a:gd name="T6" fmla="*/ 0 w 82"/>
                  <a:gd name="T7" fmla="*/ 266 h 266"/>
                  <a:gd name="T8" fmla="*/ 2 w 82"/>
                  <a:gd name="T9" fmla="*/ 47 h 266"/>
                </a:gdLst>
                <a:ahLst/>
                <a:cxnLst>
                  <a:cxn ang="0">
                    <a:pos x="T0" y="T1"/>
                  </a:cxn>
                  <a:cxn ang="0">
                    <a:pos x="T2" y="T3"/>
                  </a:cxn>
                  <a:cxn ang="0">
                    <a:pos x="T4" y="T5"/>
                  </a:cxn>
                  <a:cxn ang="0">
                    <a:pos x="T6" y="T7"/>
                  </a:cxn>
                  <a:cxn ang="0">
                    <a:pos x="T8" y="T9"/>
                  </a:cxn>
                </a:cxnLst>
                <a:rect l="0" t="0" r="r" b="b"/>
                <a:pathLst>
                  <a:path w="82" h="266">
                    <a:moveTo>
                      <a:pt x="2" y="47"/>
                    </a:moveTo>
                    <a:lnTo>
                      <a:pt x="82" y="0"/>
                    </a:lnTo>
                    <a:lnTo>
                      <a:pt x="82" y="160"/>
                    </a:lnTo>
                    <a:lnTo>
                      <a:pt x="0" y="266"/>
                    </a:lnTo>
                    <a:lnTo>
                      <a:pt x="2" y="47"/>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4" name="Freeform 319"/>
              <p:cNvSpPr>
                <a:spLocks/>
              </p:cNvSpPr>
              <p:nvPr/>
            </p:nvSpPr>
            <p:spPr bwMode="auto">
              <a:xfrm>
                <a:off x="8786" y="3362"/>
                <a:ext cx="85" cy="290"/>
              </a:xfrm>
              <a:custGeom>
                <a:avLst/>
                <a:gdLst>
                  <a:gd name="T0" fmla="*/ 0 w 85"/>
                  <a:gd name="T1" fmla="*/ 0 h 290"/>
                  <a:gd name="T2" fmla="*/ 0 w 85"/>
                  <a:gd name="T3" fmla="*/ 172 h 290"/>
                  <a:gd name="T4" fmla="*/ 85 w 85"/>
                  <a:gd name="T5" fmla="*/ 290 h 290"/>
                  <a:gd name="T6" fmla="*/ 85 w 85"/>
                  <a:gd name="T7" fmla="*/ 68 h 290"/>
                  <a:gd name="T8" fmla="*/ 0 w 85"/>
                  <a:gd name="T9" fmla="*/ 0 h 290"/>
                </a:gdLst>
                <a:ahLst/>
                <a:cxnLst>
                  <a:cxn ang="0">
                    <a:pos x="T0" y="T1"/>
                  </a:cxn>
                  <a:cxn ang="0">
                    <a:pos x="T2" y="T3"/>
                  </a:cxn>
                  <a:cxn ang="0">
                    <a:pos x="T4" y="T5"/>
                  </a:cxn>
                  <a:cxn ang="0">
                    <a:pos x="T6" y="T7"/>
                  </a:cxn>
                  <a:cxn ang="0">
                    <a:pos x="T8" y="T9"/>
                  </a:cxn>
                </a:cxnLst>
                <a:rect l="0" t="0" r="r" b="b"/>
                <a:pathLst>
                  <a:path w="85" h="290">
                    <a:moveTo>
                      <a:pt x="0" y="0"/>
                    </a:moveTo>
                    <a:lnTo>
                      <a:pt x="0" y="172"/>
                    </a:lnTo>
                    <a:lnTo>
                      <a:pt x="85" y="290"/>
                    </a:lnTo>
                    <a:lnTo>
                      <a:pt x="85" y="6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5" name="Freeform 320"/>
              <p:cNvSpPr>
                <a:spLocks/>
              </p:cNvSpPr>
              <p:nvPr/>
            </p:nvSpPr>
            <p:spPr bwMode="auto">
              <a:xfrm>
                <a:off x="8706" y="3534"/>
                <a:ext cx="170" cy="165"/>
              </a:xfrm>
              <a:custGeom>
                <a:avLst/>
                <a:gdLst>
                  <a:gd name="T0" fmla="*/ 0 w 170"/>
                  <a:gd name="T1" fmla="*/ 47 h 165"/>
                  <a:gd name="T2" fmla="*/ 85 w 170"/>
                  <a:gd name="T3" fmla="*/ 0 h 165"/>
                  <a:gd name="T4" fmla="*/ 170 w 170"/>
                  <a:gd name="T5" fmla="*/ 118 h 165"/>
                  <a:gd name="T6" fmla="*/ 87 w 170"/>
                  <a:gd name="T7" fmla="*/ 165 h 165"/>
                  <a:gd name="T8" fmla="*/ 0 w 170"/>
                  <a:gd name="T9" fmla="*/ 47 h 165"/>
                </a:gdLst>
                <a:ahLst/>
                <a:cxnLst>
                  <a:cxn ang="0">
                    <a:pos x="T0" y="T1"/>
                  </a:cxn>
                  <a:cxn ang="0">
                    <a:pos x="T2" y="T3"/>
                  </a:cxn>
                  <a:cxn ang="0">
                    <a:pos x="T4" y="T5"/>
                  </a:cxn>
                  <a:cxn ang="0">
                    <a:pos x="T6" y="T7"/>
                  </a:cxn>
                  <a:cxn ang="0">
                    <a:pos x="T8" y="T9"/>
                  </a:cxn>
                </a:cxnLst>
                <a:rect l="0" t="0" r="r" b="b"/>
                <a:pathLst>
                  <a:path w="170" h="165">
                    <a:moveTo>
                      <a:pt x="0" y="47"/>
                    </a:moveTo>
                    <a:lnTo>
                      <a:pt x="85" y="0"/>
                    </a:lnTo>
                    <a:lnTo>
                      <a:pt x="170" y="118"/>
                    </a:lnTo>
                    <a:lnTo>
                      <a:pt x="87" y="165"/>
                    </a:lnTo>
                    <a:lnTo>
                      <a:pt x="0" y="47"/>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6" name="Freeform 321"/>
              <p:cNvSpPr>
                <a:spLocks/>
              </p:cNvSpPr>
              <p:nvPr/>
            </p:nvSpPr>
            <p:spPr bwMode="auto">
              <a:xfrm>
                <a:off x="8784" y="3249"/>
                <a:ext cx="87" cy="181"/>
              </a:xfrm>
              <a:custGeom>
                <a:avLst/>
                <a:gdLst>
                  <a:gd name="T0" fmla="*/ 0 w 87"/>
                  <a:gd name="T1" fmla="*/ 113 h 181"/>
                  <a:gd name="T2" fmla="*/ 87 w 87"/>
                  <a:gd name="T3" fmla="*/ 0 h 181"/>
                  <a:gd name="T4" fmla="*/ 87 w 87"/>
                  <a:gd name="T5" fmla="*/ 181 h 181"/>
                  <a:gd name="T6" fmla="*/ 0 w 87"/>
                  <a:gd name="T7" fmla="*/ 113 h 181"/>
                </a:gdLst>
                <a:ahLst/>
                <a:cxnLst>
                  <a:cxn ang="0">
                    <a:pos x="T0" y="T1"/>
                  </a:cxn>
                  <a:cxn ang="0">
                    <a:pos x="T2" y="T3"/>
                  </a:cxn>
                  <a:cxn ang="0">
                    <a:pos x="T4" y="T5"/>
                  </a:cxn>
                  <a:cxn ang="0">
                    <a:pos x="T6" y="T7"/>
                  </a:cxn>
                </a:cxnLst>
                <a:rect l="0" t="0" r="r" b="b"/>
                <a:pathLst>
                  <a:path w="87" h="181">
                    <a:moveTo>
                      <a:pt x="0" y="113"/>
                    </a:moveTo>
                    <a:lnTo>
                      <a:pt x="87" y="0"/>
                    </a:lnTo>
                    <a:lnTo>
                      <a:pt x="87" y="181"/>
                    </a:lnTo>
                    <a:lnTo>
                      <a:pt x="0" y="11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7" name="Freeform 322"/>
              <p:cNvSpPr>
                <a:spLocks/>
              </p:cNvSpPr>
              <p:nvPr/>
            </p:nvSpPr>
            <p:spPr bwMode="auto">
              <a:xfrm>
                <a:off x="8876" y="3075"/>
                <a:ext cx="151" cy="153"/>
              </a:xfrm>
              <a:custGeom>
                <a:avLst/>
                <a:gdLst>
                  <a:gd name="T0" fmla="*/ 0 w 151"/>
                  <a:gd name="T1" fmla="*/ 42 h 153"/>
                  <a:gd name="T2" fmla="*/ 68 w 151"/>
                  <a:gd name="T3" fmla="*/ 0 h 153"/>
                  <a:gd name="T4" fmla="*/ 151 w 151"/>
                  <a:gd name="T5" fmla="*/ 118 h 153"/>
                  <a:gd name="T6" fmla="*/ 85 w 151"/>
                  <a:gd name="T7" fmla="*/ 153 h 153"/>
                  <a:gd name="T8" fmla="*/ 0 w 151"/>
                  <a:gd name="T9" fmla="*/ 42 h 153"/>
                </a:gdLst>
                <a:ahLst/>
                <a:cxnLst>
                  <a:cxn ang="0">
                    <a:pos x="T0" y="T1"/>
                  </a:cxn>
                  <a:cxn ang="0">
                    <a:pos x="T2" y="T3"/>
                  </a:cxn>
                  <a:cxn ang="0">
                    <a:pos x="T4" y="T5"/>
                  </a:cxn>
                  <a:cxn ang="0">
                    <a:pos x="T6" y="T7"/>
                  </a:cxn>
                  <a:cxn ang="0">
                    <a:pos x="T8" y="T9"/>
                  </a:cxn>
                </a:cxnLst>
                <a:rect l="0" t="0" r="r" b="b"/>
                <a:pathLst>
                  <a:path w="151" h="153">
                    <a:moveTo>
                      <a:pt x="0" y="42"/>
                    </a:moveTo>
                    <a:lnTo>
                      <a:pt x="68" y="0"/>
                    </a:lnTo>
                    <a:lnTo>
                      <a:pt x="151" y="118"/>
                    </a:lnTo>
                    <a:lnTo>
                      <a:pt x="85" y="153"/>
                    </a:lnTo>
                    <a:lnTo>
                      <a:pt x="0" y="42"/>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8" name="Freeform 323"/>
              <p:cNvSpPr>
                <a:spLocks/>
              </p:cNvSpPr>
              <p:nvPr/>
            </p:nvSpPr>
            <p:spPr bwMode="auto">
              <a:xfrm>
                <a:off x="8793" y="3810"/>
                <a:ext cx="170" cy="162"/>
              </a:xfrm>
              <a:custGeom>
                <a:avLst/>
                <a:gdLst>
                  <a:gd name="T0" fmla="*/ 83 w 170"/>
                  <a:gd name="T1" fmla="*/ 162 h 162"/>
                  <a:gd name="T2" fmla="*/ 170 w 170"/>
                  <a:gd name="T3" fmla="*/ 42 h 162"/>
                  <a:gd name="T4" fmla="*/ 83 w 170"/>
                  <a:gd name="T5" fmla="*/ 0 h 162"/>
                  <a:gd name="T6" fmla="*/ 0 w 170"/>
                  <a:gd name="T7" fmla="*/ 108 h 162"/>
                  <a:gd name="T8" fmla="*/ 83 w 170"/>
                  <a:gd name="T9" fmla="*/ 162 h 162"/>
                </a:gdLst>
                <a:ahLst/>
                <a:cxnLst>
                  <a:cxn ang="0">
                    <a:pos x="T0" y="T1"/>
                  </a:cxn>
                  <a:cxn ang="0">
                    <a:pos x="T2" y="T3"/>
                  </a:cxn>
                  <a:cxn ang="0">
                    <a:pos x="T4" y="T5"/>
                  </a:cxn>
                  <a:cxn ang="0">
                    <a:pos x="T6" y="T7"/>
                  </a:cxn>
                  <a:cxn ang="0">
                    <a:pos x="T8" y="T9"/>
                  </a:cxn>
                </a:cxnLst>
                <a:rect l="0" t="0" r="r" b="b"/>
                <a:pathLst>
                  <a:path w="170" h="162">
                    <a:moveTo>
                      <a:pt x="83" y="162"/>
                    </a:moveTo>
                    <a:lnTo>
                      <a:pt x="170" y="42"/>
                    </a:lnTo>
                    <a:lnTo>
                      <a:pt x="83" y="0"/>
                    </a:lnTo>
                    <a:lnTo>
                      <a:pt x="0" y="108"/>
                    </a:lnTo>
                    <a:lnTo>
                      <a:pt x="83" y="162"/>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39" name="Freeform 324"/>
              <p:cNvSpPr>
                <a:spLocks/>
              </p:cNvSpPr>
              <p:nvPr/>
            </p:nvSpPr>
            <p:spPr bwMode="auto">
              <a:xfrm>
                <a:off x="9215" y="3661"/>
                <a:ext cx="109" cy="1048"/>
              </a:xfrm>
              <a:custGeom>
                <a:avLst/>
                <a:gdLst>
                  <a:gd name="T0" fmla="*/ 5 w 109"/>
                  <a:gd name="T1" fmla="*/ 1048 h 1048"/>
                  <a:gd name="T2" fmla="*/ 0 w 109"/>
                  <a:gd name="T3" fmla="*/ 59 h 1048"/>
                  <a:gd name="T4" fmla="*/ 109 w 109"/>
                  <a:gd name="T5" fmla="*/ 0 h 1048"/>
                  <a:gd name="T6" fmla="*/ 109 w 109"/>
                  <a:gd name="T7" fmla="*/ 989 h 1048"/>
                  <a:gd name="T8" fmla="*/ 5 w 109"/>
                  <a:gd name="T9" fmla="*/ 1048 h 1048"/>
                </a:gdLst>
                <a:ahLst/>
                <a:cxnLst>
                  <a:cxn ang="0">
                    <a:pos x="T0" y="T1"/>
                  </a:cxn>
                  <a:cxn ang="0">
                    <a:pos x="T2" y="T3"/>
                  </a:cxn>
                  <a:cxn ang="0">
                    <a:pos x="T4" y="T5"/>
                  </a:cxn>
                  <a:cxn ang="0">
                    <a:pos x="T6" y="T7"/>
                  </a:cxn>
                  <a:cxn ang="0">
                    <a:pos x="T8" y="T9"/>
                  </a:cxn>
                </a:cxnLst>
                <a:rect l="0" t="0" r="r" b="b"/>
                <a:pathLst>
                  <a:path w="109" h="1048">
                    <a:moveTo>
                      <a:pt x="5" y="1048"/>
                    </a:moveTo>
                    <a:lnTo>
                      <a:pt x="0" y="59"/>
                    </a:lnTo>
                    <a:lnTo>
                      <a:pt x="109" y="0"/>
                    </a:lnTo>
                    <a:lnTo>
                      <a:pt x="109" y="989"/>
                    </a:lnTo>
                    <a:lnTo>
                      <a:pt x="5" y="104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0" name="Freeform 325"/>
              <p:cNvSpPr>
                <a:spLocks/>
              </p:cNvSpPr>
              <p:nvPr/>
            </p:nvSpPr>
            <p:spPr bwMode="auto">
              <a:xfrm>
                <a:off x="9078" y="3544"/>
                <a:ext cx="140" cy="1165"/>
              </a:xfrm>
              <a:custGeom>
                <a:avLst/>
                <a:gdLst>
                  <a:gd name="T0" fmla="*/ 0 w 140"/>
                  <a:gd name="T1" fmla="*/ 0 h 1165"/>
                  <a:gd name="T2" fmla="*/ 137 w 140"/>
                  <a:gd name="T3" fmla="*/ 176 h 1165"/>
                  <a:gd name="T4" fmla="*/ 140 w 140"/>
                  <a:gd name="T5" fmla="*/ 1165 h 1165"/>
                  <a:gd name="T6" fmla="*/ 0 w 140"/>
                  <a:gd name="T7" fmla="*/ 1085 h 1165"/>
                  <a:gd name="T8" fmla="*/ 0 w 140"/>
                  <a:gd name="T9" fmla="*/ 0 h 1165"/>
                </a:gdLst>
                <a:ahLst/>
                <a:cxnLst>
                  <a:cxn ang="0">
                    <a:pos x="T0" y="T1"/>
                  </a:cxn>
                  <a:cxn ang="0">
                    <a:pos x="T2" y="T3"/>
                  </a:cxn>
                  <a:cxn ang="0">
                    <a:pos x="T4" y="T5"/>
                  </a:cxn>
                  <a:cxn ang="0">
                    <a:pos x="T6" y="T7"/>
                  </a:cxn>
                  <a:cxn ang="0">
                    <a:pos x="T8" y="T9"/>
                  </a:cxn>
                </a:cxnLst>
                <a:rect l="0" t="0" r="r" b="b"/>
                <a:pathLst>
                  <a:path w="140" h="1165">
                    <a:moveTo>
                      <a:pt x="0" y="0"/>
                    </a:moveTo>
                    <a:lnTo>
                      <a:pt x="137" y="176"/>
                    </a:lnTo>
                    <a:lnTo>
                      <a:pt x="140" y="1165"/>
                    </a:lnTo>
                    <a:lnTo>
                      <a:pt x="0" y="1085"/>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1" name="Freeform 326"/>
              <p:cNvSpPr>
                <a:spLocks/>
              </p:cNvSpPr>
              <p:nvPr/>
            </p:nvSpPr>
            <p:spPr bwMode="auto">
              <a:xfrm>
                <a:off x="9083" y="3478"/>
                <a:ext cx="245" cy="242"/>
              </a:xfrm>
              <a:custGeom>
                <a:avLst/>
                <a:gdLst>
                  <a:gd name="T0" fmla="*/ 0 w 245"/>
                  <a:gd name="T1" fmla="*/ 66 h 242"/>
                  <a:gd name="T2" fmla="*/ 104 w 245"/>
                  <a:gd name="T3" fmla="*/ 0 h 242"/>
                  <a:gd name="T4" fmla="*/ 245 w 245"/>
                  <a:gd name="T5" fmla="*/ 183 h 242"/>
                  <a:gd name="T6" fmla="*/ 135 w 245"/>
                  <a:gd name="T7" fmla="*/ 242 h 242"/>
                  <a:gd name="T8" fmla="*/ 0 w 245"/>
                  <a:gd name="T9" fmla="*/ 66 h 242"/>
                </a:gdLst>
                <a:ahLst/>
                <a:cxnLst>
                  <a:cxn ang="0">
                    <a:pos x="T0" y="T1"/>
                  </a:cxn>
                  <a:cxn ang="0">
                    <a:pos x="T2" y="T3"/>
                  </a:cxn>
                  <a:cxn ang="0">
                    <a:pos x="T4" y="T5"/>
                  </a:cxn>
                  <a:cxn ang="0">
                    <a:pos x="T6" y="T7"/>
                  </a:cxn>
                  <a:cxn ang="0">
                    <a:pos x="T8" y="T9"/>
                  </a:cxn>
                </a:cxnLst>
                <a:rect l="0" t="0" r="r" b="b"/>
                <a:pathLst>
                  <a:path w="245" h="242">
                    <a:moveTo>
                      <a:pt x="0" y="66"/>
                    </a:moveTo>
                    <a:lnTo>
                      <a:pt x="104" y="0"/>
                    </a:lnTo>
                    <a:lnTo>
                      <a:pt x="245" y="183"/>
                    </a:lnTo>
                    <a:lnTo>
                      <a:pt x="135" y="242"/>
                    </a:lnTo>
                    <a:lnTo>
                      <a:pt x="0" y="6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2" name="Freeform 327"/>
              <p:cNvSpPr>
                <a:spLocks/>
              </p:cNvSpPr>
              <p:nvPr/>
            </p:nvSpPr>
            <p:spPr bwMode="auto">
              <a:xfrm>
                <a:off x="6571" y="2797"/>
                <a:ext cx="235" cy="1359"/>
              </a:xfrm>
              <a:custGeom>
                <a:avLst/>
                <a:gdLst>
                  <a:gd name="T0" fmla="*/ 235 w 235"/>
                  <a:gd name="T1" fmla="*/ 1359 h 1359"/>
                  <a:gd name="T2" fmla="*/ 0 w 235"/>
                  <a:gd name="T3" fmla="*/ 1222 h 1359"/>
                  <a:gd name="T4" fmla="*/ 0 w 235"/>
                  <a:gd name="T5" fmla="*/ 0 h 1359"/>
                  <a:gd name="T6" fmla="*/ 122 w 235"/>
                  <a:gd name="T7" fmla="*/ 165 h 1359"/>
                  <a:gd name="T8" fmla="*/ 120 w 235"/>
                  <a:gd name="T9" fmla="*/ 469 h 1359"/>
                  <a:gd name="T10" fmla="*/ 235 w 235"/>
                  <a:gd name="T11" fmla="*/ 544 h 1359"/>
                  <a:gd name="T12" fmla="*/ 235 w 235"/>
                  <a:gd name="T13" fmla="*/ 1359 h 1359"/>
                </a:gdLst>
                <a:ahLst/>
                <a:cxnLst>
                  <a:cxn ang="0">
                    <a:pos x="T0" y="T1"/>
                  </a:cxn>
                  <a:cxn ang="0">
                    <a:pos x="T2" y="T3"/>
                  </a:cxn>
                  <a:cxn ang="0">
                    <a:pos x="T4" y="T5"/>
                  </a:cxn>
                  <a:cxn ang="0">
                    <a:pos x="T6" y="T7"/>
                  </a:cxn>
                  <a:cxn ang="0">
                    <a:pos x="T8" y="T9"/>
                  </a:cxn>
                  <a:cxn ang="0">
                    <a:pos x="T10" y="T11"/>
                  </a:cxn>
                  <a:cxn ang="0">
                    <a:pos x="T12" y="T13"/>
                  </a:cxn>
                </a:cxnLst>
                <a:rect l="0" t="0" r="r" b="b"/>
                <a:pathLst>
                  <a:path w="235" h="1359">
                    <a:moveTo>
                      <a:pt x="235" y="1359"/>
                    </a:moveTo>
                    <a:lnTo>
                      <a:pt x="0" y="1222"/>
                    </a:lnTo>
                    <a:lnTo>
                      <a:pt x="0" y="0"/>
                    </a:lnTo>
                    <a:lnTo>
                      <a:pt x="122" y="165"/>
                    </a:lnTo>
                    <a:lnTo>
                      <a:pt x="120" y="469"/>
                    </a:lnTo>
                    <a:lnTo>
                      <a:pt x="235" y="544"/>
                    </a:lnTo>
                    <a:lnTo>
                      <a:pt x="235" y="1359"/>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3" name="Freeform 328"/>
              <p:cNvSpPr>
                <a:spLocks/>
              </p:cNvSpPr>
              <p:nvPr/>
            </p:nvSpPr>
            <p:spPr bwMode="auto">
              <a:xfrm>
                <a:off x="6806" y="2260"/>
                <a:ext cx="208" cy="1896"/>
              </a:xfrm>
              <a:custGeom>
                <a:avLst/>
                <a:gdLst>
                  <a:gd name="T0" fmla="*/ 208 w 208"/>
                  <a:gd name="T1" fmla="*/ 0 h 1896"/>
                  <a:gd name="T2" fmla="*/ 118 w 208"/>
                  <a:gd name="T3" fmla="*/ 49 h 1896"/>
                  <a:gd name="T4" fmla="*/ 123 w 208"/>
                  <a:gd name="T5" fmla="*/ 914 h 1896"/>
                  <a:gd name="T6" fmla="*/ 0 w 208"/>
                  <a:gd name="T7" fmla="*/ 1081 h 1896"/>
                  <a:gd name="T8" fmla="*/ 0 w 208"/>
                  <a:gd name="T9" fmla="*/ 1896 h 1896"/>
                  <a:gd name="T10" fmla="*/ 208 w 208"/>
                  <a:gd name="T11" fmla="*/ 1769 h 1896"/>
                  <a:gd name="T12" fmla="*/ 208 w 208"/>
                  <a:gd name="T13" fmla="*/ 0 h 1896"/>
                </a:gdLst>
                <a:ahLst/>
                <a:cxnLst>
                  <a:cxn ang="0">
                    <a:pos x="T0" y="T1"/>
                  </a:cxn>
                  <a:cxn ang="0">
                    <a:pos x="T2" y="T3"/>
                  </a:cxn>
                  <a:cxn ang="0">
                    <a:pos x="T4" y="T5"/>
                  </a:cxn>
                  <a:cxn ang="0">
                    <a:pos x="T6" y="T7"/>
                  </a:cxn>
                  <a:cxn ang="0">
                    <a:pos x="T8" y="T9"/>
                  </a:cxn>
                  <a:cxn ang="0">
                    <a:pos x="T10" y="T11"/>
                  </a:cxn>
                  <a:cxn ang="0">
                    <a:pos x="T12" y="T13"/>
                  </a:cxn>
                </a:cxnLst>
                <a:rect l="0" t="0" r="r" b="b"/>
                <a:pathLst>
                  <a:path w="208" h="1896">
                    <a:moveTo>
                      <a:pt x="208" y="0"/>
                    </a:moveTo>
                    <a:lnTo>
                      <a:pt x="118" y="49"/>
                    </a:lnTo>
                    <a:lnTo>
                      <a:pt x="123" y="914"/>
                    </a:lnTo>
                    <a:lnTo>
                      <a:pt x="0" y="1081"/>
                    </a:lnTo>
                    <a:lnTo>
                      <a:pt x="0" y="1896"/>
                    </a:lnTo>
                    <a:lnTo>
                      <a:pt x="208" y="1769"/>
                    </a:lnTo>
                    <a:lnTo>
                      <a:pt x="208"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4" name="Freeform 329"/>
              <p:cNvSpPr>
                <a:spLocks/>
              </p:cNvSpPr>
              <p:nvPr/>
            </p:nvSpPr>
            <p:spPr bwMode="auto">
              <a:xfrm>
                <a:off x="6806" y="2156"/>
                <a:ext cx="123" cy="1018"/>
              </a:xfrm>
              <a:custGeom>
                <a:avLst/>
                <a:gdLst>
                  <a:gd name="T0" fmla="*/ 0 w 123"/>
                  <a:gd name="T1" fmla="*/ 0 h 1018"/>
                  <a:gd name="T2" fmla="*/ 120 w 123"/>
                  <a:gd name="T3" fmla="*/ 153 h 1018"/>
                  <a:gd name="T4" fmla="*/ 123 w 123"/>
                  <a:gd name="T5" fmla="*/ 1018 h 1018"/>
                  <a:gd name="T6" fmla="*/ 0 w 123"/>
                  <a:gd name="T7" fmla="*/ 961 h 1018"/>
                  <a:gd name="T8" fmla="*/ 0 w 123"/>
                  <a:gd name="T9" fmla="*/ 0 h 1018"/>
                </a:gdLst>
                <a:ahLst/>
                <a:cxnLst>
                  <a:cxn ang="0">
                    <a:pos x="T0" y="T1"/>
                  </a:cxn>
                  <a:cxn ang="0">
                    <a:pos x="T2" y="T3"/>
                  </a:cxn>
                  <a:cxn ang="0">
                    <a:pos x="T4" y="T5"/>
                  </a:cxn>
                  <a:cxn ang="0">
                    <a:pos x="T6" y="T7"/>
                  </a:cxn>
                  <a:cxn ang="0">
                    <a:pos x="T8" y="T9"/>
                  </a:cxn>
                </a:cxnLst>
                <a:rect l="0" t="0" r="r" b="b"/>
                <a:pathLst>
                  <a:path w="123" h="1018">
                    <a:moveTo>
                      <a:pt x="0" y="0"/>
                    </a:moveTo>
                    <a:lnTo>
                      <a:pt x="120" y="153"/>
                    </a:lnTo>
                    <a:lnTo>
                      <a:pt x="123" y="1018"/>
                    </a:lnTo>
                    <a:lnTo>
                      <a:pt x="0" y="961"/>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5" name="Freeform 330"/>
              <p:cNvSpPr>
                <a:spLocks/>
              </p:cNvSpPr>
              <p:nvPr/>
            </p:nvSpPr>
            <p:spPr bwMode="auto">
              <a:xfrm>
                <a:off x="6691" y="2896"/>
                <a:ext cx="115" cy="370"/>
              </a:xfrm>
              <a:custGeom>
                <a:avLst/>
                <a:gdLst>
                  <a:gd name="T0" fmla="*/ 2 w 115"/>
                  <a:gd name="T1" fmla="*/ 66 h 370"/>
                  <a:gd name="T2" fmla="*/ 115 w 115"/>
                  <a:gd name="T3" fmla="*/ 0 h 370"/>
                  <a:gd name="T4" fmla="*/ 115 w 115"/>
                  <a:gd name="T5" fmla="*/ 221 h 370"/>
                  <a:gd name="T6" fmla="*/ 0 w 115"/>
                  <a:gd name="T7" fmla="*/ 370 h 370"/>
                  <a:gd name="T8" fmla="*/ 2 w 115"/>
                  <a:gd name="T9" fmla="*/ 66 h 370"/>
                </a:gdLst>
                <a:ahLst/>
                <a:cxnLst>
                  <a:cxn ang="0">
                    <a:pos x="T0" y="T1"/>
                  </a:cxn>
                  <a:cxn ang="0">
                    <a:pos x="T2" y="T3"/>
                  </a:cxn>
                  <a:cxn ang="0">
                    <a:pos x="T4" y="T5"/>
                  </a:cxn>
                  <a:cxn ang="0">
                    <a:pos x="T6" y="T7"/>
                  </a:cxn>
                  <a:cxn ang="0">
                    <a:pos x="T8" y="T9"/>
                  </a:cxn>
                </a:cxnLst>
                <a:rect l="0" t="0" r="r" b="b"/>
                <a:pathLst>
                  <a:path w="115" h="370">
                    <a:moveTo>
                      <a:pt x="2" y="66"/>
                    </a:moveTo>
                    <a:lnTo>
                      <a:pt x="115" y="0"/>
                    </a:lnTo>
                    <a:lnTo>
                      <a:pt x="115" y="221"/>
                    </a:lnTo>
                    <a:lnTo>
                      <a:pt x="0" y="370"/>
                    </a:lnTo>
                    <a:lnTo>
                      <a:pt x="2" y="6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6" name="Freeform 331"/>
              <p:cNvSpPr>
                <a:spLocks/>
              </p:cNvSpPr>
              <p:nvPr/>
            </p:nvSpPr>
            <p:spPr bwMode="auto">
              <a:xfrm>
                <a:off x="6684" y="2493"/>
                <a:ext cx="122" cy="403"/>
              </a:xfrm>
              <a:custGeom>
                <a:avLst/>
                <a:gdLst>
                  <a:gd name="T0" fmla="*/ 0 w 122"/>
                  <a:gd name="T1" fmla="*/ 0 h 403"/>
                  <a:gd name="T2" fmla="*/ 0 w 122"/>
                  <a:gd name="T3" fmla="*/ 240 h 403"/>
                  <a:gd name="T4" fmla="*/ 122 w 122"/>
                  <a:gd name="T5" fmla="*/ 403 h 403"/>
                  <a:gd name="T6" fmla="*/ 122 w 122"/>
                  <a:gd name="T7" fmla="*/ 94 h 403"/>
                  <a:gd name="T8" fmla="*/ 0 w 122"/>
                  <a:gd name="T9" fmla="*/ 0 h 403"/>
                </a:gdLst>
                <a:ahLst/>
                <a:cxnLst>
                  <a:cxn ang="0">
                    <a:pos x="T0" y="T1"/>
                  </a:cxn>
                  <a:cxn ang="0">
                    <a:pos x="T2" y="T3"/>
                  </a:cxn>
                  <a:cxn ang="0">
                    <a:pos x="T4" y="T5"/>
                  </a:cxn>
                  <a:cxn ang="0">
                    <a:pos x="T6" y="T7"/>
                  </a:cxn>
                  <a:cxn ang="0">
                    <a:pos x="T8" y="T9"/>
                  </a:cxn>
                </a:cxnLst>
                <a:rect l="0" t="0" r="r" b="b"/>
                <a:pathLst>
                  <a:path w="122" h="403">
                    <a:moveTo>
                      <a:pt x="0" y="0"/>
                    </a:moveTo>
                    <a:lnTo>
                      <a:pt x="0" y="240"/>
                    </a:lnTo>
                    <a:lnTo>
                      <a:pt x="122" y="403"/>
                    </a:lnTo>
                    <a:lnTo>
                      <a:pt x="122" y="94"/>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7" name="Freeform 332"/>
              <p:cNvSpPr>
                <a:spLocks/>
              </p:cNvSpPr>
              <p:nvPr/>
            </p:nvSpPr>
            <p:spPr bwMode="auto">
              <a:xfrm>
                <a:off x="6575" y="2733"/>
                <a:ext cx="236" cy="229"/>
              </a:xfrm>
              <a:custGeom>
                <a:avLst/>
                <a:gdLst>
                  <a:gd name="T0" fmla="*/ 0 w 236"/>
                  <a:gd name="T1" fmla="*/ 64 h 229"/>
                  <a:gd name="T2" fmla="*/ 118 w 236"/>
                  <a:gd name="T3" fmla="*/ 0 h 229"/>
                  <a:gd name="T4" fmla="*/ 236 w 236"/>
                  <a:gd name="T5" fmla="*/ 163 h 229"/>
                  <a:gd name="T6" fmla="*/ 120 w 236"/>
                  <a:gd name="T7" fmla="*/ 229 h 229"/>
                  <a:gd name="T8" fmla="*/ 0 w 236"/>
                  <a:gd name="T9" fmla="*/ 64 h 229"/>
                </a:gdLst>
                <a:ahLst/>
                <a:cxnLst>
                  <a:cxn ang="0">
                    <a:pos x="T0" y="T1"/>
                  </a:cxn>
                  <a:cxn ang="0">
                    <a:pos x="T2" y="T3"/>
                  </a:cxn>
                  <a:cxn ang="0">
                    <a:pos x="T4" y="T5"/>
                  </a:cxn>
                  <a:cxn ang="0">
                    <a:pos x="T6" y="T7"/>
                  </a:cxn>
                  <a:cxn ang="0">
                    <a:pos x="T8" y="T9"/>
                  </a:cxn>
                </a:cxnLst>
                <a:rect l="0" t="0" r="r" b="b"/>
                <a:pathLst>
                  <a:path w="236" h="229">
                    <a:moveTo>
                      <a:pt x="0" y="64"/>
                    </a:moveTo>
                    <a:lnTo>
                      <a:pt x="118" y="0"/>
                    </a:lnTo>
                    <a:lnTo>
                      <a:pt x="236" y="163"/>
                    </a:lnTo>
                    <a:lnTo>
                      <a:pt x="120" y="229"/>
                    </a:lnTo>
                    <a:lnTo>
                      <a:pt x="0" y="6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8" name="Freeform 333"/>
              <p:cNvSpPr>
                <a:spLocks/>
              </p:cNvSpPr>
              <p:nvPr/>
            </p:nvSpPr>
            <p:spPr bwMode="auto">
              <a:xfrm>
                <a:off x="6686" y="2340"/>
                <a:ext cx="120" cy="247"/>
              </a:xfrm>
              <a:custGeom>
                <a:avLst/>
                <a:gdLst>
                  <a:gd name="T0" fmla="*/ 0 w 120"/>
                  <a:gd name="T1" fmla="*/ 153 h 247"/>
                  <a:gd name="T2" fmla="*/ 120 w 120"/>
                  <a:gd name="T3" fmla="*/ 0 h 247"/>
                  <a:gd name="T4" fmla="*/ 120 w 120"/>
                  <a:gd name="T5" fmla="*/ 247 h 247"/>
                  <a:gd name="T6" fmla="*/ 0 w 120"/>
                  <a:gd name="T7" fmla="*/ 153 h 247"/>
                </a:gdLst>
                <a:ahLst/>
                <a:cxnLst>
                  <a:cxn ang="0">
                    <a:pos x="T0" y="T1"/>
                  </a:cxn>
                  <a:cxn ang="0">
                    <a:pos x="T2" y="T3"/>
                  </a:cxn>
                  <a:cxn ang="0">
                    <a:pos x="T4" y="T5"/>
                  </a:cxn>
                  <a:cxn ang="0">
                    <a:pos x="T6" y="T7"/>
                  </a:cxn>
                </a:cxnLst>
                <a:rect l="0" t="0" r="r" b="b"/>
                <a:pathLst>
                  <a:path w="120" h="247">
                    <a:moveTo>
                      <a:pt x="0" y="153"/>
                    </a:moveTo>
                    <a:lnTo>
                      <a:pt x="120" y="0"/>
                    </a:lnTo>
                    <a:lnTo>
                      <a:pt x="120" y="247"/>
                    </a:lnTo>
                    <a:lnTo>
                      <a:pt x="0" y="15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49" name="Freeform 334"/>
              <p:cNvSpPr>
                <a:spLocks/>
              </p:cNvSpPr>
              <p:nvPr/>
            </p:nvSpPr>
            <p:spPr bwMode="auto">
              <a:xfrm>
                <a:off x="6811" y="2098"/>
                <a:ext cx="207" cy="211"/>
              </a:xfrm>
              <a:custGeom>
                <a:avLst/>
                <a:gdLst>
                  <a:gd name="T0" fmla="*/ 0 w 207"/>
                  <a:gd name="T1" fmla="*/ 58 h 211"/>
                  <a:gd name="T2" fmla="*/ 94 w 207"/>
                  <a:gd name="T3" fmla="*/ 0 h 211"/>
                  <a:gd name="T4" fmla="*/ 207 w 207"/>
                  <a:gd name="T5" fmla="*/ 162 h 211"/>
                  <a:gd name="T6" fmla="*/ 118 w 207"/>
                  <a:gd name="T7" fmla="*/ 211 h 211"/>
                  <a:gd name="T8" fmla="*/ 0 w 207"/>
                  <a:gd name="T9" fmla="*/ 58 h 211"/>
                </a:gdLst>
                <a:ahLst/>
                <a:cxnLst>
                  <a:cxn ang="0">
                    <a:pos x="T0" y="T1"/>
                  </a:cxn>
                  <a:cxn ang="0">
                    <a:pos x="T2" y="T3"/>
                  </a:cxn>
                  <a:cxn ang="0">
                    <a:pos x="T4" y="T5"/>
                  </a:cxn>
                  <a:cxn ang="0">
                    <a:pos x="T6" y="T7"/>
                  </a:cxn>
                  <a:cxn ang="0">
                    <a:pos x="T8" y="T9"/>
                  </a:cxn>
                </a:cxnLst>
                <a:rect l="0" t="0" r="r" b="b"/>
                <a:pathLst>
                  <a:path w="207" h="211">
                    <a:moveTo>
                      <a:pt x="0" y="58"/>
                    </a:moveTo>
                    <a:lnTo>
                      <a:pt x="94" y="0"/>
                    </a:lnTo>
                    <a:lnTo>
                      <a:pt x="207" y="162"/>
                    </a:lnTo>
                    <a:lnTo>
                      <a:pt x="118" y="211"/>
                    </a:lnTo>
                    <a:lnTo>
                      <a:pt x="0" y="5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0" name="Freeform 335"/>
              <p:cNvSpPr>
                <a:spLocks/>
              </p:cNvSpPr>
              <p:nvPr/>
            </p:nvSpPr>
            <p:spPr bwMode="auto">
              <a:xfrm>
                <a:off x="6695" y="3117"/>
                <a:ext cx="236" cy="224"/>
              </a:xfrm>
              <a:custGeom>
                <a:avLst/>
                <a:gdLst>
                  <a:gd name="T0" fmla="*/ 116 w 236"/>
                  <a:gd name="T1" fmla="*/ 224 h 224"/>
                  <a:gd name="T2" fmla="*/ 236 w 236"/>
                  <a:gd name="T3" fmla="*/ 57 h 224"/>
                  <a:gd name="T4" fmla="*/ 116 w 236"/>
                  <a:gd name="T5" fmla="*/ 0 h 224"/>
                  <a:gd name="T6" fmla="*/ 0 w 236"/>
                  <a:gd name="T7" fmla="*/ 149 h 224"/>
                  <a:gd name="T8" fmla="*/ 116 w 236"/>
                  <a:gd name="T9" fmla="*/ 224 h 224"/>
                </a:gdLst>
                <a:ahLst/>
                <a:cxnLst>
                  <a:cxn ang="0">
                    <a:pos x="T0" y="T1"/>
                  </a:cxn>
                  <a:cxn ang="0">
                    <a:pos x="T2" y="T3"/>
                  </a:cxn>
                  <a:cxn ang="0">
                    <a:pos x="T4" y="T5"/>
                  </a:cxn>
                  <a:cxn ang="0">
                    <a:pos x="T6" y="T7"/>
                  </a:cxn>
                  <a:cxn ang="0">
                    <a:pos x="T8" y="T9"/>
                  </a:cxn>
                </a:cxnLst>
                <a:rect l="0" t="0" r="r" b="b"/>
                <a:pathLst>
                  <a:path w="236" h="224">
                    <a:moveTo>
                      <a:pt x="116" y="224"/>
                    </a:moveTo>
                    <a:lnTo>
                      <a:pt x="236" y="57"/>
                    </a:lnTo>
                    <a:lnTo>
                      <a:pt x="116" y="0"/>
                    </a:lnTo>
                    <a:lnTo>
                      <a:pt x="0" y="149"/>
                    </a:lnTo>
                    <a:lnTo>
                      <a:pt x="116" y="22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1" name="Freeform 336"/>
              <p:cNvSpPr>
                <a:spLocks/>
              </p:cNvSpPr>
              <p:nvPr/>
            </p:nvSpPr>
            <p:spPr bwMode="auto">
              <a:xfrm>
                <a:off x="8169" y="4961"/>
                <a:ext cx="1131" cy="655"/>
              </a:xfrm>
              <a:custGeom>
                <a:avLst/>
                <a:gdLst>
                  <a:gd name="T0" fmla="*/ 848 w 1131"/>
                  <a:gd name="T1" fmla="*/ 655 h 655"/>
                  <a:gd name="T2" fmla="*/ 0 w 1131"/>
                  <a:gd name="T3" fmla="*/ 158 h 655"/>
                  <a:gd name="T4" fmla="*/ 259 w 1131"/>
                  <a:gd name="T5" fmla="*/ 0 h 655"/>
                  <a:gd name="T6" fmla="*/ 1131 w 1131"/>
                  <a:gd name="T7" fmla="*/ 492 h 655"/>
                  <a:gd name="T8" fmla="*/ 848 w 1131"/>
                  <a:gd name="T9" fmla="*/ 655 h 655"/>
                </a:gdLst>
                <a:ahLst/>
                <a:cxnLst>
                  <a:cxn ang="0">
                    <a:pos x="T0" y="T1"/>
                  </a:cxn>
                  <a:cxn ang="0">
                    <a:pos x="T2" y="T3"/>
                  </a:cxn>
                  <a:cxn ang="0">
                    <a:pos x="T4" y="T5"/>
                  </a:cxn>
                  <a:cxn ang="0">
                    <a:pos x="T6" y="T7"/>
                  </a:cxn>
                  <a:cxn ang="0">
                    <a:pos x="T8" y="T9"/>
                  </a:cxn>
                </a:cxnLst>
                <a:rect l="0" t="0" r="r" b="b"/>
                <a:pathLst>
                  <a:path w="1131" h="655">
                    <a:moveTo>
                      <a:pt x="848" y="655"/>
                    </a:moveTo>
                    <a:lnTo>
                      <a:pt x="0" y="158"/>
                    </a:lnTo>
                    <a:lnTo>
                      <a:pt x="259" y="0"/>
                    </a:lnTo>
                    <a:lnTo>
                      <a:pt x="1131" y="492"/>
                    </a:lnTo>
                    <a:lnTo>
                      <a:pt x="848" y="655"/>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2" name="Freeform 337"/>
              <p:cNvSpPr>
                <a:spLocks/>
              </p:cNvSpPr>
              <p:nvPr/>
            </p:nvSpPr>
            <p:spPr bwMode="auto">
              <a:xfrm>
                <a:off x="6137" y="4403"/>
                <a:ext cx="587" cy="337"/>
              </a:xfrm>
              <a:custGeom>
                <a:avLst/>
                <a:gdLst>
                  <a:gd name="T0" fmla="*/ 0 w 587"/>
                  <a:gd name="T1" fmla="*/ 245 h 337"/>
                  <a:gd name="T2" fmla="*/ 434 w 587"/>
                  <a:gd name="T3" fmla="*/ 0 h 337"/>
                  <a:gd name="T4" fmla="*/ 587 w 587"/>
                  <a:gd name="T5" fmla="*/ 83 h 337"/>
                  <a:gd name="T6" fmla="*/ 158 w 587"/>
                  <a:gd name="T7" fmla="*/ 337 h 337"/>
                  <a:gd name="T8" fmla="*/ 0 w 587"/>
                  <a:gd name="T9" fmla="*/ 245 h 337"/>
                </a:gdLst>
                <a:ahLst/>
                <a:cxnLst>
                  <a:cxn ang="0">
                    <a:pos x="T0" y="T1"/>
                  </a:cxn>
                  <a:cxn ang="0">
                    <a:pos x="T2" y="T3"/>
                  </a:cxn>
                  <a:cxn ang="0">
                    <a:pos x="T4" y="T5"/>
                  </a:cxn>
                  <a:cxn ang="0">
                    <a:pos x="T6" y="T7"/>
                  </a:cxn>
                  <a:cxn ang="0">
                    <a:pos x="T8" y="T9"/>
                  </a:cxn>
                </a:cxnLst>
                <a:rect l="0" t="0" r="r" b="b"/>
                <a:pathLst>
                  <a:path w="587" h="337">
                    <a:moveTo>
                      <a:pt x="0" y="245"/>
                    </a:moveTo>
                    <a:lnTo>
                      <a:pt x="434" y="0"/>
                    </a:lnTo>
                    <a:lnTo>
                      <a:pt x="587" y="83"/>
                    </a:lnTo>
                    <a:lnTo>
                      <a:pt x="158" y="337"/>
                    </a:lnTo>
                    <a:lnTo>
                      <a:pt x="0" y="245"/>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3" name="Freeform 338"/>
              <p:cNvSpPr>
                <a:spLocks/>
              </p:cNvSpPr>
              <p:nvPr/>
            </p:nvSpPr>
            <p:spPr bwMode="auto">
              <a:xfrm>
                <a:off x="6910" y="4080"/>
                <a:ext cx="311" cy="961"/>
              </a:xfrm>
              <a:custGeom>
                <a:avLst/>
                <a:gdLst>
                  <a:gd name="T0" fmla="*/ 311 w 311"/>
                  <a:gd name="T1" fmla="*/ 0 h 961"/>
                  <a:gd name="T2" fmla="*/ 0 w 311"/>
                  <a:gd name="T3" fmla="*/ 179 h 961"/>
                  <a:gd name="T4" fmla="*/ 0 w 311"/>
                  <a:gd name="T5" fmla="*/ 961 h 961"/>
                  <a:gd name="T6" fmla="*/ 311 w 311"/>
                  <a:gd name="T7" fmla="*/ 782 h 961"/>
                  <a:gd name="T8" fmla="*/ 311 w 311"/>
                  <a:gd name="T9" fmla="*/ 0 h 961"/>
                </a:gdLst>
                <a:ahLst/>
                <a:cxnLst>
                  <a:cxn ang="0">
                    <a:pos x="T0" y="T1"/>
                  </a:cxn>
                  <a:cxn ang="0">
                    <a:pos x="T2" y="T3"/>
                  </a:cxn>
                  <a:cxn ang="0">
                    <a:pos x="T4" y="T5"/>
                  </a:cxn>
                  <a:cxn ang="0">
                    <a:pos x="T6" y="T7"/>
                  </a:cxn>
                  <a:cxn ang="0">
                    <a:pos x="T8" y="T9"/>
                  </a:cxn>
                </a:cxnLst>
                <a:rect l="0" t="0" r="r" b="b"/>
                <a:pathLst>
                  <a:path w="311" h="961">
                    <a:moveTo>
                      <a:pt x="311" y="0"/>
                    </a:moveTo>
                    <a:lnTo>
                      <a:pt x="0" y="179"/>
                    </a:lnTo>
                    <a:lnTo>
                      <a:pt x="0" y="961"/>
                    </a:lnTo>
                    <a:lnTo>
                      <a:pt x="311" y="782"/>
                    </a:lnTo>
                    <a:lnTo>
                      <a:pt x="311"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4" name="Freeform 339"/>
              <p:cNvSpPr>
                <a:spLocks/>
              </p:cNvSpPr>
              <p:nvPr/>
            </p:nvSpPr>
            <p:spPr bwMode="auto">
              <a:xfrm>
                <a:off x="6589" y="4080"/>
                <a:ext cx="321" cy="961"/>
              </a:xfrm>
              <a:custGeom>
                <a:avLst/>
                <a:gdLst>
                  <a:gd name="T0" fmla="*/ 0 w 321"/>
                  <a:gd name="T1" fmla="*/ 0 h 961"/>
                  <a:gd name="T2" fmla="*/ 321 w 321"/>
                  <a:gd name="T3" fmla="*/ 179 h 961"/>
                  <a:gd name="T4" fmla="*/ 321 w 321"/>
                  <a:gd name="T5" fmla="*/ 961 h 961"/>
                  <a:gd name="T6" fmla="*/ 0 w 321"/>
                  <a:gd name="T7" fmla="*/ 782 h 961"/>
                  <a:gd name="T8" fmla="*/ 0 w 321"/>
                  <a:gd name="T9" fmla="*/ 0 h 961"/>
                </a:gdLst>
                <a:ahLst/>
                <a:cxnLst>
                  <a:cxn ang="0">
                    <a:pos x="T0" y="T1"/>
                  </a:cxn>
                  <a:cxn ang="0">
                    <a:pos x="T2" y="T3"/>
                  </a:cxn>
                  <a:cxn ang="0">
                    <a:pos x="T4" y="T5"/>
                  </a:cxn>
                  <a:cxn ang="0">
                    <a:pos x="T6" y="T7"/>
                  </a:cxn>
                  <a:cxn ang="0">
                    <a:pos x="T8" y="T9"/>
                  </a:cxn>
                </a:cxnLst>
                <a:rect l="0" t="0" r="r" b="b"/>
                <a:pathLst>
                  <a:path w="321" h="961">
                    <a:moveTo>
                      <a:pt x="0" y="0"/>
                    </a:moveTo>
                    <a:lnTo>
                      <a:pt x="321" y="179"/>
                    </a:lnTo>
                    <a:lnTo>
                      <a:pt x="321" y="961"/>
                    </a:lnTo>
                    <a:lnTo>
                      <a:pt x="0" y="78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5" name="Freeform 340"/>
              <p:cNvSpPr>
                <a:spLocks/>
              </p:cNvSpPr>
              <p:nvPr/>
            </p:nvSpPr>
            <p:spPr bwMode="auto">
              <a:xfrm>
                <a:off x="6599" y="3897"/>
                <a:ext cx="632" cy="362"/>
              </a:xfrm>
              <a:custGeom>
                <a:avLst/>
                <a:gdLst>
                  <a:gd name="T0" fmla="*/ 0 w 632"/>
                  <a:gd name="T1" fmla="*/ 183 h 362"/>
                  <a:gd name="T2" fmla="*/ 313 w 632"/>
                  <a:gd name="T3" fmla="*/ 0 h 362"/>
                  <a:gd name="T4" fmla="*/ 632 w 632"/>
                  <a:gd name="T5" fmla="*/ 183 h 362"/>
                  <a:gd name="T6" fmla="*/ 320 w 632"/>
                  <a:gd name="T7" fmla="*/ 362 h 362"/>
                  <a:gd name="T8" fmla="*/ 0 w 632"/>
                  <a:gd name="T9" fmla="*/ 183 h 362"/>
                </a:gdLst>
                <a:ahLst/>
                <a:cxnLst>
                  <a:cxn ang="0">
                    <a:pos x="T0" y="T1"/>
                  </a:cxn>
                  <a:cxn ang="0">
                    <a:pos x="T2" y="T3"/>
                  </a:cxn>
                  <a:cxn ang="0">
                    <a:pos x="T4" y="T5"/>
                  </a:cxn>
                  <a:cxn ang="0">
                    <a:pos x="T6" y="T7"/>
                  </a:cxn>
                  <a:cxn ang="0">
                    <a:pos x="T8" y="T9"/>
                  </a:cxn>
                </a:cxnLst>
                <a:rect l="0" t="0" r="r" b="b"/>
                <a:pathLst>
                  <a:path w="632" h="362">
                    <a:moveTo>
                      <a:pt x="0" y="183"/>
                    </a:moveTo>
                    <a:lnTo>
                      <a:pt x="313" y="0"/>
                    </a:lnTo>
                    <a:lnTo>
                      <a:pt x="632" y="183"/>
                    </a:lnTo>
                    <a:lnTo>
                      <a:pt x="320" y="362"/>
                    </a:lnTo>
                    <a:lnTo>
                      <a:pt x="0" y="18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6" name="Freeform 341"/>
              <p:cNvSpPr>
                <a:spLocks/>
              </p:cNvSpPr>
              <p:nvPr/>
            </p:nvSpPr>
            <p:spPr bwMode="auto">
              <a:xfrm>
                <a:off x="6910" y="4778"/>
                <a:ext cx="273" cy="197"/>
              </a:xfrm>
              <a:custGeom>
                <a:avLst/>
                <a:gdLst>
                  <a:gd name="T0" fmla="*/ 273 w 273"/>
                  <a:gd name="T1" fmla="*/ 0 h 197"/>
                  <a:gd name="T2" fmla="*/ 0 w 273"/>
                  <a:gd name="T3" fmla="*/ 160 h 197"/>
                  <a:gd name="T4" fmla="*/ 0 w 273"/>
                  <a:gd name="T5" fmla="*/ 197 h 197"/>
                  <a:gd name="T6" fmla="*/ 273 w 273"/>
                  <a:gd name="T7" fmla="*/ 37 h 197"/>
                  <a:gd name="T8" fmla="*/ 273 w 273"/>
                  <a:gd name="T9" fmla="*/ 0 h 197"/>
                </a:gdLst>
                <a:ahLst/>
                <a:cxnLst>
                  <a:cxn ang="0">
                    <a:pos x="T0" y="T1"/>
                  </a:cxn>
                  <a:cxn ang="0">
                    <a:pos x="T2" y="T3"/>
                  </a:cxn>
                  <a:cxn ang="0">
                    <a:pos x="T4" y="T5"/>
                  </a:cxn>
                  <a:cxn ang="0">
                    <a:pos x="T6" y="T7"/>
                  </a:cxn>
                  <a:cxn ang="0">
                    <a:pos x="T8" y="T9"/>
                  </a:cxn>
                </a:cxnLst>
                <a:rect l="0" t="0" r="r" b="b"/>
                <a:pathLst>
                  <a:path w="273" h="197">
                    <a:moveTo>
                      <a:pt x="273" y="0"/>
                    </a:moveTo>
                    <a:lnTo>
                      <a:pt x="0" y="160"/>
                    </a:lnTo>
                    <a:lnTo>
                      <a:pt x="0" y="197"/>
                    </a:lnTo>
                    <a:lnTo>
                      <a:pt x="273" y="37"/>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7" name="Freeform 342"/>
              <p:cNvSpPr>
                <a:spLocks/>
              </p:cNvSpPr>
              <p:nvPr/>
            </p:nvSpPr>
            <p:spPr bwMode="auto">
              <a:xfrm>
                <a:off x="6910" y="4693"/>
                <a:ext cx="273" cy="198"/>
              </a:xfrm>
              <a:custGeom>
                <a:avLst/>
                <a:gdLst>
                  <a:gd name="T0" fmla="*/ 273 w 273"/>
                  <a:gd name="T1" fmla="*/ 0 h 198"/>
                  <a:gd name="T2" fmla="*/ 0 w 273"/>
                  <a:gd name="T3" fmla="*/ 160 h 198"/>
                  <a:gd name="T4" fmla="*/ 0 w 273"/>
                  <a:gd name="T5" fmla="*/ 198 h 198"/>
                  <a:gd name="T6" fmla="*/ 273 w 273"/>
                  <a:gd name="T7" fmla="*/ 37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7"/>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8" name="Freeform 343"/>
              <p:cNvSpPr>
                <a:spLocks/>
              </p:cNvSpPr>
              <p:nvPr/>
            </p:nvSpPr>
            <p:spPr bwMode="auto">
              <a:xfrm>
                <a:off x="6910" y="4608"/>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59" name="Freeform 344"/>
              <p:cNvSpPr>
                <a:spLocks/>
              </p:cNvSpPr>
              <p:nvPr/>
            </p:nvSpPr>
            <p:spPr bwMode="auto">
              <a:xfrm>
                <a:off x="6910" y="4523"/>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0" name="Freeform 345"/>
              <p:cNvSpPr>
                <a:spLocks/>
              </p:cNvSpPr>
              <p:nvPr/>
            </p:nvSpPr>
            <p:spPr bwMode="auto">
              <a:xfrm>
                <a:off x="6910" y="4438"/>
                <a:ext cx="273" cy="198"/>
              </a:xfrm>
              <a:custGeom>
                <a:avLst/>
                <a:gdLst>
                  <a:gd name="T0" fmla="*/ 273 w 273"/>
                  <a:gd name="T1" fmla="*/ 0 h 198"/>
                  <a:gd name="T2" fmla="*/ 0 w 273"/>
                  <a:gd name="T3" fmla="*/ 161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1"/>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1" name="Freeform 346"/>
              <p:cNvSpPr>
                <a:spLocks/>
              </p:cNvSpPr>
              <p:nvPr/>
            </p:nvSpPr>
            <p:spPr bwMode="auto">
              <a:xfrm>
                <a:off x="6910" y="4354"/>
                <a:ext cx="273" cy="197"/>
              </a:xfrm>
              <a:custGeom>
                <a:avLst/>
                <a:gdLst>
                  <a:gd name="T0" fmla="*/ 273 w 273"/>
                  <a:gd name="T1" fmla="*/ 0 h 197"/>
                  <a:gd name="T2" fmla="*/ 0 w 273"/>
                  <a:gd name="T3" fmla="*/ 160 h 197"/>
                  <a:gd name="T4" fmla="*/ 0 w 273"/>
                  <a:gd name="T5" fmla="*/ 197 h 197"/>
                  <a:gd name="T6" fmla="*/ 273 w 273"/>
                  <a:gd name="T7" fmla="*/ 37 h 197"/>
                  <a:gd name="T8" fmla="*/ 273 w 273"/>
                  <a:gd name="T9" fmla="*/ 0 h 197"/>
                </a:gdLst>
                <a:ahLst/>
                <a:cxnLst>
                  <a:cxn ang="0">
                    <a:pos x="T0" y="T1"/>
                  </a:cxn>
                  <a:cxn ang="0">
                    <a:pos x="T2" y="T3"/>
                  </a:cxn>
                  <a:cxn ang="0">
                    <a:pos x="T4" y="T5"/>
                  </a:cxn>
                  <a:cxn ang="0">
                    <a:pos x="T6" y="T7"/>
                  </a:cxn>
                  <a:cxn ang="0">
                    <a:pos x="T8" y="T9"/>
                  </a:cxn>
                </a:cxnLst>
                <a:rect l="0" t="0" r="r" b="b"/>
                <a:pathLst>
                  <a:path w="273" h="197">
                    <a:moveTo>
                      <a:pt x="273" y="0"/>
                    </a:moveTo>
                    <a:lnTo>
                      <a:pt x="0" y="160"/>
                    </a:lnTo>
                    <a:lnTo>
                      <a:pt x="0" y="197"/>
                    </a:lnTo>
                    <a:lnTo>
                      <a:pt x="273" y="37"/>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2" name="Freeform 347"/>
              <p:cNvSpPr>
                <a:spLocks/>
              </p:cNvSpPr>
              <p:nvPr/>
            </p:nvSpPr>
            <p:spPr bwMode="auto">
              <a:xfrm>
                <a:off x="6910" y="4269"/>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3" name="Freeform 348"/>
              <p:cNvSpPr>
                <a:spLocks/>
              </p:cNvSpPr>
              <p:nvPr/>
            </p:nvSpPr>
            <p:spPr bwMode="auto">
              <a:xfrm>
                <a:off x="6910" y="4184"/>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4" name="Freeform 349"/>
              <p:cNvSpPr>
                <a:spLocks/>
              </p:cNvSpPr>
              <p:nvPr/>
            </p:nvSpPr>
            <p:spPr bwMode="auto">
              <a:xfrm>
                <a:off x="6637" y="4778"/>
                <a:ext cx="273" cy="197"/>
              </a:xfrm>
              <a:custGeom>
                <a:avLst/>
                <a:gdLst>
                  <a:gd name="T0" fmla="*/ 0 w 273"/>
                  <a:gd name="T1" fmla="*/ 0 h 197"/>
                  <a:gd name="T2" fmla="*/ 273 w 273"/>
                  <a:gd name="T3" fmla="*/ 160 h 197"/>
                  <a:gd name="T4" fmla="*/ 273 w 273"/>
                  <a:gd name="T5" fmla="*/ 197 h 197"/>
                  <a:gd name="T6" fmla="*/ 0 w 273"/>
                  <a:gd name="T7" fmla="*/ 37 h 197"/>
                  <a:gd name="T8" fmla="*/ 0 w 273"/>
                  <a:gd name="T9" fmla="*/ 0 h 197"/>
                </a:gdLst>
                <a:ahLst/>
                <a:cxnLst>
                  <a:cxn ang="0">
                    <a:pos x="T0" y="T1"/>
                  </a:cxn>
                  <a:cxn ang="0">
                    <a:pos x="T2" y="T3"/>
                  </a:cxn>
                  <a:cxn ang="0">
                    <a:pos x="T4" y="T5"/>
                  </a:cxn>
                  <a:cxn ang="0">
                    <a:pos x="T6" y="T7"/>
                  </a:cxn>
                  <a:cxn ang="0">
                    <a:pos x="T8" y="T9"/>
                  </a:cxn>
                </a:cxnLst>
                <a:rect l="0" t="0" r="r" b="b"/>
                <a:pathLst>
                  <a:path w="273" h="197">
                    <a:moveTo>
                      <a:pt x="0" y="0"/>
                    </a:moveTo>
                    <a:lnTo>
                      <a:pt x="273" y="160"/>
                    </a:lnTo>
                    <a:lnTo>
                      <a:pt x="273" y="197"/>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5" name="Freeform 350"/>
              <p:cNvSpPr>
                <a:spLocks/>
              </p:cNvSpPr>
              <p:nvPr/>
            </p:nvSpPr>
            <p:spPr bwMode="auto">
              <a:xfrm>
                <a:off x="6637" y="4693"/>
                <a:ext cx="273" cy="198"/>
              </a:xfrm>
              <a:custGeom>
                <a:avLst/>
                <a:gdLst>
                  <a:gd name="T0" fmla="*/ 0 w 273"/>
                  <a:gd name="T1" fmla="*/ 0 h 198"/>
                  <a:gd name="T2" fmla="*/ 273 w 273"/>
                  <a:gd name="T3" fmla="*/ 160 h 198"/>
                  <a:gd name="T4" fmla="*/ 273 w 273"/>
                  <a:gd name="T5" fmla="*/ 198 h 198"/>
                  <a:gd name="T6" fmla="*/ 0 w 273"/>
                  <a:gd name="T7" fmla="*/ 37 h 198"/>
                  <a:gd name="T8" fmla="*/ 0 w 273"/>
                  <a:gd name="T9" fmla="*/ 0 h 198"/>
                </a:gdLst>
                <a:ahLst/>
                <a:cxnLst>
                  <a:cxn ang="0">
                    <a:pos x="T0" y="T1"/>
                  </a:cxn>
                  <a:cxn ang="0">
                    <a:pos x="T2" y="T3"/>
                  </a:cxn>
                  <a:cxn ang="0">
                    <a:pos x="T4" y="T5"/>
                  </a:cxn>
                  <a:cxn ang="0">
                    <a:pos x="T6" y="T7"/>
                  </a:cxn>
                  <a:cxn ang="0">
                    <a:pos x="T8" y="T9"/>
                  </a:cxn>
                </a:cxnLst>
                <a:rect l="0" t="0" r="r" b="b"/>
                <a:pathLst>
                  <a:path w="273" h="198">
                    <a:moveTo>
                      <a:pt x="0" y="0"/>
                    </a:moveTo>
                    <a:lnTo>
                      <a:pt x="273" y="160"/>
                    </a:lnTo>
                    <a:lnTo>
                      <a:pt x="273" y="198"/>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6" name="Freeform 351"/>
              <p:cNvSpPr>
                <a:spLocks/>
              </p:cNvSpPr>
              <p:nvPr/>
            </p:nvSpPr>
            <p:spPr bwMode="auto">
              <a:xfrm>
                <a:off x="6637" y="4608"/>
                <a:ext cx="273" cy="198"/>
              </a:xfrm>
              <a:custGeom>
                <a:avLst/>
                <a:gdLst>
                  <a:gd name="T0" fmla="*/ 0 w 273"/>
                  <a:gd name="T1" fmla="*/ 0 h 198"/>
                  <a:gd name="T2" fmla="*/ 273 w 273"/>
                  <a:gd name="T3" fmla="*/ 160 h 198"/>
                  <a:gd name="T4" fmla="*/ 273 w 273"/>
                  <a:gd name="T5" fmla="*/ 198 h 198"/>
                  <a:gd name="T6" fmla="*/ 0 w 273"/>
                  <a:gd name="T7" fmla="*/ 38 h 198"/>
                  <a:gd name="T8" fmla="*/ 0 w 273"/>
                  <a:gd name="T9" fmla="*/ 0 h 198"/>
                </a:gdLst>
                <a:ahLst/>
                <a:cxnLst>
                  <a:cxn ang="0">
                    <a:pos x="T0" y="T1"/>
                  </a:cxn>
                  <a:cxn ang="0">
                    <a:pos x="T2" y="T3"/>
                  </a:cxn>
                  <a:cxn ang="0">
                    <a:pos x="T4" y="T5"/>
                  </a:cxn>
                  <a:cxn ang="0">
                    <a:pos x="T6" y="T7"/>
                  </a:cxn>
                  <a:cxn ang="0">
                    <a:pos x="T8" y="T9"/>
                  </a:cxn>
                </a:cxnLst>
                <a:rect l="0" t="0" r="r" b="b"/>
                <a:pathLst>
                  <a:path w="273" h="198">
                    <a:moveTo>
                      <a:pt x="0" y="0"/>
                    </a:moveTo>
                    <a:lnTo>
                      <a:pt x="273" y="160"/>
                    </a:lnTo>
                    <a:lnTo>
                      <a:pt x="273"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7" name="Freeform 352"/>
              <p:cNvSpPr>
                <a:spLocks/>
              </p:cNvSpPr>
              <p:nvPr/>
            </p:nvSpPr>
            <p:spPr bwMode="auto">
              <a:xfrm>
                <a:off x="6637" y="4523"/>
                <a:ext cx="273" cy="198"/>
              </a:xfrm>
              <a:custGeom>
                <a:avLst/>
                <a:gdLst>
                  <a:gd name="T0" fmla="*/ 0 w 273"/>
                  <a:gd name="T1" fmla="*/ 0 h 198"/>
                  <a:gd name="T2" fmla="*/ 273 w 273"/>
                  <a:gd name="T3" fmla="*/ 160 h 198"/>
                  <a:gd name="T4" fmla="*/ 273 w 273"/>
                  <a:gd name="T5" fmla="*/ 198 h 198"/>
                  <a:gd name="T6" fmla="*/ 0 w 273"/>
                  <a:gd name="T7" fmla="*/ 38 h 198"/>
                  <a:gd name="T8" fmla="*/ 0 w 273"/>
                  <a:gd name="T9" fmla="*/ 0 h 198"/>
                </a:gdLst>
                <a:ahLst/>
                <a:cxnLst>
                  <a:cxn ang="0">
                    <a:pos x="T0" y="T1"/>
                  </a:cxn>
                  <a:cxn ang="0">
                    <a:pos x="T2" y="T3"/>
                  </a:cxn>
                  <a:cxn ang="0">
                    <a:pos x="T4" y="T5"/>
                  </a:cxn>
                  <a:cxn ang="0">
                    <a:pos x="T6" y="T7"/>
                  </a:cxn>
                  <a:cxn ang="0">
                    <a:pos x="T8" y="T9"/>
                  </a:cxn>
                </a:cxnLst>
                <a:rect l="0" t="0" r="r" b="b"/>
                <a:pathLst>
                  <a:path w="273" h="198">
                    <a:moveTo>
                      <a:pt x="0" y="0"/>
                    </a:moveTo>
                    <a:lnTo>
                      <a:pt x="273" y="160"/>
                    </a:lnTo>
                    <a:lnTo>
                      <a:pt x="273"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8" name="Freeform 353"/>
              <p:cNvSpPr>
                <a:spLocks/>
              </p:cNvSpPr>
              <p:nvPr/>
            </p:nvSpPr>
            <p:spPr bwMode="auto">
              <a:xfrm>
                <a:off x="6637" y="4438"/>
                <a:ext cx="273" cy="198"/>
              </a:xfrm>
              <a:custGeom>
                <a:avLst/>
                <a:gdLst>
                  <a:gd name="T0" fmla="*/ 0 w 273"/>
                  <a:gd name="T1" fmla="*/ 0 h 198"/>
                  <a:gd name="T2" fmla="*/ 273 w 273"/>
                  <a:gd name="T3" fmla="*/ 161 h 198"/>
                  <a:gd name="T4" fmla="*/ 273 w 273"/>
                  <a:gd name="T5" fmla="*/ 198 h 198"/>
                  <a:gd name="T6" fmla="*/ 0 w 273"/>
                  <a:gd name="T7" fmla="*/ 38 h 198"/>
                  <a:gd name="T8" fmla="*/ 0 w 273"/>
                  <a:gd name="T9" fmla="*/ 0 h 198"/>
                </a:gdLst>
                <a:ahLst/>
                <a:cxnLst>
                  <a:cxn ang="0">
                    <a:pos x="T0" y="T1"/>
                  </a:cxn>
                  <a:cxn ang="0">
                    <a:pos x="T2" y="T3"/>
                  </a:cxn>
                  <a:cxn ang="0">
                    <a:pos x="T4" y="T5"/>
                  </a:cxn>
                  <a:cxn ang="0">
                    <a:pos x="T6" y="T7"/>
                  </a:cxn>
                  <a:cxn ang="0">
                    <a:pos x="T8" y="T9"/>
                  </a:cxn>
                </a:cxnLst>
                <a:rect l="0" t="0" r="r" b="b"/>
                <a:pathLst>
                  <a:path w="273" h="198">
                    <a:moveTo>
                      <a:pt x="0" y="0"/>
                    </a:moveTo>
                    <a:lnTo>
                      <a:pt x="273" y="161"/>
                    </a:lnTo>
                    <a:lnTo>
                      <a:pt x="273"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69" name="Freeform 354"/>
              <p:cNvSpPr>
                <a:spLocks/>
              </p:cNvSpPr>
              <p:nvPr/>
            </p:nvSpPr>
            <p:spPr bwMode="auto">
              <a:xfrm>
                <a:off x="6637" y="4354"/>
                <a:ext cx="273" cy="197"/>
              </a:xfrm>
              <a:custGeom>
                <a:avLst/>
                <a:gdLst>
                  <a:gd name="T0" fmla="*/ 0 w 273"/>
                  <a:gd name="T1" fmla="*/ 0 h 197"/>
                  <a:gd name="T2" fmla="*/ 273 w 273"/>
                  <a:gd name="T3" fmla="*/ 160 h 197"/>
                  <a:gd name="T4" fmla="*/ 273 w 273"/>
                  <a:gd name="T5" fmla="*/ 197 h 197"/>
                  <a:gd name="T6" fmla="*/ 0 w 273"/>
                  <a:gd name="T7" fmla="*/ 37 h 197"/>
                  <a:gd name="T8" fmla="*/ 0 w 273"/>
                  <a:gd name="T9" fmla="*/ 0 h 197"/>
                </a:gdLst>
                <a:ahLst/>
                <a:cxnLst>
                  <a:cxn ang="0">
                    <a:pos x="T0" y="T1"/>
                  </a:cxn>
                  <a:cxn ang="0">
                    <a:pos x="T2" y="T3"/>
                  </a:cxn>
                  <a:cxn ang="0">
                    <a:pos x="T4" y="T5"/>
                  </a:cxn>
                  <a:cxn ang="0">
                    <a:pos x="T6" y="T7"/>
                  </a:cxn>
                  <a:cxn ang="0">
                    <a:pos x="T8" y="T9"/>
                  </a:cxn>
                </a:cxnLst>
                <a:rect l="0" t="0" r="r" b="b"/>
                <a:pathLst>
                  <a:path w="273" h="197">
                    <a:moveTo>
                      <a:pt x="0" y="0"/>
                    </a:moveTo>
                    <a:lnTo>
                      <a:pt x="273" y="160"/>
                    </a:lnTo>
                    <a:lnTo>
                      <a:pt x="273" y="197"/>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0" name="Freeform 355"/>
              <p:cNvSpPr>
                <a:spLocks/>
              </p:cNvSpPr>
              <p:nvPr/>
            </p:nvSpPr>
            <p:spPr bwMode="auto">
              <a:xfrm>
                <a:off x="6637" y="4269"/>
                <a:ext cx="273" cy="198"/>
              </a:xfrm>
              <a:custGeom>
                <a:avLst/>
                <a:gdLst>
                  <a:gd name="T0" fmla="*/ 0 w 273"/>
                  <a:gd name="T1" fmla="*/ 0 h 198"/>
                  <a:gd name="T2" fmla="*/ 273 w 273"/>
                  <a:gd name="T3" fmla="*/ 160 h 198"/>
                  <a:gd name="T4" fmla="*/ 273 w 273"/>
                  <a:gd name="T5" fmla="*/ 198 h 198"/>
                  <a:gd name="T6" fmla="*/ 0 w 273"/>
                  <a:gd name="T7" fmla="*/ 38 h 198"/>
                  <a:gd name="T8" fmla="*/ 0 w 273"/>
                  <a:gd name="T9" fmla="*/ 0 h 198"/>
                </a:gdLst>
                <a:ahLst/>
                <a:cxnLst>
                  <a:cxn ang="0">
                    <a:pos x="T0" y="T1"/>
                  </a:cxn>
                  <a:cxn ang="0">
                    <a:pos x="T2" y="T3"/>
                  </a:cxn>
                  <a:cxn ang="0">
                    <a:pos x="T4" y="T5"/>
                  </a:cxn>
                  <a:cxn ang="0">
                    <a:pos x="T6" y="T7"/>
                  </a:cxn>
                  <a:cxn ang="0">
                    <a:pos x="T8" y="T9"/>
                  </a:cxn>
                </a:cxnLst>
                <a:rect l="0" t="0" r="r" b="b"/>
                <a:pathLst>
                  <a:path w="273" h="198">
                    <a:moveTo>
                      <a:pt x="0" y="0"/>
                    </a:moveTo>
                    <a:lnTo>
                      <a:pt x="273" y="160"/>
                    </a:lnTo>
                    <a:lnTo>
                      <a:pt x="273"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1" name="Freeform 356"/>
              <p:cNvSpPr>
                <a:spLocks/>
              </p:cNvSpPr>
              <p:nvPr/>
            </p:nvSpPr>
            <p:spPr bwMode="auto">
              <a:xfrm>
                <a:off x="6637" y="4184"/>
                <a:ext cx="273" cy="198"/>
              </a:xfrm>
              <a:custGeom>
                <a:avLst/>
                <a:gdLst>
                  <a:gd name="T0" fmla="*/ 0 w 273"/>
                  <a:gd name="T1" fmla="*/ 0 h 198"/>
                  <a:gd name="T2" fmla="*/ 273 w 273"/>
                  <a:gd name="T3" fmla="*/ 160 h 198"/>
                  <a:gd name="T4" fmla="*/ 273 w 273"/>
                  <a:gd name="T5" fmla="*/ 198 h 198"/>
                  <a:gd name="T6" fmla="*/ 0 w 273"/>
                  <a:gd name="T7" fmla="*/ 38 h 198"/>
                  <a:gd name="T8" fmla="*/ 0 w 273"/>
                  <a:gd name="T9" fmla="*/ 0 h 198"/>
                </a:gdLst>
                <a:ahLst/>
                <a:cxnLst>
                  <a:cxn ang="0">
                    <a:pos x="T0" y="T1"/>
                  </a:cxn>
                  <a:cxn ang="0">
                    <a:pos x="T2" y="T3"/>
                  </a:cxn>
                  <a:cxn ang="0">
                    <a:pos x="T4" y="T5"/>
                  </a:cxn>
                  <a:cxn ang="0">
                    <a:pos x="T6" y="T7"/>
                  </a:cxn>
                  <a:cxn ang="0">
                    <a:pos x="T8" y="T9"/>
                  </a:cxn>
                </a:cxnLst>
                <a:rect l="0" t="0" r="r" b="b"/>
                <a:pathLst>
                  <a:path w="273" h="198">
                    <a:moveTo>
                      <a:pt x="0" y="0"/>
                    </a:moveTo>
                    <a:lnTo>
                      <a:pt x="273" y="160"/>
                    </a:lnTo>
                    <a:lnTo>
                      <a:pt x="273"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2" name="Freeform 357"/>
              <p:cNvSpPr>
                <a:spLocks/>
              </p:cNvSpPr>
              <p:nvPr/>
            </p:nvSpPr>
            <p:spPr bwMode="auto">
              <a:xfrm>
                <a:off x="6910" y="4033"/>
                <a:ext cx="217" cy="179"/>
              </a:xfrm>
              <a:custGeom>
                <a:avLst/>
                <a:gdLst>
                  <a:gd name="T0" fmla="*/ 217 w 217"/>
                  <a:gd name="T1" fmla="*/ 0 h 179"/>
                  <a:gd name="T2" fmla="*/ 0 w 217"/>
                  <a:gd name="T3" fmla="*/ 132 h 179"/>
                  <a:gd name="T4" fmla="*/ 0 w 217"/>
                  <a:gd name="T5" fmla="*/ 179 h 179"/>
                  <a:gd name="T6" fmla="*/ 217 w 217"/>
                  <a:gd name="T7" fmla="*/ 47 h 179"/>
                  <a:gd name="T8" fmla="*/ 217 w 217"/>
                  <a:gd name="T9" fmla="*/ 0 h 179"/>
                </a:gdLst>
                <a:ahLst/>
                <a:cxnLst>
                  <a:cxn ang="0">
                    <a:pos x="T0" y="T1"/>
                  </a:cxn>
                  <a:cxn ang="0">
                    <a:pos x="T2" y="T3"/>
                  </a:cxn>
                  <a:cxn ang="0">
                    <a:pos x="T4" y="T5"/>
                  </a:cxn>
                  <a:cxn ang="0">
                    <a:pos x="T6" y="T7"/>
                  </a:cxn>
                  <a:cxn ang="0">
                    <a:pos x="T8" y="T9"/>
                  </a:cxn>
                </a:cxnLst>
                <a:rect l="0" t="0" r="r" b="b"/>
                <a:pathLst>
                  <a:path w="217" h="179">
                    <a:moveTo>
                      <a:pt x="217" y="0"/>
                    </a:moveTo>
                    <a:lnTo>
                      <a:pt x="0" y="132"/>
                    </a:lnTo>
                    <a:lnTo>
                      <a:pt x="0" y="179"/>
                    </a:lnTo>
                    <a:lnTo>
                      <a:pt x="217" y="47"/>
                    </a:lnTo>
                    <a:lnTo>
                      <a:pt x="21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3" name="Freeform 358"/>
              <p:cNvSpPr>
                <a:spLocks/>
              </p:cNvSpPr>
              <p:nvPr/>
            </p:nvSpPr>
            <p:spPr bwMode="auto">
              <a:xfrm>
                <a:off x="6910" y="3996"/>
                <a:ext cx="132" cy="122"/>
              </a:xfrm>
              <a:custGeom>
                <a:avLst/>
                <a:gdLst>
                  <a:gd name="T0" fmla="*/ 132 w 132"/>
                  <a:gd name="T1" fmla="*/ 0 h 122"/>
                  <a:gd name="T2" fmla="*/ 0 w 132"/>
                  <a:gd name="T3" fmla="*/ 75 h 122"/>
                  <a:gd name="T4" fmla="*/ 0 w 132"/>
                  <a:gd name="T5" fmla="*/ 122 h 122"/>
                  <a:gd name="T6" fmla="*/ 132 w 132"/>
                  <a:gd name="T7" fmla="*/ 47 h 122"/>
                  <a:gd name="T8" fmla="*/ 132 w 132"/>
                  <a:gd name="T9" fmla="*/ 0 h 122"/>
                </a:gdLst>
                <a:ahLst/>
                <a:cxnLst>
                  <a:cxn ang="0">
                    <a:pos x="T0" y="T1"/>
                  </a:cxn>
                  <a:cxn ang="0">
                    <a:pos x="T2" y="T3"/>
                  </a:cxn>
                  <a:cxn ang="0">
                    <a:pos x="T4" y="T5"/>
                  </a:cxn>
                  <a:cxn ang="0">
                    <a:pos x="T6" y="T7"/>
                  </a:cxn>
                  <a:cxn ang="0">
                    <a:pos x="T8" y="T9"/>
                  </a:cxn>
                </a:cxnLst>
                <a:rect l="0" t="0" r="r" b="b"/>
                <a:pathLst>
                  <a:path w="132" h="122">
                    <a:moveTo>
                      <a:pt x="132" y="0"/>
                    </a:moveTo>
                    <a:lnTo>
                      <a:pt x="0" y="75"/>
                    </a:lnTo>
                    <a:lnTo>
                      <a:pt x="0" y="122"/>
                    </a:lnTo>
                    <a:lnTo>
                      <a:pt x="132" y="47"/>
                    </a:lnTo>
                    <a:lnTo>
                      <a:pt x="132"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4" name="Freeform 359"/>
              <p:cNvSpPr>
                <a:spLocks/>
              </p:cNvSpPr>
              <p:nvPr/>
            </p:nvSpPr>
            <p:spPr bwMode="auto">
              <a:xfrm>
                <a:off x="6910" y="3958"/>
                <a:ext cx="47" cy="75"/>
              </a:xfrm>
              <a:custGeom>
                <a:avLst/>
                <a:gdLst>
                  <a:gd name="T0" fmla="*/ 47 w 47"/>
                  <a:gd name="T1" fmla="*/ 0 h 75"/>
                  <a:gd name="T2" fmla="*/ 0 w 47"/>
                  <a:gd name="T3" fmla="*/ 28 h 75"/>
                  <a:gd name="T4" fmla="*/ 0 w 47"/>
                  <a:gd name="T5" fmla="*/ 75 h 75"/>
                  <a:gd name="T6" fmla="*/ 47 w 47"/>
                  <a:gd name="T7" fmla="*/ 47 h 75"/>
                  <a:gd name="T8" fmla="*/ 47 w 47"/>
                  <a:gd name="T9" fmla="*/ 0 h 75"/>
                </a:gdLst>
                <a:ahLst/>
                <a:cxnLst>
                  <a:cxn ang="0">
                    <a:pos x="T0" y="T1"/>
                  </a:cxn>
                  <a:cxn ang="0">
                    <a:pos x="T2" y="T3"/>
                  </a:cxn>
                  <a:cxn ang="0">
                    <a:pos x="T4" y="T5"/>
                  </a:cxn>
                  <a:cxn ang="0">
                    <a:pos x="T6" y="T7"/>
                  </a:cxn>
                  <a:cxn ang="0">
                    <a:pos x="T8" y="T9"/>
                  </a:cxn>
                </a:cxnLst>
                <a:rect l="0" t="0" r="r" b="b"/>
                <a:pathLst>
                  <a:path w="47" h="75">
                    <a:moveTo>
                      <a:pt x="47" y="0"/>
                    </a:moveTo>
                    <a:lnTo>
                      <a:pt x="0" y="28"/>
                    </a:lnTo>
                    <a:lnTo>
                      <a:pt x="0" y="75"/>
                    </a:lnTo>
                    <a:lnTo>
                      <a:pt x="47" y="47"/>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5" name="Freeform 360"/>
              <p:cNvSpPr>
                <a:spLocks/>
              </p:cNvSpPr>
              <p:nvPr/>
            </p:nvSpPr>
            <p:spPr bwMode="auto">
              <a:xfrm>
                <a:off x="6863" y="3958"/>
                <a:ext cx="52" cy="75"/>
              </a:xfrm>
              <a:custGeom>
                <a:avLst/>
                <a:gdLst>
                  <a:gd name="T0" fmla="*/ 52 w 52"/>
                  <a:gd name="T1" fmla="*/ 75 h 75"/>
                  <a:gd name="T2" fmla="*/ 0 w 52"/>
                  <a:gd name="T3" fmla="*/ 47 h 75"/>
                  <a:gd name="T4" fmla="*/ 0 w 52"/>
                  <a:gd name="T5" fmla="*/ 0 h 75"/>
                  <a:gd name="T6" fmla="*/ 49 w 52"/>
                  <a:gd name="T7" fmla="*/ 28 h 75"/>
                  <a:gd name="T8" fmla="*/ 52 w 52"/>
                  <a:gd name="T9" fmla="*/ 75 h 75"/>
                </a:gdLst>
                <a:ahLst/>
                <a:cxnLst>
                  <a:cxn ang="0">
                    <a:pos x="T0" y="T1"/>
                  </a:cxn>
                  <a:cxn ang="0">
                    <a:pos x="T2" y="T3"/>
                  </a:cxn>
                  <a:cxn ang="0">
                    <a:pos x="T4" y="T5"/>
                  </a:cxn>
                  <a:cxn ang="0">
                    <a:pos x="T6" y="T7"/>
                  </a:cxn>
                  <a:cxn ang="0">
                    <a:pos x="T8" y="T9"/>
                  </a:cxn>
                </a:cxnLst>
                <a:rect l="0" t="0" r="r" b="b"/>
                <a:pathLst>
                  <a:path w="52" h="75">
                    <a:moveTo>
                      <a:pt x="52" y="75"/>
                    </a:moveTo>
                    <a:lnTo>
                      <a:pt x="0" y="47"/>
                    </a:lnTo>
                    <a:lnTo>
                      <a:pt x="0" y="0"/>
                    </a:lnTo>
                    <a:lnTo>
                      <a:pt x="49" y="28"/>
                    </a:lnTo>
                    <a:lnTo>
                      <a:pt x="52" y="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6" name="Freeform 361"/>
              <p:cNvSpPr>
                <a:spLocks/>
              </p:cNvSpPr>
              <p:nvPr/>
            </p:nvSpPr>
            <p:spPr bwMode="auto">
              <a:xfrm>
                <a:off x="6863" y="3958"/>
                <a:ext cx="52" cy="75"/>
              </a:xfrm>
              <a:custGeom>
                <a:avLst/>
                <a:gdLst>
                  <a:gd name="T0" fmla="*/ 52 w 52"/>
                  <a:gd name="T1" fmla="*/ 75 h 75"/>
                  <a:gd name="T2" fmla="*/ 0 w 52"/>
                  <a:gd name="T3" fmla="*/ 47 h 75"/>
                  <a:gd name="T4" fmla="*/ 0 w 52"/>
                  <a:gd name="T5" fmla="*/ 0 h 75"/>
                  <a:gd name="T6" fmla="*/ 49 w 52"/>
                  <a:gd name="T7" fmla="*/ 28 h 75"/>
                </a:gdLst>
                <a:ahLst/>
                <a:cxnLst>
                  <a:cxn ang="0">
                    <a:pos x="T0" y="T1"/>
                  </a:cxn>
                  <a:cxn ang="0">
                    <a:pos x="T2" y="T3"/>
                  </a:cxn>
                  <a:cxn ang="0">
                    <a:pos x="T4" y="T5"/>
                  </a:cxn>
                  <a:cxn ang="0">
                    <a:pos x="T6" y="T7"/>
                  </a:cxn>
                </a:cxnLst>
                <a:rect l="0" t="0" r="r" b="b"/>
                <a:pathLst>
                  <a:path w="52" h="75">
                    <a:moveTo>
                      <a:pt x="52" y="75"/>
                    </a:moveTo>
                    <a:lnTo>
                      <a:pt x="0" y="47"/>
                    </a:lnTo>
                    <a:lnTo>
                      <a:pt x="0" y="0"/>
                    </a:lnTo>
                    <a:lnTo>
                      <a:pt x="49" y="28"/>
                    </a:lnTo>
                  </a:path>
                </a:pathLst>
              </a:custGeom>
              <a:noFill/>
              <a:ln w="15875" cap="flat">
                <a:solidFill>
                  <a:srgbClr val="5E5E5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7" name="Freeform 362"/>
              <p:cNvSpPr>
                <a:spLocks/>
              </p:cNvSpPr>
              <p:nvPr/>
            </p:nvSpPr>
            <p:spPr bwMode="auto">
              <a:xfrm>
                <a:off x="6778" y="3996"/>
                <a:ext cx="137" cy="122"/>
              </a:xfrm>
              <a:custGeom>
                <a:avLst/>
                <a:gdLst>
                  <a:gd name="T0" fmla="*/ 137 w 137"/>
                  <a:gd name="T1" fmla="*/ 122 h 122"/>
                  <a:gd name="T2" fmla="*/ 0 w 137"/>
                  <a:gd name="T3" fmla="*/ 47 h 122"/>
                  <a:gd name="T4" fmla="*/ 0 w 137"/>
                  <a:gd name="T5" fmla="*/ 0 h 122"/>
                  <a:gd name="T6" fmla="*/ 134 w 137"/>
                  <a:gd name="T7" fmla="*/ 75 h 122"/>
                  <a:gd name="T8" fmla="*/ 137 w 137"/>
                  <a:gd name="T9" fmla="*/ 122 h 122"/>
                </a:gdLst>
                <a:ahLst/>
                <a:cxnLst>
                  <a:cxn ang="0">
                    <a:pos x="T0" y="T1"/>
                  </a:cxn>
                  <a:cxn ang="0">
                    <a:pos x="T2" y="T3"/>
                  </a:cxn>
                  <a:cxn ang="0">
                    <a:pos x="T4" y="T5"/>
                  </a:cxn>
                  <a:cxn ang="0">
                    <a:pos x="T6" y="T7"/>
                  </a:cxn>
                  <a:cxn ang="0">
                    <a:pos x="T8" y="T9"/>
                  </a:cxn>
                </a:cxnLst>
                <a:rect l="0" t="0" r="r" b="b"/>
                <a:pathLst>
                  <a:path w="137" h="122">
                    <a:moveTo>
                      <a:pt x="137" y="122"/>
                    </a:moveTo>
                    <a:lnTo>
                      <a:pt x="0" y="47"/>
                    </a:lnTo>
                    <a:lnTo>
                      <a:pt x="0" y="0"/>
                    </a:lnTo>
                    <a:lnTo>
                      <a:pt x="134" y="75"/>
                    </a:lnTo>
                    <a:lnTo>
                      <a:pt x="137"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8" name="Freeform 363"/>
              <p:cNvSpPr>
                <a:spLocks/>
              </p:cNvSpPr>
              <p:nvPr/>
            </p:nvSpPr>
            <p:spPr bwMode="auto">
              <a:xfrm>
                <a:off x="6778" y="3996"/>
                <a:ext cx="137" cy="122"/>
              </a:xfrm>
              <a:custGeom>
                <a:avLst/>
                <a:gdLst>
                  <a:gd name="T0" fmla="*/ 137 w 137"/>
                  <a:gd name="T1" fmla="*/ 122 h 122"/>
                  <a:gd name="T2" fmla="*/ 0 w 137"/>
                  <a:gd name="T3" fmla="*/ 47 h 122"/>
                  <a:gd name="T4" fmla="*/ 0 w 137"/>
                  <a:gd name="T5" fmla="*/ 0 h 122"/>
                  <a:gd name="T6" fmla="*/ 134 w 137"/>
                  <a:gd name="T7" fmla="*/ 75 h 122"/>
                </a:gdLst>
                <a:ahLst/>
                <a:cxnLst>
                  <a:cxn ang="0">
                    <a:pos x="T0" y="T1"/>
                  </a:cxn>
                  <a:cxn ang="0">
                    <a:pos x="T2" y="T3"/>
                  </a:cxn>
                  <a:cxn ang="0">
                    <a:pos x="T4" y="T5"/>
                  </a:cxn>
                  <a:cxn ang="0">
                    <a:pos x="T6" y="T7"/>
                  </a:cxn>
                </a:cxnLst>
                <a:rect l="0" t="0" r="r" b="b"/>
                <a:pathLst>
                  <a:path w="137" h="122">
                    <a:moveTo>
                      <a:pt x="137" y="122"/>
                    </a:moveTo>
                    <a:lnTo>
                      <a:pt x="0" y="47"/>
                    </a:lnTo>
                    <a:lnTo>
                      <a:pt x="0" y="0"/>
                    </a:lnTo>
                    <a:lnTo>
                      <a:pt x="134" y="75"/>
                    </a:lnTo>
                  </a:path>
                </a:pathLst>
              </a:custGeom>
              <a:noFill/>
              <a:ln w="15875" cap="flat">
                <a:solidFill>
                  <a:srgbClr val="5E5E5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79" name="Freeform 364"/>
              <p:cNvSpPr>
                <a:spLocks/>
              </p:cNvSpPr>
              <p:nvPr/>
            </p:nvSpPr>
            <p:spPr bwMode="auto">
              <a:xfrm>
                <a:off x="6693" y="4033"/>
                <a:ext cx="217" cy="179"/>
              </a:xfrm>
              <a:custGeom>
                <a:avLst/>
                <a:gdLst>
                  <a:gd name="T0" fmla="*/ 0 w 217"/>
                  <a:gd name="T1" fmla="*/ 0 h 179"/>
                  <a:gd name="T2" fmla="*/ 217 w 217"/>
                  <a:gd name="T3" fmla="*/ 132 h 179"/>
                  <a:gd name="T4" fmla="*/ 217 w 217"/>
                  <a:gd name="T5" fmla="*/ 179 h 179"/>
                  <a:gd name="T6" fmla="*/ 0 w 217"/>
                  <a:gd name="T7" fmla="*/ 47 h 179"/>
                  <a:gd name="T8" fmla="*/ 0 w 217"/>
                  <a:gd name="T9" fmla="*/ 0 h 179"/>
                </a:gdLst>
                <a:ahLst/>
                <a:cxnLst>
                  <a:cxn ang="0">
                    <a:pos x="T0" y="T1"/>
                  </a:cxn>
                  <a:cxn ang="0">
                    <a:pos x="T2" y="T3"/>
                  </a:cxn>
                  <a:cxn ang="0">
                    <a:pos x="T4" y="T5"/>
                  </a:cxn>
                  <a:cxn ang="0">
                    <a:pos x="T6" y="T7"/>
                  </a:cxn>
                  <a:cxn ang="0">
                    <a:pos x="T8" y="T9"/>
                  </a:cxn>
                </a:cxnLst>
                <a:rect l="0" t="0" r="r" b="b"/>
                <a:pathLst>
                  <a:path w="217" h="179">
                    <a:moveTo>
                      <a:pt x="0" y="0"/>
                    </a:moveTo>
                    <a:lnTo>
                      <a:pt x="217" y="132"/>
                    </a:lnTo>
                    <a:lnTo>
                      <a:pt x="217" y="179"/>
                    </a:lnTo>
                    <a:lnTo>
                      <a:pt x="0" y="4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0" name="Freeform 365"/>
              <p:cNvSpPr>
                <a:spLocks/>
              </p:cNvSpPr>
              <p:nvPr/>
            </p:nvSpPr>
            <p:spPr bwMode="auto">
              <a:xfrm>
                <a:off x="7834" y="3035"/>
                <a:ext cx="311" cy="961"/>
              </a:xfrm>
              <a:custGeom>
                <a:avLst/>
                <a:gdLst>
                  <a:gd name="T0" fmla="*/ 311 w 311"/>
                  <a:gd name="T1" fmla="*/ 0 h 961"/>
                  <a:gd name="T2" fmla="*/ 0 w 311"/>
                  <a:gd name="T3" fmla="*/ 179 h 961"/>
                  <a:gd name="T4" fmla="*/ 0 w 311"/>
                  <a:gd name="T5" fmla="*/ 961 h 961"/>
                  <a:gd name="T6" fmla="*/ 311 w 311"/>
                  <a:gd name="T7" fmla="*/ 782 h 961"/>
                  <a:gd name="T8" fmla="*/ 311 w 311"/>
                  <a:gd name="T9" fmla="*/ 0 h 961"/>
                </a:gdLst>
                <a:ahLst/>
                <a:cxnLst>
                  <a:cxn ang="0">
                    <a:pos x="T0" y="T1"/>
                  </a:cxn>
                  <a:cxn ang="0">
                    <a:pos x="T2" y="T3"/>
                  </a:cxn>
                  <a:cxn ang="0">
                    <a:pos x="T4" y="T5"/>
                  </a:cxn>
                  <a:cxn ang="0">
                    <a:pos x="T6" y="T7"/>
                  </a:cxn>
                  <a:cxn ang="0">
                    <a:pos x="T8" y="T9"/>
                  </a:cxn>
                </a:cxnLst>
                <a:rect l="0" t="0" r="r" b="b"/>
                <a:pathLst>
                  <a:path w="311" h="961">
                    <a:moveTo>
                      <a:pt x="311" y="0"/>
                    </a:moveTo>
                    <a:lnTo>
                      <a:pt x="0" y="179"/>
                    </a:lnTo>
                    <a:lnTo>
                      <a:pt x="0" y="961"/>
                    </a:lnTo>
                    <a:lnTo>
                      <a:pt x="311" y="782"/>
                    </a:lnTo>
                    <a:lnTo>
                      <a:pt x="311"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1" name="Freeform 366"/>
              <p:cNvSpPr>
                <a:spLocks/>
              </p:cNvSpPr>
              <p:nvPr/>
            </p:nvSpPr>
            <p:spPr bwMode="auto">
              <a:xfrm>
                <a:off x="7513" y="3035"/>
                <a:ext cx="321" cy="961"/>
              </a:xfrm>
              <a:custGeom>
                <a:avLst/>
                <a:gdLst>
                  <a:gd name="T0" fmla="*/ 0 w 321"/>
                  <a:gd name="T1" fmla="*/ 0 h 961"/>
                  <a:gd name="T2" fmla="*/ 321 w 321"/>
                  <a:gd name="T3" fmla="*/ 179 h 961"/>
                  <a:gd name="T4" fmla="*/ 321 w 321"/>
                  <a:gd name="T5" fmla="*/ 961 h 961"/>
                  <a:gd name="T6" fmla="*/ 0 w 321"/>
                  <a:gd name="T7" fmla="*/ 782 h 961"/>
                  <a:gd name="T8" fmla="*/ 0 w 321"/>
                  <a:gd name="T9" fmla="*/ 0 h 961"/>
                </a:gdLst>
                <a:ahLst/>
                <a:cxnLst>
                  <a:cxn ang="0">
                    <a:pos x="T0" y="T1"/>
                  </a:cxn>
                  <a:cxn ang="0">
                    <a:pos x="T2" y="T3"/>
                  </a:cxn>
                  <a:cxn ang="0">
                    <a:pos x="T4" y="T5"/>
                  </a:cxn>
                  <a:cxn ang="0">
                    <a:pos x="T6" y="T7"/>
                  </a:cxn>
                  <a:cxn ang="0">
                    <a:pos x="T8" y="T9"/>
                  </a:cxn>
                </a:cxnLst>
                <a:rect l="0" t="0" r="r" b="b"/>
                <a:pathLst>
                  <a:path w="321" h="961">
                    <a:moveTo>
                      <a:pt x="0" y="0"/>
                    </a:moveTo>
                    <a:lnTo>
                      <a:pt x="321" y="179"/>
                    </a:lnTo>
                    <a:lnTo>
                      <a:pt x="321" y="961"/>
                    </a:lnTo>
                    <a:lnTo>
                      <a:pt x="0" y="78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2" name="Freeform 367"/>
              <p:cNvSpPr>
                <a:spLocks/>
              </p:cNvSpPr>
              <p:nvPr/>
            </p:nvSpPr>
            <p:spPr bwMode="auto">
              <a:xfrm>
                <a:off x="7523" y="2851"/>
                <a:ext cx="631" cy="363"/>
              </a:xfrm>
              <a:custGeom>
                <a:avLst/>
                <a:gdLst>
                  <a:gd name="T0" fmla="*/ 0 w 631"/>
                  <a:gd name="T1" fmla="*/ 184 h 363"/>
                  <a:gd name="T2" fmla="*/ 313 w 631"/>
                  <a:gd name="T3" fmla="*/ 0 h 363"/>
                  <a:gd name="T4" fmla="*/ 631 w 631"/>
                  <a:gd name="T5" fmla="*/ 184 h 363"/>
                  <a:gd name="T6" fmla="*/ 320 w 631"/>
                  <a:gd name="T7" fmla="*/ 363 h 363"/>
                  <a:gd name="T8" fmla="*/ 0 w 631"/>
                  <a:gd name="T9" fmla="*/ 184 h 363"/>
                </a:gdLst>
                <a:ahLst/>
                <a:cxnLst>
                  <a:cxn ang="0">
                    <a:pos x="T0" y="T1"/>
                  </a:cxn>
                  <a:cxn ang="0">
                    <a:pos x="T2" y="T3"/>
                  </a:cxn>
                  <a:cxn ang="0">
                    <a:pos x="T4" y="T5"/>
                  </a:cxn>
                  <a:cxn ang="0">
                    <a:pos x="T6" y="T7"/>
                  </a:cxn>
                  <a:cxn ang="0">
                    <a:pos x="T8" y="T9"/>
                  </a:cxn>
                </a:cxnLst>
                <a:rect l="0" t="0" r="r" b="b"/>
                <a:pathLst>
                  <a:path w="631" h="363">
                    <a:moveTo>
                      <a:pt x="0" y="184"/>
                    </a:moveTo>
                    <a:lnTo>
                      <a:pt x="313" y="0"/>
                    </a:lnTo>
                    <a:lnTo>
                      <a:pt x="631" y="184"/>
                    </a:lnTo>
                    <a:lnTo>
                      <a:pt x="320" y="363"/>
                    </a:lnTo>
                    <a:lnTo>
                      <a:pt x="0" y="18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3" name="Freeform 368"/>
              <p:cNvSpPr>
                <a:spLocks/>
              </p:cNvSpPr>
              <p:nvPr/>
            </p:nvSpPr>
            <p:spPr bwMode="auto">
              <a:xfrm>
                <a:off x="7834" y="3732"/>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4" name="Freeform 369"/>
              <p:cNvSpPr>
                <a:spLocks/>
              </p:cNvSpPr>
              <p:nvPr/>
            </p:nvSpPr>
            <p:spPr bwMode="auto">
              <a:xfrm>
                <a:off x="7834" y="3647"/>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5" name="Freeform 370"/>
              <p:cNvSpPr>
                <a:spLocks/>
              </p:cNvSpPr>
              <p:nvPr/>
            </p:nvSpPr>
            <p:spPr bwMode="auto">
              <a:xfrm>
                <a:off x="7834" y="3562"/>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6" name="Freeform 371"/>
              <p:cNvSpPr>
                <a:spLocks/>
              </p:cNvSpPr>
              <p:nvPr/>
            </p:nvSpPr>
            <p:spPr bwMode="auto">
              <a:xfrm>
                <a:off x="7834" y="3478"/>
                <a:ext cx="273" cy="197"/>
              </a:xfrm>
              <a:custGeom>
                <a:avLst/>
                <a:gdLst>
                  <a:gd name="T0" fmla="*/ 273 w 273"/>
                  <a:gd name="T1" fmla="*/ 0 h 197"/>
                  <a:gd name="T2" fmla="*/ 0 w 273"/>
                  <a:gd name="T3" fmla="*/ 160 h 197"/>
                  <a:gd name="T4" fmla="*/ 0 w 273"/>
                  <a:gd name="T5" fmla="*/ 197 h 197"/>
                  <a:gd name="T6" fmla="*/ 273 w 273"/>
                  <a:gd name="T7" fmla="*/ 37 h 197"/>
                  <a:gd name="T8" fmla="*/ 273 w 273"/>
                  <a:gd name="T9" fmla="*/ 0 h 197"/>
                </a:gdLst>
                <a:ahLst/>
                <a:cxnLst>
                  <a:cxn ang="0">
                    <a:pos x="T0" y="T1"/>
                  </a:cxn>
                  <a:cxn ang="0">
                    <a:pos x="T2" y="T3"/>
                  </a:cxn>
                  <a:cxn ang="0">
                    <a:pos x="T4" y="T5"/>
                  </a:cxn>
                  <a:cxn ang="0">
                    <a:pos x="T6" y="T7"/>
                  </a:cxn>
                  <a:cxn ang="0">
                    <a:pos x="T8" y="T9"/>
                  </a:cxn>
                </a:cxnLst>
                <a:rect l="0" t="0" r="r" b="b"/>
                <a:pathLst>
                  <a:path w="273" h="197">
                    <a:moveTo>
                      <a:pt x="273" y="0"/>
                    </a:moveTo>
                    <a:lnTo>
                      <a:pt x="0" y="160"/>
                    </a:lnTo>
                    <a:lnTo>
                      <a:pt x="0" y="197"/>
                    </a:lnTo>
                    <a:lnTo>
                      <a:pt x="273" y="37"/>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7" name="Freeform 372"/>
              <p:cNvSpPr>
                <a:spLocks/>
              </p:cNvSpPr>
              <p:nvPr/>
            </p:nvSpPr>
            <p:spPr bwMode="auto">
              <a:xfrm>
                <a:off x="7834" y="3393"/>
                <a:ext cx="273" cy="198"/>
              </a:xfrm>
              <a:custGeom>
                <a:avLst/>
                <a:gdLst>
                  <a:gd name="T0" fmla="*/ 273 w 273"/>
                  <a:gd name="T1" fmla="*/ 0 h 198"/>
                  <a:gd name="T2" fmla="*/ 0 w 273"/>
                  <a:gd name="T3" fmla="*/ 160 h 198"/>
                  <a:gd name="T4" fmla="*/ 0 w 273"/>
                  <a:gd name="T5" fmla="*/ 198 h 198"/>
                  <a:gd name="T6" fmla="*/ 273 w 273"/>
                  <a:gd name="T7" fmla="*/ 37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7"/>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8" name="Freeform 373"/>
              <p:cNvSpPr>
                <a:spLocks/>
              </p:cNvSpPr>
              <p:nvPr/>
            </p:nvSpPr>
            <p:spPr bwMode="auto">
              <a:xfrm>
                <a:off x="7834" y="3308"/>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89" name="Freeform 374"/>
              <p:cNvSpPr>
                <a:spLocks/>
              </p:cNvSpPr>
              <p:nvPr/>
            </p:nvSpPr>
            <p:spPr bwMode="auto">
              <a:xfrm>
                <a:off x="7834" y="3223"/>
                <a:ext cx="273" cy="198"/>
              </a:xfrm>
              <a:custGeom>
                <a:avLst/>
                <a:gdLst>
                  <a:gd name="T0" fmla="*/ 273 w 273"/>
                  <a:gd name="T1" fmla="*/ 0 h 198"/>
                  <a:gd name="T2" fmla="*/ 0 w 273"/>
                  <a:gd name="T3" fmla="*/ 160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0"/>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0" name="Freeform 375"/>
              <p:cNvSpPr>
                <a:spLocks/>
              </p:cNvSpPr>
              <p:nvPr/>
            </p:nvSpPr>
            <p:spPr bwMode="auto">
              <a:xfrm>
                <a:off x="7834" y="3138"/>
                <a:ext cx="273" cy="198"/>
              </a:xfrm>
              <a:custGeom>
                <a:avLst/>
                <a:gdLst>
                  <a:gd name="T0" fmla="*/ 273 w 273"/>
                  <a:gd name="T1" fmla="*/ 0 h 198"/>
                  <a:gd name="T2" fmla="*/ 0 w 273"/>
                  <a:gd name="T3" fmla="*/ 161 h 198"/>
                  <a:gd name="T4" fmla="*/ 0 w 273"/>
                  <a:gd name="T5" fmla="*/ 198 h 198"/>
                  <a:gd name="T6" fmla="*/ 273 w 273"/>
                  <a:gd name="T7" fmla="*/ 38 h 198"/>
                  <a:gd name="T8" fmla="*/ 273 w 273"/>
                  <a:gd name="T9" fmla="*/ 0 h 198"/>
                </a:gdLst>
                <a:ahLst/>
                <a:cxnLst>
                  <a:cxn ang="0">
                    <a:pos x="T0" y="T1"/>
                  </a:cxn>
                  <a:cxn ang="0">
                    <a:pos x="T2" y="T3"/>
                  </a:cxn>
                  <a:cxn ang="0">
                    <a:pos x="T4" y="T5"/>
                  </a:cxn>
                  <a:cxn ang="0">
                    <a:pos x="T6" y="T7"/>
                  </a:cxn>
                  <a:cxn ang="0">
                    <a:pos x="T8" y="T9"/>
                  </a:cxn>
                </a:cxnLst>
                <a:rect l="0" t="0" r="r" b="b"/>
                <a:pathLst>
                  <a:path w="273" h="198">
                    <a:moveTo>
                      <a:pt x="273" y="0"/>
                    </a:moveTo>
                    <a:lnTo>
                      <a:pt x="0" y="161"/>
                    </a:lnTo>
                    <a:lnTo>
                      <a:pt x="0" y="198"/>
                    </a:lnTo>
                    <a:lnTo>
                      <a:pt x="273" y="38"/>
                    </a:lnTo>
                    <a:lnTo>
                      <a:pt x="273"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1" name="Freeform 376"/>
              <p:cNvSpPr>
                <a:spLocks/>
              </p:cNvSpPr>
              <p:nvPr/>
            </p:nvSpPr>
            <p:spPr bwMode="auto">
              <a:xfrm>
                <a:off x="7560" y="3732"/>
                <a:ext cx="274" cy="198"/>
              </a:xfrm>
              <a:custGeom>
                <a:avLst/>
                <a:gdLst>
                  <a:gd name="T0" fmla="*/ 0 w 274"/>
                  <a:gd name="T1" fmla="*/ 0 h 198"/>
                  <a:gd name="T2" fmla="*/ 274 w 274"/>
                  <a:gd name="T3" fmla="*/ 160 h 198"/>
                  <a:gd name="T4" fmla="*/ 274 w 274"/>
                  <a:gd name="T5" fmla="*/ 198 h 198"/>
                  <a:gd name="T6" fmla="*/ 0 w 274"/>
                  <a:gd name="T7" fmla="*/ 38 h 198"/>
                  <a:gd name="T8" fmla="*/ 0 w 274"/>
                  <a:gd name="T9" fmla="*/ 0 h 198"/>
                </a:gdLst>
                <a:ahLst/>
                <a:cxnLst>
                  <a:cxn ang="0">
                    <a:pos x="T0" y="T1"/>
                  </a:cxn>
                  <a:cxn ang="0">
                    <a:pos x="T2" y="T3"/>
                  </a:cxn>
                  <a:cxn ang="0">
                    <a:pos x="T4" y="T5"/>
                  </a:cxn>
                  <a:cxn ang="0">
                    <a:pos x="T6" y="T7"/>
                  </a:cxn>
                  <a:cxn ang="0">
                    <a:pos x="T8" y="T9"/>
                  </a:cxn>
                </a:cxnLst>
                <a:rect l="0" t="0" r="r" b="b"/>
                <a:pathLst>
                  <a:path w="274" h="198">
                    <a:moveTo>
                      <a:pt x="0" y="0"/>
                    </a:moveTo>
                    <a:lnTo>
                      <a:pt x="274" y="160"/>
                    </a:lnTo>
                    <a:lnTo>
                      <a:pt x="274"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2" name="Freeform 377"/>
              <p:cNvSpPr>
                <a:spLocks/>
              </p:cNvSpPr>
              <p:nvPr/>
            </p:nvSpPr>
            <p:spPr bwMode="auto">
              <a:xfrm>
                <a:off x="7560" y="3647"/>
                <a:ext cx="274" cy="198"/>
              </a:xfrm>
              <a:custGeom>
                <a:avLst/>
                <a:gdLst>
                  <a:gd name="T0" fmla="*/ 0 w 274"/>
                  <a:gd name="T1" fmla="*/ 0 h 198"/>
                  <a:gd name="T2" fmla="*/ 274 w 274"/>
                  <a:gd name="T3" fmla="*/ 160 h 198"/>
                  <a:gd name="T4" fmla="*/ 274 w 274"/>
                  <a:gd name="T5" fmla="*/ 198 h 198"/>
                  <a:gd name="T6" fmla="*/ 0 w 274"/>
                  <a:gd name="T7" fmla="*/ 38 h 198"/>
                  <a:gd name="T8" fmla="*/ 0 w 274"/>
                  <a:gd name="T9" fmla="*/ 0 h 198"/>
                </a:gdLst>
                <a:ahLst/>
                <a:cxnLst>
                  <a:cxn ang="0">
                    <a:pos x="T0" y="T1"/>
                  </a:cxn>
                  <a:cxn ang="0">
                    <a:pos x="T2" y="T3"/>
                  </a:cxn>
                  <a:cxn ang="0">
                    <a:pos x="T4" y="T5"/>
                  </a:cxn>
                  <a:cxn ang="0">
                    <a:pos x="T6" y="T7"/>
                  </a:cxn>
                  <a:cxn ang="0">
                    <a:pos x="T8" y="T9"/>
                  </a:cxn>
                </a:cxnLst>
                <a:rect l="0" t="0" r="r" b="b"/>
                <a:pathLst>
                  <a:path w="274" h="198">
                    <a:moveTo>
                      <a:pt x="0" y="0"/>
                    </a:moveTo>
                    <a:lnTo>
                      <a:pt x="274" y="160"/>
                    </a:lnTo>
                    <a:lnTo>
                      <a:pt x="274"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3" name="Freeform 378"/>
              <p:cNvSpPr>
                <a:spLocks/>
              </p:cNvSpPr>
              <p:nvPr/>
            </p:nvSpPr>
            <p:spPr bwMode="auto">
              <a:xfrm>
                <a:off x="7560" y="3562"/>
                <a:ext cx="274" cy="198"/>
              </a:xfrm>
              <a:custGeom>
                <a:avLst/>
                <a:gdLst>
                  <a:gd name="T0" fmla="*/ 0 w 274"/>
                  <a:gd name="T1" fmla="*/ 0 h 198"/>
                  <a:gd name="T2" fmla="*/ 274 w 274"/>
                  <a:gd name="T3" fmla="*/ 160 h 198"/>
                  <a:gd name="T4" fmla="*/ 274 w 274"/>
                  <a:gd name="T5" fmla="*/ 198 h 198"/>
                  <a:gd name="T6" fmla="*/ 0 w 274"/>
                  <a:gd name="T7" fmla="*/ 38 h 198"/>
                  <a:gd name="T8" fmla="*/ 0 w 274"/>
                  <a:gd name="T9" fmla="*/ 0 h 198"/>
                </a:gdLst>
                <a:ahLst/>
                <a:cxnLst>
                  <a:cxn ang="0">
                    <a:pos x="T0" y="T1"/>
                  </a:cxn>
                  <a:cxn ang="0">
                    <a:pos x="T2" y="T3"/>
                  </a:cxn>
                  <a:cxn ang="0">
                    <a:pos x="T4" y="T5"/>
                  </a:cxn>
                  <a:cxn ang="0">
                    <a:pos x="T6" y="T7"/>
                  </a:cxn>
                  <a:cxn ang="0">
                    <a:pos x="T8" y="T9"/>
                  </a:cxn>
                </a:cxnLst>
                <a:rect l="0" t="0" r="r" b="b"/>
                <a:pathLst>
                  <a:path w="274" h="198">
                    <a:moveTo>
                      <a:pt x="0" y="0"/>
                    </a:moveTo>
                    <a:lnTo>
                      <a:pt x="274" y="160"/>
                    </a:lnTo>
                    <a:lnTo>
                      <a:pt x="274"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4" name="Freeform 379"/>
              <p:cNvSpPr>
                <a:spLocks/>
              </p:cNvSpPr>
              <p:nvPr/>
            </p:nvSpPr>
            <p:spPr bwMode="auto">
              <a:xfrm>
                <a:off x="7560" y="3478"/>
                <a:ext cx="274" cy="197"/>
              </a:xfrm>
              <a:custGeom>
                <a:avLst/>
                <a:gdLst>
                  <a:gd name="T0" fmla="*/ 0 w 274"/>
                  <a:gd name="T1" fmla="*/ 0 h 197"/>
                  <a:gd name="T2" fmla="*/ 274 w 274"/>
                  <a:gd name="T3" fmla="*/ 160 h 197"/>
                  <a:gd name="T4" fmla="*/ 274 w 274"/>
                  <a:gd name="T5" fmla="*/ 197 h 197"/>
                  <a:gd name="T6" fmla="*/ 0 w 274"/>
                  <a:gd name="T7" fmla="*/ 37 h 197"/>
                  <a:gd name="T8" fmla="*/ 0 w 274"/>
                  <a:gd name="T9" fmla="*/ 0 h 197"/>
                </a:gdLst>
                <a:ahLst/>
                <a:cxnLst>
                  <a:cxn ang="0">
                    <a:pos x="T0" y="T1"/>
                  </a:cxn>
                  <a:cxn ang="0">
                    <a:pos x="T2" y="T3"/>
                  </a:cxn>
                  <a:cxn ang="0">
                    <a:pos x="T4" y="T5"/>
                  </a:cxn>
                  <a:cxn ang="0">
                    <a:pos x="T6" y="T7"/>
                  </a:cxn>
                  <a:cxn ang="0">
                    <a:pos x="T8" y="T9"/>
                  </a:cxn>
                </a:cxnLst>
                <a:rect l="0" t="0" r="r" b="b"/>
                <a:pathLst>
                  <a:path w="274" h="197">
                    <a:moveTo>
                      <a:pt x="0" y="0"/>
                    </a:moveTo>
                    <a:lnTo>
                      <a:pt x="274" y="160"/>
                    </a:lnTo>
                    <a:lnTo>
                      <a:pt x="274" y="197"/>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5" name="Freeform 380"/>
              <p:cNvSpPr>
                <a:spLocks/>
              </p:cNvSpPr>
              <p:nvPr/>
            </p:nvSpPr>
            <p:spPr bwMode="auto">
              <a:xfrm>
                <a:off x="7560" y="3393"/>
                <a:ext cx="274" cy="198"/>
              </a:xfrm>
              <a:custGeom>
                <a:avLst/>
                <a:gdLst>
                  <a:gd name="T0" fmla="*/ 0 w 274"/>
                  <a:gd name="T1" fmla="*/ 0 h 198"/>
                  <a:gd name="T2" fmla="*/ 274 w 274"/>
                  <a:gd name="T3" fmla="*/ 160 h 198"/>
                  <a:gd name="T4" fmla="*/ 274 w 274"/>
                  <a:gd name="T5" fmla="*/ 198 h 198"/>
                  <a:gd name="T6" fmla="*/ 0 w 274"/>
                  <a:gd name="T7" fmla="*/ 37 h 198"/>
                  <a:gd name="T8" fmla="*/ 0 w 274"/>
                  <a:gd name="T9" fmla="*/ 0 h 198"/>
                </a:gdLst>
                <a:ahLst/>
                <a:cxnLst>
                  <a:cxn ang="0">
                    <a:pos x="T0" y="T1"/>
                  </a:cxn>
                  <a:cxn ang="0">
                    <a:pos x="T2" y="T3"/>
                  </a:cxn>
                  <a:cxn ang="0">
                    <a:pos x="T4" y="T5"/>
                  </a:cxn>
                  <a:cxn ang="0">
                    <a:pos x="T6" y="T7"/>
                  </a:cxn>
                  <a:cxn ang="0">
                    <a:pos x="T8" y="T9"/>
                  </a:cxn>
                </a:cxnLst>
                <a:rect l="0" t="0" r="r" b="b"/>
                <a:pathLst>
                  <a:path w="274" h="198">
                    <a:moveTo>
                      <a:pt x="0" y="0"/>
                    </a:moveTo>
                    <a:lnTo>
                      <a:pt x="274" y="160"/>
                    </a:lnTo>
                    <a:lnTo>
                      <a:pt x="274" y="198"/>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6" name="Freeform 381"/>
              <p:cNvSpPr>
                <a:spLocks/>
              </p:cNvSpPr>
              <p:nvPr/>
            </p:nvSpPr>
            <p:spPr bwMode="auto">
              <a:xfrm>
                <a:off x="7560" y="3308"/>
                <a:ext cx="274" cy="198"/>
              </a:xfrm>
              <a:custGeom>
                <a:avLst/>
                <a:gdLst>
                  <a:gd name="T0" fmla="*/ 0 w 274"/>
                  <a:gd name="T1" fmla="*/ 0 h 198"/>
                  <a:gd name="T2" fmla="*/ 274 w 274"/>
                  <a:gd name="T3" fmla="*/ 160 h 198"/>
                  <a:gd name="T4" fmla="*/ 274 w 274"/>
                  <a:gd name="T5" fmla="*/ 198 h 198"/>
                  <a:gd name="T6" fmla="*/ 0 w 274"/>
                  <a:gd name="T7" fmla="*/ 38 h 198"/>
                  <a:gd name="T8" fmla="*/ 0 w 274"/>
                  <a:gd name="T9" fmla="*/ 0 h 198"/>
                </a:gdLst>
                <a:ahLst/>
                <a:cxnLst>
                  <a:cxn ang="0">
                    <a:pos x="T0" y="T1"/>
                  </a:cxn>
                  <a:cxn ang="0">
                    <a:pos x="T2" y="T3"/>
                  </a:cxn>
                  <a:cxn ang="0">
                    <a:pos x="T4" y="T5"/>
                  </a:cxn>
                  <a:cxn ang="0">
                    <a:pos x="T6" y="T7"/>
                  </a:cxn>
                  <a:cxn ang="0">
                    <a:pos x="T8" y="T9"/>
                  </a:cxn>
                </a:cxnLst>
                <a:rect l="0" t="0" r="r" b="b"/>
                <a:pathLst>
                  <a:path w="274" h="198">
                    <a:moveTo>
                      <a:pt x="0" y="0"/>
                    </a:moveTo>
                    <a:lnTo>
                      <a:pt x="274" y="160"/>
                    </a:lnTo>
                    <a:lnTo>
                      <a:pt x="274"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7" name="Freeform 382"/>
              <p:cNvSpPr>
                <a:spLocks/>
              </p:cNvSpPr>
              <p:nvPr/>
            </p:nvSpPr>
            <p:spPr bwMode="auto">
              <a:xfrm>
                <a:off x="7560" y="3223"/>
                <a:ext cx="274" cy="198"/>
              </a:xfrm>
              <a:custGeom>
                <a:avLst/>
                <a:gdLst>
                  <a:gd name="T0" fmla="*/ 0 w 274"/>
                  <a:gd name="T1" fmla="*/ 0 h 198"/>
                  <a:gd name="T2" fmla="*/ 274 w 274"/>
                  <a:gd name="T3" fmla="*/ 160 h 198"/>
                  <a:gd name="T4" fmla="*/ 274 w 274"/>
                  <a:gd name="T5" fmla="*/ 198 h 198"/>
                  <a:gd name="T6" fmla="*/ 0 w 274"/>
                  <a:gd name="T7" fmla="*/ 38 h 198"/>
                  <a:gd name="T8" fmla="*/ 0 w 274"/>
                  <a:gd name="T9" fmla="*/ 0 h 198"/>
                </a:gdLst>
                <a:ahLst/>
                <a:cxnLst>
                  <a:cxn ang="0">
                    <a:pos x="T0" y="T1"/>
                  </a:cxn>
                  <a:cxn ang="0">
                    <a:pos x="T2" y="T3"/>
                  </a:cxn>
                  <a:cxn ang="0">
                    <a:pos x="T4" y="T5"/>
                  </a:cxn>
                  <a:cxn ang="0">
                    <a:pos x="T6" y="T7"/>
                  </a:cxn>
                  <a:cxn ang="0">
                    <a:pos x="T8" y="T9"/>
                  </a:cxn>
                </a:cxnLst>
                <a:rect l="0" t="0" r="r" b="b"/>
                <a:pathLst>
                  <a:path w="274" h="198">
                    <a:moveTo>
                      <a:pt x="0" y="0"/>
                    </a:moveTo>
                    <a:lnTo>
                      <a:pt x="274" y="160"/>
                    </a:lnTo>
                    <a:lnTo>
                      <a:pt x="274"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8" name="Freeform 383"/>
              <p:cNvSpPr>
                <a:spLocks/>
              </p:cNvSpPr>
              <p:nvPr/>
            </p:nvSpPr>
            <p:spPr bwMode="auto">
              <a:xfrm>
                <a:off x="7560" y="3138"/>
                <a:ext cx="274" cy="198"/>
              </a:xfrm>
              <a:custGeom>
                <a:avLst/>
                <a:gdLst>
                  <a:gd name="T0" fmla="*/ 0 w 274"/>
                  <a:gd name="T1" fmla="*/ 0 h 198"/>
                  <a:gd name="T2" fmla="*/ 274 w 274"/>
                  <a:gd name="T3" fmla="*/ 161 h 198"/>
                  <a:gd name="T4" fmla="*/ 274 w 274"/>
                  <a:gd name="T5" fmla="*/ 198 h 198"/>
                  <a:gd name="T6" fmla="*/ 0 w 274"/>
                  <a:gd name="T7" fmla="*/ 38 h 198"/>
                  <a:gd name="T8" fmla="*/ 0 w 274"/>
                  <a:gd name="T9" fmla="*/ 0 h 198"/>
                </a:gdLst>
                <a:ahLst/>
                <a:cxnLst>
                  <a:cxn ang="0">
                    <a:pos x="T0" y="T1"/>
                  </a:cxn>
                  <a:cxn ang="0">
                    <a:pos x="T2" y="T3"/>
                  </a:cxn>
                  <a:cxn ang="0">
                    <a:pos x="T4" y="T5"/>
                  </a:cxn>
                  <a:cxn ang="0">
                    <a:pos x="T6" y="T7"/>
                  </a:cxn>
                  <a:cxn ang="0">
                    <a:pos x="T8" y="T9"/>
                  </a:cxn>
                </a:cxnLst>
                <a:rect l="0" t="0" r="r" b="b"/>
                <a:pathLst>
                  <a:path w="274" h="198">
                    <a:moveTo>
                      <a:pt x="0" y="0"/>
                    </a:moveTo>
                    <a:lnTo>
                      <a:pt x="274" y="161"/>
                    </a:lnTo>
                    <a:lnTo>
                      <a:pt x="274" y="198"/>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299" name="Freeform 384"/>
              <p:cNvSpPr>
                <a:spLocks/>
              </p:cNvSpPr>
              <p:nvPr/>
            </p:nvSpPr>
            <p:spPr bwMode="auto">
              <a:xfrm>
                <a:off x="7834" y="2988"/>
                <a:ext cx="217" cy="179"/>
              </a:xfrm>
              <a:custGeom>
                <a:avLst/>
                <a:gdLst>
                  <a:gd name="T0" fmla="*/ 217 w 217"/>
                  <a:gd name="T1" fmla="*/ 0 h 179"/>
                  <a:gd name="T2" fmla="*/ 0 w 217"/>
                  <a:gd name="T3" fmla="*/ 132 h 179"/>
                  <a:gd name="T4" fmla="*/ 0 w 217"/>
                  <a:gd name="T5" fmla="*/ 179 h 179"/>
                  <a:gd name="T6" fmla="*/ 217 w 217"/>
                  <a:gd name="T7" fmla="*/ 47 h 179"/>
                  <a:gd name="T8" fmla="*/ 217 w 217"/>
                  <a:gd name="T9" fmla="*/ 0 h 179"/>
                </a:gdLst>
                <a:ahLst/>
                <a:cxnLst>
                  <a:cxn ang="0">
                    <a:pos x="T0" y="T1"/>
                  </a:cxn>
                  <a:cxn ang="0">
                    <a:pos x="T2" y="T3"/>
                  </a:cxn>
                  <a:cxn ang="0">
                    <a:pos x="T4" y="T5"/>
                  </a:cxn>
                  <a:cxn ang="0">
                    <a:pos x="T6" y="T7"/>
                  </a:cxn>
                  <a:cxn ang="0">
                    <a:pos x="T8" y="T9"/>
                  </a:cxn>
                </a:cxnLst>
                <a:rect l="0" t="0" r="r" b="b"/>
                <a:pathLst>
                  <a:path w="217" h="179">
                    <a:moveTo>
                      <a:pt x="217" y="0"/>
                    </a:moveTo>
                    <a:lnTo>
                      <a:pt x="0" y="132"/>
                    </a:lnTo>
                    <a:lnTo>
                      <a:pt x="0" y="179"/>
                    </a:lnTo>
                    <a:lnTo>
                      <a:pt x="217" y="47"/>
                    </a:lnTo>
                    <a:lnTo>
                      <a:pt x="21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0" name="Freeform 385"/>
              <p:cNvSpPr>
                <a:spLocks/>
              </p:cNvSpPr>
              <p:nvPr/>
            </p:nvSpPr>
            <p:spPr bwMode="auto">
              <a:xfrm>
                <a:off x="7834" y="2950"/>
                <a:ext cx="132" cy="122"/>
              </a:xfrm>
              <a:custGeom>
                <a:avLst/>
                <a:gdLst>
                  <a:gd name="T0" fmla="*/ 132 w 132"/>
                  <a:gd name="T1" fmla="*/ 0 h 122"/>
                  <a:gd name="T2" fmla="*/ 0 w 132"/>
                  <a:gd name="T3" fmla="*/ 75 h 122"/>
                  <a:gd name="T4" fmla="*/ 0 w 132"/>
                  <a:gd name="T5" fmla="*/ 122 h 122"/>
                  <a:gd name="T6" fmla="*/ 132 w 132"/>
                  <a:gd name="T7" fmla="*/ 47 h 122"/>
                  <a:gd name="T8" fmla="*/ 132 w 132"/>
                  <a:gd name="T9" fmla="*/ 0 h 122"/>
                </a:gdLst>
                <a:ahLst/>
                <a:cxnLst>
                  <a:cxn ang="0">
                    <a:pos x="T0" y="T1"/>
                  </a:cxn>
                  <a:cxn ang="0">
                    <a:pos x="T2" y="T3"/>
                  </a:cxn>
                  <a:cxn ang="0">
                    <a:pos x="T4" y="T5"/>
                  </a:cxn>
                  <a:cxn ang="0">
                    <a:pos x="T6" y="T7"/>
                  </a:cxn>
                  <a:cxn ang="0">
                    <a:pos x="T8" y="T9"/>
                  </a:cxn>
                </a:cxnLst>
                <a:rect l="0" t="0" r="r" b="b"/>
                <a:pathLst>
                  <a:path w="132" h="122">
                    <a:moveTo>
                      <a:pt x="132" y="0"/>
                    </a:moveTo>
                    <a:lnTo>
                      <a:pt x="0" y="75"/>
                    </a:lnTo>
                    <a:lnTo>
                      <a:pt x="0" y="122"/>
                    </a:lnTo>
                    <a:lnTo>
                      <a:pt x="132" y="47"/>
                    </a:lnTo>
                    <a:lnTo>
                      <a:pt x="132"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1" name="Freeform 386"/>
              <p:cNvSpPr>
                <a:spLocks/>
              </p:cNvSpPr>
              <p:nvPr/>
            </p:nvSpPr>
            <p:spPr bwMode="auto">
              <a:xfrm>
                <a:off x="7834" y="2912"/>
                <a:ext cx="47" cy="76"/>
              </a:xfrm>
              <a:custGeom>
                <a:avLst/>
                <a:gdLst>
                  <a:gd name="T0" fmla="*/ 47 w 47"/>
                  <a:gd name="T1" fmla="*/ 0 h 76"/>
                  <a:gd name="T2" fmla="*/ 0 w 47"/>
                  <a:gd name="T3" fmla="*/ 29 h 76"/>
                  <a:gd name="T4" fmla="*/ 0 w 47"/>
                  <a:gd name="T5" fmla="*/ 76 h 76"/>
                  <a:gd name="T6" fmla="*/ 47 w 47"/>
                  <a:gd name="T7" fmla="*/ 47 h 76"/>
                  <a:gd name="T8" fmla="*/ 47 w 47"/>
                  <a:gd name="T9" fmla="*/ 0 h 76"/>
                </a:gdLst>
                <a:ahLst/>
                <a:cxnLst>
                  <a:cxn ang="0">
                    <a:pos x="T0" y="T1"/>
                  </a:cxn>
                  <a:cxn ang="0">
                    <a:pos x="T2" y="T3"/>
                  </a:cxn>
                  <a:cxn ang="0">
                    <a:pos x="T4" y="T5"/>
                  </a:cxn>
                  <a:cxn ang="0">
                    <a:pos x="T6" y="T7"/>
                  </a:cxn>
                  <a:cxn ang="0">
                    <a:pos x="T8" y="T9"/>
                  </a:cxn>
                </a:cxnLst>
                <a:rect l="0" t="0" r="r" b="b"/>
                <a:pathLst>
                  <a:path w="47" h="76">
                    <a:moveTo>
                      <a:pt x="47" y="0"/>
                    </a:moveTo>
                    <a:lnTo>
                      <a:pt x="0" y="29"/>
                    </a:lnTo>
                    <a:lnTo>
                      <a:pt x="0" y="76"/>
                    </a:lnTo>
                    <a:lnTo>
                      <a:pt x="47" y="47"/>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2" name="Freeform 387"/>
              <p:cNvSpPr>
                <a:spLocks/>
              </p:cNvSpPr>
              <p:nvPr/>
            </p:nvSpPr>
            <p:spPr bwMode="auto">
              <a:xfrm>
                <a:off x="7787" y="2912"/>
                <a:ext cx="52" cy="76"/>
              </a:xfrm>
              <a:custGeom>
                <a:avLst/>
                <a:gdLst>
                  <a:gd name="T0" fmla="*/ 52 w 52"/>
                  <a:gd name="T1" fmla="*/ 76 h 76"/>
                  <a:gd name="T2" fmla="*/ 0 w 52"/>
                  <a:gd name="T3" fmla="*/ 47 h 76"/>
                  <a:gd name="T4" fmla="*/ 0 w 52"/>
                  <a:gd name="T5" fmla="*/ 0 h 76"/>
                  <a:gd name="T6" fmla="*/ 49 w 52"/>
                  <a:gd name="T7" fmla="*/ 29 h 76"/>
                  <a:gd name="T8" fmla="*/ 52 w 52"/>
                  <a:gd name="T9" fmla="*/ 76 h 76"/>
                </a:gdLst>
                <a:ahLst/>
                <a:cxnLst>
                  <a:cxn ang="0">
                    <a:pos x="T0" y="T1"/>
                  </a:cxn>
                  <a:cxn ang="0">
                    <a:pos x="T2" y="T3"/>
                  </a:cxn>
                  <a:cxn ang="0">
                    <a:pos x="T4" y="T5"/>
                  </a:cxn>
                  <a:cxn ang="0">
                    <a:pos x="T6" y="T7"/>
                  </a:cxn>
                  <a:cxn ang="0">
                    <a:pos x="T8" y="T9"/>
                  </a:cxn>
                </a:cxnLst>
                <a:rect l="0" t="0" r="r" b="b"/>
                <a:pathLst>
                  <a:path w="52" h="76">
                    <a:moveTo>
                      <a:pt x="52" y="76"/>
                    </a:moveTo>
                    <a:lnTo>
                      <a:pt x="0" y="47"/>
                    </a:lnTo>
                    <a:lnTo>
                      <a:pt x="0" y="0"/>
                    </a:lnTo>
                    <a:lnTo>
                      <a:pt x="49" y="29"/>
                    </a:lnTo>
                    <a:lnTo>
                      <a:pt x="52"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3" name="Freeform 388"/>
              <p:cNvSpPr>
                <a:spLocks/>
              </p:cNvSpPr>
              <p:nvPr/>
            </p:nvSpPr>
            <p:spPr bwMode="auto">
              <a:xfrm>
                <a:off x="7787" y="2912"/>
                <a:ext cx="52" cy="76"/>
              </a:xfrm>
              <a:custGeom>
                <a:avLst/>
                <a:gdLst>
                  <a:gd name="T0" fmla="*/ 52 w 52"/>
                  <a:gd name="T1" fmla="*/ 76 h 76"/>
                  <a:gd name="T2" fmla="*/ 0 w 52"/>
                  <a:gd name="T3" fmla="*/ 47 h 76"/>
                  <a:gd name="T4" fmla="*/ 0 w 52"/>
                  <a:gd name="T5" fmla="*/ 0 h 76"/>
                  <a:gd name="T6" fmla="*/ 49 w 52"/>
                  <a:gd name="T7" fmla="*/ 29 h 76"/>
                </a:gdLst>
                <a:ahLst/>
                <a:cxnLst>
                  <a:cxn ang="0">
                    <a:pos x="T0" y="T1"/>
                  </a:cxn>
                  <a:cxn ang="0">
                    <a:pos x="T2" y="T3"/>
                  </a:cxn>
                  <a:cxn ang="0">
                    <a:pos x="T4" y="T5"/>
                  </a:cxn>
                  <a:cxn ang="0">
                    <a:pos x="T6" y="T7"/>
                  </a:cxn>
                </a:cxnLst>
                <a:rect l="0" t="0" r="r" b="b"/>
                <a:pathLst>
                  <a:path w="52" h="76">
                    <a:moveTo>
                      <a:pt x="52" y="76"/>
                    </a:moveTo>
                    <a:lnTo>
                      <a:pt x="0" y="47"/>
                    </a:lnTo>
                    <a:lnTo>
                      <a:pt x="0" y="0"/>
                    </a:lnTo>
                    <a:lnTo>
                      <a:pt x="49" y="29"/>
                    </a:lnTo>
                  </a:path>
                </a:pathLst>
              </a:custGeom>
              <a:noFill/>
              <a:ln w="15875" cap="flat">
                <a:solidFill>
                  <a:srgbClr val="5E5E5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4" name="Freeform 389"/>
              <p:cNvSpPr>
                <a:spLocks/>
              </p:cNvSpPr>
              <p:nvPr/>
            </p:nvSpPr>
            <p:spPr bwMode="auto">
              <a:xfrm>
                <a:off x="7702" y="2950"/>
                <a:ext cx="137" cy="122"/>
              </a:xfrm>
              <a:custGeom>
                <a:avLst/>
                <a:gdLst>
                  <a:gd name="T0" fmla="*/ 137 w 137"/>
                  <a:gd name="T1" fmla="*/ 122 h 122"/>
                  <a:gd name="T2" fmla="*/ 0 w 137"/>
                  <a:gd name="T3" fmla="*/ 47 h 122"/>
                  <a:gd name="T4" fmla="*/ 0 w 137"/>
                  <a:gd name="T5" fmla="*/ 0 h 122"/>
                  <a:gd name="T6" fmla="*/ 134 w 137"/>
                  <a:gd name="T7" fmla="*/ 75 h 122"/>
                  <a:gd name="T8" fmla="*/ 137 w 137"/>
                  <a:gd name="T9" fmla="*/ 122 h 122"/>
                </a:gdLst>
                <a:ahLst/>
                <a:cxnLst>
                  <a:cxn ang="0">
                    <a:pos x="T0" y="T1"/>
                  </a:cxn>
                  <a:cxn ang="0">
                    <a:pos x="T2" y="T3"/>
                  </a:cxn>
                  <a:cxn ang="0">
                    <a:pos x="T4" y="T5"/>
                  </a:cxn>
                  <a:cxn ang="0">
                    <a:pos x="T6" y="T7"/>
                  </a:cxn>
                  <a:cxn ang="0">
                    <a:pos x="T8" y="T9"/>
                  </a:cxn>
                </a:cxnLst>
                <a:rect l="0" t="0" r="r" b="b"/>
                <a:pathLst>
                  <a:path w="137" h="122">
                    <a:moveTo>
                      <a:pt x="137" y="122"/>
                    </a:moveTo>
                    <a:lnTo>
                      <a:pt x="0" y="47"/>
                    </a:lnTo>
                    <a:lnTo>
                      <a:pt x="0" y="0"/>
                    </a:lnTo>
                    <a:lnTo>
                      <a:pt x="134" y="75"/>
                    </a:lnTo>
                    <a:lnTo>
                      <a:pt x="137"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5" name="Freeform 390"/>
              <p:cNvSpPr>
                <a:spLocks/>
              </p:cNvSpPr>
              <p:nvPr/>
            </p:nvSpPr>
            <p:spPr bwMode="auto">
              <a:xfrm>
                <a:off x="7702" y="2950"/>
                <a:ext cx="137" cy="122"/>
              </a:xfrm>
              <a:custGeom>
                <a:avLst/>
                <a:gdLst>
                  <a:gd name="T0" fmla="*/ 137 w 137"/>
                  <a:gd name="T1" fmla="*/ 122 h 122"/>
                  <a:gd name="T2" fmla="*/ 0 w 137"/>
                  <a:gd name="T3" fmla="*/ 47 h 122"/>
                  <a:gd name="T4" fmla="*/ 0 w 137"/>
                  <a:gd name="T5" fmla="*/ 0 h 122"/>
                  <a:gd name="T6" fmla="*/ 134 w 137"/>
                  <a:gd name="T7" fmla="*/ 75 h 122"/>
                </a:gdLst>
                <a:ahLst/>
                <a:cxnLst>
                  <a:cxn ang="0">
                    <a:pos x="T0" y="T1"/>
                  </a:cxn>
                  <a:cxn ang="0">
                    <a:pos x="T2" y="T3"/>
                  </a:cxn>
                  <a:cxn ang="0">
                    <a:pos x="T4" y="T5"/>
                  </a:cxn>
                  <a:cxn ang="0">
                    <a:pos x="T6" y="T7"/>
                  </a:cxn>
                </a:cxnLst>
                <a:rect l="0" t="0" r="r" b="b"/>
                <a:pathLst>
                  <a:path w="137" h="122">
                    <a:moveTo>
                      <a:pt x="137" y="122"/>
                    </a:moveTo>
                    <a:lnTo>
                      <a:pt x="0" y="47"/>
                    </a:lnTo>
                    <a:lnTo>
                      <a:pt x="0" y="0"/>
                    </a:lnTo>
                    <a:lnTo>
                      <a:pt x="134" y="75"/>
                    </a:lnTo>
                  </a:path>
                </a:pathLst>
              </a:custGeom>
              <a:noFill/>
              <a:ln w="15875" cap="flat">
                <a:solidFill>
                  <a:srgbClr val="5E5E5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6" name="Freeform 391"/>
              <p:cNvSpPr>
                <a:spLocks/>
              </p:cNvSpPr>
              <p:nvPr/>
            </p:nvSpPr>
            <p:spPr bwMode="auto">
              <a:xfrm>
                <a:off x="7617" y="2988"/>
                <a:ext cx="217" cy="179"/>
              </a:xfrm>
              <a:custGeom>
                <a:avLst/>
                <a:gdLst>
                  <a:gd name="T0" fmla="*/ 0 w 217"/>
                  <a:gd name="T1" fmla="*/ 0 h 179"/>
                  <a:gd name="T2" fmla="*/ 217 w 217"/>
                  <a:gd name="T3" fmla="*/ 132 h 179"/>
                  <a:gd name="T4" fmla="*/ 217 w 217"/>
                  <a:gd name="T5" fmla="*/ 179 h 179"/>
                  <a:gd name="T6" fmla="*/ 0 w 217"/>
                  <a:gd name="T7" fmla="*/ 47 h 179"/>
                  <a:gd name="T8" fmla="*/ 0 w 217"/>
                  <a:gd name="T9" fmla="*/ 0 h 179"/>
                </a:gdLst>
                <a:ahLst/>
                <a:cxnLst>
                  <a:cxn ang="0">
                    <a:pos x="T0" y="T1"/>
                  </a:cxn>
                  <a:cxn ang="0">
                    <a:pos x="T2" y="T3"/>
                  </a:cxn>
                  <a:cxn ang="0">
                    <a:pos x="T4" y="T5"/>
                  </a:cxn>
                  <a:cxn ang="0">
                    <a:pos x="T6" y="T7"/>
                  </a:cxn>
                  <a:cxn ang="0">
                    <a:pos x="T8" y="T9"/>
                  </a:cxn>
                </a:cxnLst>
                <a:rect l="0" t="0" r="r" b="b"/>
                <a:pathLst>
                  <a:path w="217" h="179">
                    <a:moveTo>
                      <a:pt x="0" y="0"/>
                    </a:moveTo>
                    <a:lnTo>
                      <a:pt x="217" y="132"/>
                    </a:lnTo>
                    <a:lnTo>
                      <a:pt x="217" y="179"/>
                    </a:lnTo>
                    <a:lnTo>
                      <a:pt x="0" y="4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7" name="Freeform 392"/>
              <p:cNvSpPr>
                <a:spLocks/>
              </p:cNvSpPr>
              <p:nvPr/>
            </p:nvSpPr>
            <p:spPr bwMode="auto">
              <a:xfrm>
                <a:off x="8447" y="4662"/>
                <a:ext cx="179" cy="568"/>
              </a:xfrm>
              <a:custGeom>
                <a:avLst/>
                <a:gdLst>
                  <a:gd name="T0" fmla="*/ 179 w 179"/>
                  <a:gd name="T1" fmla="*/ 0 h 568"/>
                  <a:gd name="T2" fmla="*/ 0 w 179"/>
                  <a:gd name="T3" fmla="*/ 106 h 568"/>
                  <a:gd name="T4" fmla="*/ 0 w 179"/>
                  <a:gd name="T5" fmla="*/ 568 h 568"/>
                  <a:gd name="T6" fmla="*/ 179 w 179"/>
                  <a:gd name="T7" fmla="*/ 462 h 568"/>
                  <a:gd name="T8" fmla="*/ 179 w 179"/>
                  <a:gd name="T9" fmla="*/ 0 h 568"/>
                </a:gdLst>
                <a:ahLst/>
                <a:cxnLst>
                  <a:cxn ang="0">
                    <a:pos x="T0" y="T1"/>
                  </a:cxn>
                  <a:cxn ang="0">
                    <a:pos x="T2" y="T3"/>
                  </a:cxn>
                  <a:cxn ang="0">
                    <a:pos x="T4" y="T5"/>
                  </a:cxn>
                  <a:cxn ang="0">
                    <a:pos x="T6" y="T7"/>
                  </a:cxn>
                  <a:cxn ang="0">
                    <a:pos x="T8" y="T9"/>
                  </a:cxn>
                </a:cxnLst>
                <a:rect l="0" t="0" r="r" b="b"/>
                <a:pathLst>
                  <a:path w="179" h="568">
                    <a:moveTo>
                      <a:pt x="179" y="0"/>
                    </a:moveTo>
                    <a:lnTo>
                      <a:pt x="0" y="106"/>
                    </a:lnTo>
                    <a:lnTo>
                      <a:pt x="0" y="568"/>
                    </a:lnTo>
                    <a:lnTo>
                      <a:pt x="179" y="462"/>
                    </a:lnTo>
                    <a:lnTo>
                      <a:pt x="179"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8" name="Freeform 393"/>
              <p:cNvSpPr>
                <a:spLocks/>
              </p:cNvSpPr>
              <p:nvPr/>
            </p:nvSpPr>
            <p:spPr bwMode="auto">
              <a:xfrm>
                <a:off x="8475" y="5105"/>
                <a:ext cx="47" cy="80"/>
              </a:xfrm>
              <a:custGeom>
                <a:avLst/>
                <a:gdLst>
                  <a:gd name="T0" fmla="*/ 47 w 47"/>
                  <a:gd name="T1" fmla="*/ 0 h 80"/>
                  <a:gd name="T2" fmla="*/ 0 w 47"/>
                  <a:gd name="T3" fmla="*/ 30 h 80"/>
                  <a:gd name="T4" fmla="*/ 0 w 47"/>
                  <a:gd name="T5" fmla="*/ 80 h 80"/>
                  <a:gd name="T6" fmla="*/ 47 w 47"/>
                  <a:gd name="T7" fmla="*/ 52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0"/>
                    </a:lnTo>
                    <a:lnTo>
                      <a:pt x="0" y="80"/>
                    </a:lnTo>
                    <a:lnTo>
                      <a:pt x="47" y="52"/>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09" name="Freeform 394"/>
              <p:cNvSpPr>
                <a:spLocks/>
              </p:cNvSpPr>
              <p:nvPr/>
            </p:nvSpPr>
            <p:spPr bwMode="auto">
              <a:xfrm>
                <a:off x="8475" y="5015"/>
                <a:ext cx="47" cy="80"/>
              </a:xfrm>
              <a:custGeom>
                <a:avLst/>
                <a:gdLst>
                  <a:gd name="T0" fmla="*/ 47 w 47"/>
                  <a:gd name="T1" fmla="*/ 0 h 80"/>
                  <a:gd name="T2" fmla="*/ 0 w 47"/>
                  <a:gd name="T3" fmla="*/ 31 h 80"/>
                  <a:gd name="T4" fmla="*/ 0 w 47"/>
                  <a:gd name="T5" fmla="*/ 80 h 80"/>
                  <a:gd name="T6" fmla="*/ 47 w 47"/>
                  <a:gd name="T7" fmla="*/ 50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1"/>
                    </a:lnTo>
                    <a:lnTo>
                      <a:pt x="0" y="80"/>
                    </a:lnTo>
                    <a:lnTo>
                      <a:pt x="47" y="50"/>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0" name="Freeform 395"/>
              <p:cNvSpPr>
                <a:spLocks/>
              </p:cNvSpPr>
              <p:nvPr/>
            </p:nvSpPr>
            <p:spPr bwMode="auto">
              <a:xfrm>
                <a:off x="8475" y="4926"/>
                <a:ext cx="47" cy="78"/>
              </a:xfrm>
              <a:custGeom>
                <a:avLst/>
                <a:gdLst>
                  <a:gd name="T0" fmla="*/ 47 w 47"/>
                  <a:gd name="T1" fmla="*/ 0 h 78"/>
                  <a:gd name="T2" fmla="*/ 0 w 47"/>
                  <a:gd name="T3" fmla="*/ 28 h 78"/>
                  <a:gd name="T4" fmla="*/ 0 w 47"/>
                  <a:gd name="T5" fmla="*/ 78 h 78"/>
                  <a:gd name="T6" fmla="*/ 47 w 47"/>
                  <a:gd name="T7" fmla="*/ 49 h 78"/>
                  <a:gd name="T8" fmla="*/ 47 w 47"/>
                  <a:gd name="T9" fmla="*/ 0 h 78"/>
                </a:gdLst>
                <a:ahLst/>
                <a:cxnLst>
                  <a:cxn ang="0">
                    <a:pos x="T0" y="T1"/>
                  </a:cxn>
                  <a:cxn ang="0">
                    <a:pos x="T2" y="T3"/>
                  </a:cxn>
                  <a:cxn ang="0">
                    <a:pos x="T4" y="T5"/>
                  </a:cxn>
                  <a:cxn ang="0">
                    <a:pos x="T6" y="T7"/>
                  </a:cxn>
                  <a:cxn ang="0">
                    <a:pos x="T8" y="T9"/>
                  </a:cxn>
                </a:cxnLst>
                <a:rect l="0" t="0" r="r" b="b"/>
                <a:pathLst>
                  <a:path w="47" h="78">
                    <a:moveTo>
                      <a:pt x="47" y="0"/>
                    </a:moveTo>
                    <a:lnTo>
                      <a:pt x="0" y="28"/>
                    </a:lnTo>
                    <a:lnTo>
                      <a:pt x="0" y="78"/>
                    </a:lnTo>
                    <a:lnTo>
                      <a:pt x="47" y="49"/>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1" name="Freeform 396"/>
              <p:cNvSpPr>
                <a:spLocks/>
              </p:cNvSpPr>
              <p:nvPr/>
            </p:nvSpPr>
            <p:spPr bwMode="auto">
              <a:xfrm>
                <a:off x="8475" y="4834"/>
                <a:ext cx="47" cy="80"/>
              </a:xfrm>
              <a:custGeom>
                <a:avLst/>
                <a:gdLst>
                  <a:gd name="T0" fmla="*/ 47 w 47"/>
                  <a:gd name="T1" fmla="*/ 0 h 80"/>
                  <a:gd name="T2" fmla="*/ 0 w 47"/>
                  <a:gd name="T3" fmla="*/ 31 h 80"/>
                  <a:gd name="T4" fmla="*/ 0 w 47"/>
                  <a:gd name="T5" fmla="*/ 80 h 80"/>
                  <a:gd name="T6" fmla="*/ 47 w 47"/>
                  <a:gd name="T7" fmla="*/ 50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1"/>
                    </a:lnTo>
                    <a:lnTo>
                      <a:pt x="0" y="80"/>
                    </a:lnTo>
                    <a:lnTo>
                      <a:pt x="47" y="50"/>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2" name="Freeform 397"/>
              <p:cNvSpPr>
                <a:spLocks/>
              </p:cNvSpPr>
              <p:nvPr/>
            </p:nvSpPr>
            <p:spPr bwMode="auto">
              <a:xfrm>
                <a:off x="8475" y="4745"/>
                <a:ext cx="47" cy="80"/>
              </a:xfrm>
              <a:custGeom>
                <a:avLst/>
                <a:gdLst>
                  <a:gd name="T0" fmla="*/ 47 w 47"/>
                  <a:gd name="T1" fmla="*/ 0 h 80"/>
                  <a:gd name="T2" fmla="*/ 0 w 47"/>
                  <a:gd name="T3" fmla="*/ 30 h 80"/>
                  <a:gd name="T4" fmla="*/ 0 w 47"/>
                  <a:gd name="T5" fmla="*/ 80 h 80"/>
                  <a:gd name="T6" fmla="*/ 47 w 47"/>
                  <a:gd name="T7" fmla="*/ 49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0"/>
                    </a:lnTo>
                    <a:lnTo>
                      <a:pt x="0" y="80"/>
                    </a:lnTo>
                    <a:lnTo>
                      <a:pt x="47" y="49"/>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3" name="Freeform 398"/>
              <p:cNvSpPr>
                <a:spLocks/>
              </p:cNvSpPr>
              <p:nvPr/>
            </p:nvSpPr>
            <p:spPr bwMode="auto">
              <a:xfrm>
                <a:off x="8550" y="5067"/>
                <a:ext cx="57" cy="80"/>
              </a:xfrm>
              <a:custGeom>
                <a:avLst/>
                <a:gdLst>
                  <a:gd name="T0" fmla="*/ 57 w 57"/>
                  <a:gd name="T1" fmla="*/ 0 h 80"/>
                  <a:gd name="T2" fmla="*/ 0 w 57"/>
                  <a:gd name="T3" fmla="*/ 28 h 80"/>
                  <a:gd name="T4" fmla="*/ 0 w 57"/>
                  <a:gd name="T5" fmla="*/ 80 h 80"/>
                  <a:gd name="T6" fmla="*/ 57 w 57"/>
                  <a:gd name="T7" fmla="*/ 50 h 80"/>
                  <a:gd name="T8" fmla="*/ 57 w 57"/>
                  <a:gd name="T9" fmla="*/ 0 h 80"/>
                </a:gdLst>
                <a:ahLst/>
                <a:cxnLst>
                  <a:cxn ang="0">
                    <a:pos x="T0" y="T1"/>
                  </a:cxn>
                  <a:cxn ang="0">
                    <a:pos x="T2" y="T3"/>
                  </a:cxn>
                  <a:cxn ang="0">
                    <a:pos x="T4" y="T5"/>
                  </a:cxn>
                  <a:cxn ang="0">
                    <a:pos x="T6" y="T7"/>
                  </a:cxn>
                  <a:cxn ang="0">
                    <a:pos x="T8" y="T9"/>
                  </a:cxn>
                </a:cxnLst>
                <a:rect l="0" t="0" r="r" b="b"/>
                <a:pathLst>
                  <a:path w="57" h="80">
                    <a:moveTo>
                      <a:pt x="57" y="0"/>
                    </a:moveTo>
                    <a:lnTo>
                      <a:pt x="0" y="28"/>
                    </a:lnTo>
                    <a:lnTo>
                      <a:pt x="0" y="80"/>
                    </a:lnTo>
                    <a:lnTo>
                      <a:pt x="57" y="50"/>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4" name="Freeform 399"/>
              <p:cNvSpPr>
                <a:spLocks/>
              </p:cNvSpPr>
              <p:nvPr/>
            </p:nvSpPr>
            <p:spPr bwMode="auto">
              <a:xfrm>
                <a:off x="8550" y="4978"/>
                <a:ext cx="57" cy="77"/>
              </a:xfrm>
              <a:custGeom>
                <a:avLst/>
                <a:gdLst>
                  <a:gd name="T0" fmla="*/ 57 w 57"/>
                  <a:gd name="T1" fmla="*/ 0 h 77"/>
                  <a:gd name="T2" fmla="*/ 0 w 57"/>
                  <a:gd name="T3" fmla="*/ 28 h 77"/>
                  <a:gd name="T4" fmla="*/ 0 w 57"/>
                  <a:gd name="T5" fmla="*/ 77 h 77"/>
                  <a:gd name="T6" fmla="*/ 57 w 57"/>
                  <a:gd name="T7" fmla="*/ 49 h 77"/>
                  <a:gd name="T8" fmla="*/ 57 w 57"/>
                  <a:gd name="T9" fmla="*/ 0 h 77"/>
                </a:gdLst>
                <a:ahLst/>
                <a:cxnLst>
                  <a:cxn ang="0">
                    <a:pos x="T0" y="T1"/>
                  </a:cxn>
                  <a:cxn ang="0">
                    <a:pos x="T2" y="T3"/>
                  </a:cxn>
                  <a:cxn ang="0">
                    <a:pos x="T4" y="T5"/>
                  </a:cxn>
                  <a:cxn ang="0">
                    <a:pos x="T6" y="T7"/>
                  </a:cxn>
                  <a:cxn ang="0">
                    <a:pos x="T8" y="T9"/>
                  </a:cxn>
                </a:cxnLst>
                <a:rect l="0" t="0" r="r" b="b"/>
                <a:pathLst>
                  <a:path w="57" h="77">
                    <a:moveTo>
                      <a:pt x="57" y="0"/>
                    </a:moveTo>
                    <a:lnTo>
                      <a:pt x="0" y="28"/>
                    </a:lnTo>
                    <a:lnTo>
                      <a:pt x="0" y="77"/>
                    </a:lnTo>
                    <a:lnTo>
                      <a:pt x="57" y="49"/>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5" name="Freeform 400"/>
              <p:cNvSpPr>
                <a:spLocks/>
              </p:cNvSpPr>
              <p:nvPr/>
            </p:nvSpPr>
            <p:spPr bwMode="auto">
              <a:xfrm>
                <a:off x="8550" y="4886"/>
                <a:ext cx="57" cy="80"/>
              </a:xfrm>
              <a:custGeom>
                <a:avLst/>
                <a:gdLst>
                  <a:gd name="T0" fmla="*/ 57 w 57"/>
                  <a:gd name="T1" fmla="*/ 0 h 80"/>
                  <a:gd name="T2" fmla="*/ 0 w 57"/>
                  <a:gd name="T3" fmla="*/ 30 h 80"/>
                  <a:gd name="T4" fmla="*/ 0 w 57"/>
                  <a:gd name="T5" fmla="*/ 80 h 80"/>
                  <a:gd name="T6" fmla="*/ 57 w 57"/>
                  <a:gd name="T7" fmla="*/ 49 h 80"/>
                  <a:gd name="T8" fmla="*/ 57 w 57"/>
                  <a:gd name="T9" fmla="*/ 0 h 80"/>
                </a:gdLst>
                <a:ahLst/>
                <a:cxnLst>
                  <a:cxn ang="0">
                    <a:pos x="T0" y="T1"/>
                  </a:cxn>
                  <a:cxn ang="0">
                    <a:pos x="T2" y="T3"/>
                  </a:cxn>
                  <a:cxn ang="0">
                    <a:pos x="T4" y="T5"/>
                  </a:cxn>
                  <a:cxn ang="0">
                    <a:pos x="T6" y="T7"/>
                  </a:cxn>
                  <a:cxn ang="0">
                    <a:pos x="T8" y="T9"/>
                  </a:cxn>
                </a:cxnLst>
                <a:rect l="0" t="0" r="r" b="b"/>
                <a:pathLst>
                  <a:path w="57" h="80">
                    <a:moveTo>
                      <a:pt x="57" y="0"/>
                    </a:moveTo>
                    <a:lnTo>
                      <a:pt x="0" y="30"/>
                    </a:lnTo>
                    <a:lnTo>
                      <a:pt x="0" y="80"/>
                    </a:lnTo>
                    <a:lnTo>
                      <a:pt x="57" y="49"/>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6" name="Freeform 401"/>
              <p:cNvSpPr>
                <a:spLocks/>
              </p:cNvSpPr>
              <p:nvPr/>
            </p:nvSpPr>
            <p:spPr bwMode="auto">
              <a:xfrm>
                <a:off x="8550" y="4796"/>
                <a:ext cx="57" cy="78"/>
              </a:xfrm>
              <a:custGeom>
                <a:avLst/>
                <a:gdLst>
                  <a:gd name="T0" fmla="*/ 57 w 57"/>
                  <a:gd name="T1" fmla="*/ 0 h 78"/>
                  <a:gd name="T2" fmla="*/ 0 w 57"/>
                  <a:gd name="T3" fmla="*/ 29 h 78"/>
                  <a:gd name="T4" fmla="*/ 0 w 57"/>
                  <a:gd name="T5" fmla="*/ 78 h 78"/>
                  <a:gd name="T6" fmla="*/ 57 w 57"/>
                  <a:gd name="T7" fmla="*/ 50 h 78"/>
                  <a:gd name="T8" fmla="*/ 57 w 57"/>
                  <a:gd name="T9" fmla="*/ 0 h 78"/>
                </a:gdLst>
                <a:ahLst/>
                <a:cxnLst>
                  <a:cxn ang="0">
                    <a:pos x="T0" y="T1"/>
                  </a:cxn>
                  <a:cxn ang="0">
                    <a:pos x="T2" y="T3"/>
                  </a:cxn>
                  <a:cxn ang="0">
                    <a:pos x="T4" y="T5"/>
                  </a:cxn>
                  <a:cxn ang="0">
                    <a:pos x="T6" y="T7"/>
                  </a:cxn>
                  <a:cxn ang="0">
                    <a:pos x="T8" y="T9"/>
                  </a:cxn>
                </a:cxnLst>
                <a:rect l="0" t="0" r="r" b="b"/>
                <a:pathLst>
                  <a:path w="57" h="78">
                    <a:moveTo>
                      <a:pt x="57" y="0"/>
                    </a:moveTo>
                    <a:lnTo>
                      <a:pt x="0" y="29"/>
                    </a:lnTo>
                    <a:lnTo>
                      <a:pt x="0" y="78"/>
                    </a:lnTo>
                    <a:lnTo>
                      <a:pt x="57" y="50"/>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7" name="Freeform 402"/>
              <p:cNvSpPr>
                <a:spLocks/>
              </p:cNvSpPr>
              <p:nvPr/>
            </p:nvSpPr>
            <p:spPr bwMode="auto">
              <a:xfrm>
                <a:off x="8550" y="4705"/>
                <a:ext cx="57" cy="80"/>
              </a:xfrm>
              <a:custGeom>
                <a:avLst/>
                <a:gdLst>
                  <a:gd name="T0" fmla="*/ 57 w 57"/>
                  <a:gd name="T1" fmla="*/ 0 h 80"/>
                  <a:gd name="T2" fmla="*/ 0 w 57"/>
                  <a:gd name="T3" fmla="*/ 30 h 80"/>
                  <a:gd name="T4" fmla="*/ 0 w 57"/>
                  <a:gd name="T5" fmla="*/ 80 h 80"/>
                  <a:gd name="T6" fmla="*/ 57 w 57"/>
                  <a:gd name="T7" fmla="*/ 51 h 80"/>
                  <a:gd name="T8" fmla="*/ 57 w 57"/>
                  <a:gd name="T9" fmla="*/ 0 h 80"/>
                </a:gdLst>
                <a:ahLst/>
                <a:cxnLst>
                  <a:cxn ang="0">
                    <a:pos x="T0" y="T1"/>
                  </a:cxn>
                  <a:cxn ang="0">
                    <a:pos x="T2" y="T3"/>
                  </a:cxn>
                  <a:cxn ang="0">
                    <a:pos x="T4" y="T5"/>
                  </a:cxn>
                  <a:cxn ang="0">
                    <a:pos x="T6" y="T7"/>
                  </a:cxn>
                  <a:cxn ang="0">
                    <a:pos x="T8" y="T9"/>
                  </a:cxn>
                </a:cxnLst>
                <a:rect l="0" t="0" r="r" b="b"/>
                <a:pathLst>
                  <a:path w="57" h="80">
                    <a:moveTo>
                      <a:pt x="57" y="0"/>
                    </a:moveTo>
                    <a:lnTo>
                      <a:pt x="0" y="30"/>
                    </a:lnTo>
                    <a:lnTo>
                      <a:pt x="0" y="80"/>
                    </a:lnTo>
                    <a:lnTo>
                      <a:pt x="57" y="51"/>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8" name="Freeform 403"/>
              <p:cNvSpPr>
                <a:spLocks/>
              </p:cNvSpPr>
              <p:nvPr/>
            </p:nvSpPr>
            <p:spPr bwMode="auto">
              <a:xfrm>
                <a:off x="8381" y="5105"/>
                <a:ext cx="47" cy="80"/>
              </a:xfrm>
              <a:custGeom>
                <a:avLst/>
                <a:gdLst>
                  <a:gd name="T0" fmla="*/ 0 w 47"/>
                  <a:gd name="T1" fmla="*/ 0 h 80"/>
                  <a:gd name="T2" fmla="*/ 47 w 47"/>
                  <a:gd name="T3" fmla="*/ 30 h 80"/>
                  <a:gd name="T4" fmla="*/ 47 w 47"/>
                  <a:gd name="T5" fmla="*/ 80 h 80"/>
                  <a:gd name="T6" fmla="*/ 0 w 47"/>
                  <a:gd name="T7" fmla="*/ 52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0"/>
                    </a:lnTo>
                    <a:lnTo>
                      <a:pt x="47" y="80"/>
                    </a:lnTo>
                    <a:lnTo>
                      <a:pt x="0" y="5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19" name="Freeform 404"/>
              <p:cNvSpPr>
                <a:spLocks/>
              </p:cNvSpPr>
              <p:nvPr/>
            </p:nvSpPr>
            <p:spPr bwMode="auto">
              <a:xfrm>
                <a:off x="8381" y="5015"/>
                <a:ext cx="47" cy="80"/>
              </a:xfrm>
              <a:custGeom>
                <a:avLst/>
                <a:gdLst>
                  <a:gd name="T0" fmla="*/ 0 w 47"/>
                  <a:gd name="T1" fmla="*/ 0 h 80"/>
                  <a:gd name="T2" fmla="*/ 47 w 47"/>
                  <a:gd name="T3" fmla="*/ 31 h 80"/>
                  <a:gd name="T4" fmla="*/ 47 w 47"/>
                  <a:gd name="T5" fmla="*/ 80 h 80"/>
                  <a:gd name="T6" fmla="*/ 0 w 47"/>
                  <a:gd name="T7" fmla="*/ 50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1"/>
                    </a:lnTo>
                    <a:lnTo>
                      <a:pt x="47" y="80"/>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0" name="Freeform 405"/>
              <p:cNvSpPr>
                <a:spLocks/>
              </p:cNvSpPr>
              <p:nvPr/>
            </p:nvSpPr>
            <p:spPr bwMode="auto">
              <a:xfrm>
                <a:off x="8381" y="4926"/>
                <a:ext cx="47" cy="78"/>
              </a:xfrm>
              <a:custGeom>
                <a:avLst/>
                <a:gdLst>
                  <a:gd name="T0" fmla="*/ 0 w 47"/>
                  <a:gd name="T1" fmla="*/ 0 h 78"/>
                  <a:gd name="T2" fmla="*/ 47 w 47"/>
                  <a:gd name="T3" fmla="*/ 28 h 78"/>
                  <a:gd name="T4" fmla="*/ 47 w 47"/>
                  <a:gd name="T5" fmla="*/ 78 h 78"/>
                  <a:gd name="T6" fmla="*/ 0 w 47"/>
                  <a:gd name="T7" fmla="*/ 49 h 78"/>
                  <a:gd name="T8" fmla="*/ 0 w 47"/>
                  <a:gd name="T9" fmla="*/ 0 h 78"/>
                </a:gdLst>
                <a:ahLst/>
                <a:cxnLst>
                  <a:cxn ang="0">
                    <a:pos x="T0" y="T1"/>
                  </a:cxn>
                  <a:cxn ang="0">
                    <a:pos x="T2" y="T3"/>
                  </a:cxn>
                  <a:cxn ang="0">
                    <a:pos x="T4" y="T5"/>
                  </a:cxn>
                  <a:cxn ang="0">
                    <a:pos x="T6" y="T7"/>
                  </a:cxn>
                  <a:cxn ang="0">
                    <a:pos x="T8" y="T9"/>
                  </a:cxn>
                </a:cxnLst>
                <a:rect l="0" t="0" r="r" b="b"/>
                <a:pathLst>
                  <a:path w="47" h="78">
                    <a:moveTo>
                      <a:pt x="0" y="0"/>
                    </a:moveTo>
                    <a:lnTo>
                      <a:pt x="47" y="28"/>
                    </a:lnTo>
                    <a:lnTo>
                      <a:pt x="47" y="78"/>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1" name="Freeform 406"/>
              <p:cNvSpPr>
                <a:spLocks/>
              </p:cNvSpPr>
              <p:nvPr/>
            </p:nvSpPr>
            <p:spPr bwMode="auto">
              <a:xfrm>
                <a:off x="8381" y="4834"/>
                <a:ext cx="47" cy="80"/>
              </a:xfrm>
              <a:custGeom>
                <a:avLst/>
                <a:gdLst>
                  <a:gd name="T0" fmla="*/ 0 w 47"/>
                  <a:gd name="T1" fmla="*/ 0 h 80"/>
                  <a:gd name="T2" fmla="*/ 47 w 47"/>
                  <a:gd name="T3" fmla="*/ 31 h 80"/>
                  <a:gd name="T4" fmla="*/ 47 w 47"/>
                  <a:gd name="T5" fmla="*/ 80 h 80"/>
                  <a:gd name="T6" fmla="*/ 0 w 47"/>
                  <a:gd name="T7" fmla="*/ 50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1"/>
                    </a:lnTo>
                    <a:lnTo>
                      <a:pt x="47" y="80"/>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2" name="Freeform 407"/>
              <p:cNvSpPr>
                <a:spLocks/>
              </p:cNvSpPr>
              <p:nvPr/>
            </p:nvSpPr>
            <p:spPr bwMode="auto">
              <a:xfrm>
                <a:off x="8381" y="4745"/>
                <a:ext cx="47" cy="80"/>
              </a:xfrm>
              <a:custGeom>
                <a:avLst/>
                <a:gdLst>
                  <a:gd name="T0" fmla="*/ 0 w 47"/>
                  <a:gd name="T1" fmla="*/ 0 h 80"/>
                  <a:gd name="T2" fmla="*/ 47 w 47"/>
                  <a:gd name="T3" fmla="*/ 30 h 80"/>
                  <a:gd name="T4" fmla="*/ 47 w 47"/>
                  <a:gd name="T5" fmla="*/ 80 h 80"/>
                  <a:gd name="T6" fmla="*/ 0 w 47"/>
                  <a:gd name="T7" fmla="*/ 49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0"/>
                    </a:lnTo>
                    <a:lnTo>
                      <a:pt x="47" y="80"/>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3" name="Freeform 408"/>
              <p:cNvSpPr>
                <a:spLocks/>
              </p:cNvSpPr>
              <p:nvPr/>
            </p:nvSpPr>
            <p:spPr bwMode="auto">
              <a:xfrm>
                <a:off x="8305" y="5067"/>
                <a:ext cx="47" cy="80"/>
              </a:xfrm>
              <a:custGeom>
                <a:avLst/>
                <a:gdLst>
                  <a:gd name="T0" fmla="*/ 0 w 47"/>
                  <a:gd name="T1" fmla="*/ 0 h 80"/>
                  <a:gd name="T2" fmla="*/ 47 w 47"/>
                  <a:gd name="T3" fmla="*/ 28 h 80"/>
                  <a:gd name="T4" fmla="*/ 47 w 47"/>
                  <a:gd name="T5" fmla="*/ 80 h 80"/>
                  <a:gd name="T6" fmla="*/ 0 w 47"/>
                  <a:gd name="T7" fmla="*/ 50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28"/>
                    </a:lnTo>
                    <a:lnTo>
                      <a:pt x="47" y="80"/>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4" name="Freeform 409"/>
              <p:cNvSpPr>
                <a:spLocks/>
              </p:cNvSpPr>
              <p:nvPr/>
            </p:nvSpPr>
            <p:spPr bwMode="auto">
              <a:xfrm>
                <a:off x="8305" y="4978"/>
                <a:ext cx="47" cy="77"/>
              </a:xfrm>
              <a:custGeom>
                <a:avLst/>
                <a:gdLst>
                  <a:gd name="T0" fmla="*/ 0 w 47"/>
                  <a:gd name="T1" fmla="*/ 0 h 77"/>
                  <a:gd name="T2" fmla="*/ 47 w 47"/>
                  <a:gd name="T3" fmla="*/ 28 h 77"/>
                  <a:gd name="T4" fmla="*/ 47 w 47"/>
                  <a:gd name="T5" fmla="*/ 77 h 77"/>
                  <a:gd name="T6" fmla="*/ 0 w 47"/>
                  <a:gd name="T7" fmla="*/ 49 h 77"/>
                  <a:gd name="T8" fmla="*/ 0 w 47"/>
                  <a:gd name="T9" fmla="*/ 0 h 77"/>
                </a:gdLst>
                <a:ahLst/>
                <a:cxnLst>
                  <a:cxn ang="0">
                    <a:pos x="T0" y="T1"/>
                  </a:cxn>
                  <a:cxn ang="0">
                    <a:pos x="T2" y="T3"/>
                  </a:cxn>
                  <a:cxn ang="0">
                    <a:pos x="T4" y="T5"/>
                  </a:cxn>
                  <a:cxn ang="0">
                    <a:pos x="T6" y="T7"/>
                  </a:cxn>
                  <a:cxn ang="0">
                    <a:pos x="T8" y="T9"/>
                  </a:cxn>
                </a:cxnLst>
                <a:rect l="0" t="0" r="r" b="b"/>
                <a:pathLst>
                  <a:path w="47" h="77">
                    <a:moveTo>
                      <a:pt x="0" y="0"/>
                    </a:moveTo>
                    <a:lnTo>
                      <a:pt x="47" y="28"/>
                    </a:lnTo>
                    <a:lnTo>
                      <a:pt x="47" y="77"/>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5" name="Freeform 410"/>
              <p:cNvSpPr>
                <a:spLocks/>
              </p:cNvSpPr>
              <p:nvPr/>
            </p:nvSpPr>
            <p:spPr bwMode="auto">
              <a:xfrm>
                <a:off x="8305" y="4886"/>
                <a:ext cx="47" cy="80"/>
              </a:xfrm>
              <a:custGeom>
                <a:avLst/>
                <a:gdLst>
                  <a:gd name="T0" fmla="*/ 0 w 47"/>
                  <a:gd name="T1" fmla="*/ 0 h 80"/>
                  <a:gd name="T2" fmla="*/ 47 w 47"/>
                  <a:gd name="T3" fmla="*/ 30 h 80"/>
                  <a:gd name="T4" fmla="*/ 47 w 47"/>
                  <a:gd name="T5" fmla="*/ 80 h 80"/>
                  <a:gd name="T6" fmla="*/ 0 w 47"/>
                  <a:gd name="T7" fmla="*/ 49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0"/>
                    </a:lnTo>
                    <a:lnTo>
                      <a:pt x="47" y="80"/>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6" name="Freeform 411"/>
              <p:cNvSpPr>
                <a:spLocks/>
              </p:cNvSpPr>
              <p:nvPr/>
            </p:nvSpPr>
            <p:spPr bwMode="auto">
              <a:xfrm>
                <a:off x="8305" y="4796"/>
                <a:ext cx="47" cy="78"/>
              </a:xfrm>
              <a:custGeom>
                <a:avLst/>
                <a:gdLst>
                  <a:gd name="T0" fmla="*/ 0 w 47"/>
                  <a:gd name="T1" fmla="*/ 0 h 78"/>
                  <a:gd name="T2" fmla="*/ 47 w 47"/>
                  <a:gd name="T3" fmla="*/ 29 h 78"/>
                  <a:gd name="T4" fmla="*/ 47 w 47"/>
                  <a:gd name="T5" fmla="*/ 78 h 78"/>
                  <a:gd name="T6" fmla="*/ 0 w 47"/>
                  <a:gd name="T7" fmla="*/ 50 h 78"/>
                  <a:gd name="T8" fmla="*/ 0 w 47"/>
                  <a:gd name="T9" fmla="*/ 0 h 78"/>
                </a:gdLst>
                <a:ahLst/>
                <a:cxnLst>
                  <a:cxn ang="0">
                    <a:pos x="T0" y="T1"/>
                  </a:cxn>
                  <a:cxn ang="0">
                    <a:pos x="T2" y="T3"/>
                  </a:cxn>
                  <a:cxn ang="0">
                    <a:pos x="T4" y="T5"/>
                  </a:cxn>
                  <a:cxn ang="0">
                    <a:pos x="T6" y="T7"/>
                  </a:cxn>
                  <a:cxn ang="0">
                    <a:pos x="T8" y="T9"/>
                  </a:cxn>
                </a:cxnLst>
                <a:rect l="0" t="0" r="r" b="b"/>
                <a:pathLst>
                  <a:path w="47" h="78">
                    <a:moveTo>
                      <a:pt x="0" y="0"/>
                    </a:moveTo>
                    <a:lnTo>
                      <a:pt x="47" y="29"/>
                    </a:lnTo>
                    <a:lnTo>
                      <a:pt x="47" y="78"/>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7" name="Freeform 412"/>
              <p:cNvSpPr>
                <a:spLocks/>
              </p:cNvSpPr>
              <p:nvPr/>
            </p:nvSpPr>
            <p:spPr bwMode="auto">
              <a:xfrm>
                <a:off x="8305" y="4705"/>
                <a:ext cx="47" cy="80"/>
              </a:xfrm>
              <a:custGeom>
                <a:avLst/>
                <a:gdLst>
                  <a:gd name="T0" fmla="*/ 0 w 47"/>
                  <a:gd name="T1" fmla="*/ 0 h 80"/>
                  <a:gd name="T2" fmla="*/ 47 w 47"/>
                  <a:gd name="T3" fmla="*/ 30 h 80"/>
                  <a:gd name="T4" fmla="*/ 47 w 47"/>
                  <a:gd name="T5" fmla="*/ 80 h 80"/>
                  <a:gd name="T6" fmla="*/ 0 w 47"/>
                  <a:gd name="T7" fmla="*/ 51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0"/>
                    </a:lnTo>
                    <a:lnTo>
                      <a:pt x="47" y="80"/>
                    </a:lnTo>
                    <a:lnTo>
                      <a:pt x="0" y="51"/>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8" name="Freeform 413"/>
              <p:cNvSpPr>
                <a:spLocks/>
              </p:cNvSpPr>
              <p:nvPr/>
            </p:nvSpPr>
            <p:spPr bwMode="auto">
              <a:xfrm>
                <a:off x="8258" y="4662"/>
                <a:ext cx="189" cy="568"/>
              </a:xfrm>
              <a:custGeom>
                <a:avLst/>
                <a:gdLst>
                  <a:gd name="T0" fmla="*/ 0 w 189"/>
                  <a:gd name="T1" fmla="*/ 0 h 568"/>
                  <a:gd name="T2" fmla="*/ 189 w 189"/>
                  <a:gd name="T3" fmla="*/ 106 h 568"/>
                  <a:gd name="T4" fmla="*/ 189 w 189"/>
                  <a:gd name="T5" fmla="*/ 568 h 568"/>
                  <a:gd name="T6" fmla="*/ 0 w 189"/>
                  <a:gd name="T7" fmla="*/ 462 h 568"/>
                  <a:gd name="T8" fmla="*/ 0 w 189"/>
                  <a:gd name="T9" fmla="*/ 0 h 568"/>
                </a:gdLst>
                <a:ahLst/>
                <a:cxnLst>
                  <a:cxn ang="0">
                    <a:pos x="T0" y="T1"/>
                  </a:cxn>
                  <a:cxn ang="0">
                    <a:pos x="T2" y="T3"/>
                  </a:cxn>
                  <a:cxn ang="0">
                    <a:pos x="T4" y="T5"/>
                  </a:cxn>
                  <a:cxn ang="0">
                    <a:pos x="T6" y="T7"/>
                  </a:cxn>
                  <a:cxn ang="0">
                    <a:pos x="T8" y="T9"/>
                  </a:cxn>
                </a:cxnLst>
                <a:rect l="0" t="0" r="r" b="b"/>
                <a:pathLst>
                  <a:path w="189" h="568">
                    <a:moveTo>
                      <a:pt x="0" y="0"/>
                    </a:moveTo>
                    <a:lnTo>
                      <a:pt x="189" y="106"/>
                    </a:lnTo>
                    <a:lnTo>
                      <a:pt x="189" y="568"/>
                    </a:lnTo>
                    <a:lnTo>
                      <a:pt x="0" y="46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29" name="Freeform 414"/>
              <p:cNvSpPr>
                <a:spLocks/>
              </p:cNvSpPr>
              <p:nvPr/>
            </p:nvSpPr>
            <p:spPr bwMode="auto">
              <a:xfrm>
                <a:off x="8263" y="4497"/>
                <a:ext cx="191" cy="271"/>
              </a:xfrm>
              <a:custGeom>
                <a:avLst/>
                <a:gdLst>
                  <a:gd name="T0" fmla="*/ 186 w 191"/>
                  <a:gd name="T1" fmla="*/ 271 h 271"/>
                  <a:gd name="T2" fmla="*/ 191 w 191"/>
                  <a:gd name="T3" fmla="*/ 0 h 271"/>
                  <a:gd name="T4" fmla="*/ 0 w 191"/>
                  <a:gd name="T5" fmla="*/ 165 h 271"/>
                  <a:gd name="T6" fmla="*/ 186 w 191"/>
                  <a:gd name="T7" fmla="*/ 271 h 271"/>
                </a:gdLst>
                <a:ahLst/>
                <a:cxnLst>
                  <a:cxn ang="0">
                    <a:pos x="T0" y="T1"/>
                  </a:cxn>
                  <a:cxn ang="0">
                    <a:pos x="T2" y="T3"/>
                  </a:cxn>
                  <a:cxn ang="0">
                    <a:pos x="T4" y="T5"/>
                  </a:cxn>
                  <a:cxn ang="0">
                    <a:pos x="T6" y="T7"/>
                  </a:cxn>
                </a:cxnLst>
                <a:rect l="0" t="0" r="r" b="b"/>
                <a:pathLst>
                  <a:path w="191" h="271">
                    <a:moveTo>
                      <a:pt x="186" y="271"/>
                    </a:moveTo>
                    <a:lnTo>
                      <a:pt x="191" y="0"/>
                    </a:lnTo>
                    <a:lnTo>
                      <a:pt x="0" y="165"/>
                    </a:lnTo>
                    <a:lnTo>
                      <a:pt x="186" y="271"/>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0" name="Freeform 415"/>
              <p:cNvSpPr>
                <a:spLocks/>
              </p:cNvSpPr>
              <p:nvPr/>
            </p:nvSpPr>
            <p:spPr bwMode="auto">
              <a:xfrm>
                <a:off x="8449" y="4497"/>
                <a:ext cx="186" cy="271"/>
              </a:xfrm>
              <a:custGeom>
                <a:avLst/>
                <a:gdLst>
                  <a:gd name="T0" fmla="*/ 186 w 186"/>
                  <a:gd name="T1" fmla="*/ 165 h 271"/>
                  <a:gd name="T2" fmla="*/ 5 w 186"/>
                  <a:gd name="T3" fmla="*/ 0 h 271"/>
                  <a:gd name="T4" fmla="*/ 0 w 186"/>
                  <a:gd name="T5" fmla="*/ 271 h 271"/>
                  <a:gd name="T6" fmla="*/ 186 w 186"/>
                  <a:gd name="T7" fmla="*/ 165 h 271"/>
                </a:gdLst>
                <a:ahLst/>
                <a:cxnLst>
                  <a:cxn ang="0">
                    <a:pos x="T0" y="T1"/>
                  </a:cxn>
                  <a:cxn ang="0">
                    <a:pos x="T2" y="T3"/>
                  </a:cxn>
                  <a:cxn ang="0">
                    <a:pos x="T4" y="T5"/>
                  </a:cxn>
                  <a:cxn ang="0">
                    <a:pos x="T6" y="T7"/>
                  </a:cxn>
                </a:cxnLst>
                <a:rect l="0" t="0" r="r" b="b"/>
                <a:pathLst>
                  <a:path w="186" h="271">
                    <a:moveTo>
                      <a:pt x="186" y="165"/>
                    </a:moveTo>
                    <a:lnTo>
                      <a:pt x="5" y="0"/>
                    </a:lnTo>
                    <a:lnTo>
                      <a:pt x="0" y="271"/>
                    </a:lnTo>
                    <a:lnTo>
                      <a:pt x="186" y="165"/>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1" name="Freeform 416"/>
              <p:cNvSpPr>
                <a:spLocks/>
              </p:cNvSpPr>
              <p:nvPr/>
            </p:nvSpPr>
            <p:spPr bwMode="auto">
              <a:xfrm>
                <a:off x="8692" y="4803"/>
                <a:ext cx="179" cy="568"/>
              </a:xfrm>
              <a:custGeom>
                <a:avLst/>
                <a:gdLst>
                  <a:gd name="T0" fmla="*/ 179 w 179"/>
                  <a:gd name="T1" fmla="*/ 0 h 568"/>
                  <a:gd name="T2" fmla="*/ 0 w 179"/>
                  <a:gd name="T3" fmla="*/ 106 h 568"/>
                  <a:gd name="T4" fmla="*/ 0 w 179"/>
                  <a:gd name="T5" fmla="*/ 568 h 568"/>
                  <a:gd name="T6" fmla="*/ 179 w 179"/>
                  <a:gd name="T7" fmla="*/ 462 h 568"/>
                  <a:gd name="T8" fmla="*/ 179 w 179"/>
                  <a:gd name="T9" fmla="*/ 0 h 568"/>
                </a:gdLst>
                <a:ahLst/>
                <a:cxnLst>
                  <a:cxn ang="0">
                    <a:pos x="T0" y="T1"/>
                  </a:cxn>
                  <a:cxn ang="0">
                    <a:pos x="T2" y="T3"/>
                  </a:cxn>
                  <a:cxn ang="0">
                    <a:pos x="T4" y="T5"/>
                  </a:cxn>
                  <a:cxn ang="0">
                    <a:pos x="T6" y="T7"/>
                  </a:cxn>
                  <a:cxn ang="0">
                    <a:pos x="T8" y="T9"/>
                  </a:cxn>
                </a:cxnLst>
                <a:rect l="0" t="0" r="r" b="b"/>
                <a:pathLst>
                  <a:path w="179" h="568">
                    <a:moveTo>
                      <a:pt x="179" y="0"/>
                    </a:moveTo>
                    <a:lnTo>
                      <a:pt x="0" y="106"/>
                    </a:lnTo>
                    <a:lnTo>
                      <a:pt x="0" y="568"/>
                    </a:lnTo>
                    <a:lnTo>
                      <a:pt x="179" y="462"/>
                    </a:lnTo>
                    <a:lnTo>
                      <a:pt x="179"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2" name="Freeform 417"/>
              <p:cNvSpPr>
                <a:spLocks/>
              </p:cNvSpPr>
              <p:nvPr/>
            </p:nvSpPr>
            <p:spPr bwMode="auto">
              <a:xfrm>
                <a:off x="8720" y="5246"/>
                <a:ext cx="47" cy="80"/>
              </a:xfrm>
              <a:custGeom>
                <a:avLst/>
                <a:gdLst>
                  <a:gd name="T0" fmla="*/ 47 w 47"/>
                  <a:gd name="T1" fmla="*/ 0 h 80"/>
                  <a:gd name="T2" fmla="*/ 0 w 47"/>
                  <a:gd name="T3" fmla="*/ 31 h 80"/>
                  <a:gd name="T4" fmla="*/ 0 w 47"/>
                  <a:gd name="T5" fmla="*/ 80 h 80"/>
                  <a:gd name="T6" fmla="*/ 47 w 47"/>
                  <a:gd name="T7" fmla="*/ 52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1"/>
                    </a:lnTo>
                    <a:lnTo>
                      <a:pt x="0" y="80"/>
                    </a:lnTo>
                    <a:lnTo>
                      <a:pt x="47" y="52"/>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3" name="Freeform 418"/>
              <p:cNvSpPr>
                <a:spLocks/>
              </p:cNvSpPr>
              <p:nvPr/>
            </p:nvSpPr>
            <p:spPr bwMode="auto">
              <a:xfrm>
                <a:off x="8720" y="5157"/>
                <a:ext cx="47" cy="80"/>
              </a:xfrm>
              <a:custGeom>
                <a:avLst/>
                <a:gdLst>
                  <a:gd name="T0" fmla="*/ 47 w 47"/>
                  <a:gd name="T1" fmla="*/ 0 h 80"/>
                  <a:gd name="T2" fmla="*/ 0 w 47"/>
                  <a:gd name="T3" fmla="*/ 30 h 80"/>
                  <a:gd name="T4" fmla="*/ 0 w 47"/>
                  <a:gd name="T5" fmla="*/ 80 h 80"/>
                  <a:gd name="T6" fmla="*/ 47 w 47"/>
                  <a:gd name="T7" fmla="*/ 49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0"/>
                    </a:lnTo>
                    <a:lnTo>
                      <a:pt x="0" y="80"/>
                    </a:lnTo>
                    <a:lnTo>
                      <a:pt x="47" y="49"/>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4" name="Freeform 419"/>
              <p:cNvSpPr>
                <a:spLocks/>
              </p:cNvSpPr>
              <p:nvPr/>
            </p:nvSpPr>
            <p:spPr bwMode="auto">
              <a:xfrm>
                <a:off x="8720" y="5067"/>
                <a:ext cx="47" cy="78"/>
              </a:xfrm>
              <a:custGeom>
                <a:avLst/>
                <a:gdLst>
                  <a:gd name="T0" fmla="*/ 47 w 47"/>
                  <a:gd name="T1" fmla="*/ 0 h 78"/>
                  <a:gd name="T2" fmla="*/ 0 w 47"/>
                  <a:gd name="T3" fmla="*/ 28 h 78"/>
                  <a:gd name="T4" fmla="*/ 0 w 47"/>
                  <a:gd name="T5" fmla="*/ 78 h 78"/>
                  <a:gd name="T6" fmla="*/ 47 w 47"/>
                  <a:gd name="T7" fmla="*/ 50 h 78"/>
                  <a:gd name="T8" fmla="*/ 47 w 47"/>
                  <a:gd name="T9" fmla="*/ 0 h 78"/>
                </a:gdLst>
                <a:ahLst/>
                <a:cxnLst>
                  <a:cxn ang="0">
                    <a:pos x="T0" y="T1"/>
                  </a:cxn>
                  <a:cxn ang="0">
                    <a:pos x="T2" y="T3"/>
                  </a:cxn>
                  <a:cxn ang="0">
                    <a:pos x="T4" y="T5"/>
                  </a:cxn>
                  <a:cxn ang="0">
                    <a:pos x="T6" y="T7"/>
                  </a:cxn>
                  <a:cxn ang="0">
                    <a:pos x="T8" y="T9"/>
                  </a:cxn>
                </a:cxnLst>
                <a:rect l="0" t="0" r="r" b="b"/>
                <a:pathLst>
                  <a:path w="47" h="78">
                    <a:moveTo>
                      <a:pt x="47" y="0"/>
                    </a:moveTo>
                    <a:lnTo>
                      <a:pt x="0" y="28"/>
                    </a:lnTo>
                    <a:lnTo>
                      <a:pt x="0" y="78"/>
                    </a:lnTo>
                    <a:lnTo>
                      <a:pt x="47" y="50"/>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5" name="Freeform 420"/>
              <p:cNvSpPr>
                <a:spLocks/>
              </p:cNvSpPr>
              <p:nvPr/>
            </p:nvSpPr>
            <p:spPr bwMode="auto">
              <a:xfrm>
                <a:off x="8720" y="4975"/>
                <a:ext cx="47" cy="80"/>
              </a:xfrm>
              <a:custGeom>
                <a:avLst/>
                <a:gdLst>
                  <a:gd name="T0" fmla="*/ 47 w 47"/>
                  <a:gd name="T1" fmla="*/ 0 h 80"/>
                  <a:gd name="T2" fmla="*/ 0 w 47"/>
                  <a:gd name="T3" fmla="*/ 31 h 80"/>
                  <a:gd name="T4" fmla="*/ 0 w 47"/>
                  <a:gd name="T5" fmla="*/ 80 h 80"/>
                  <a:gd name="T6" fmla="*/ 47 w 47"/>
                  <a:gd name="T7" fmla="*/ 50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1"/>
                    </a:lnTo>
                    <a:lnTo>
                      <a:pt x="0" y="80"/>
                    </a:lnTo>
                    <a:lnTo>
                      <a:pt x="47" y="50"/>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6" name="Freeform 421"/>
              <p:cNvSpPr>
                <a:spLocks/>
              </p:cNvSpPr>
              <p:nvPr/>
            </p:nvSpPr>
            <p:spPr bwMode="auto">
              <a:xfrm>
                <a:off x="8720" y="4886"/>
                <a:ext cx="47" cy="80"/>
              </a:xfrm>
              <a:custGeom>
                <a:avLst/>
                <a:gdLst>
                  <a:gd name="T0" fmla="*/ 47 w 47"/>
                  <a:gd name="T1" fmla="*/ 0 h 80"/>
                  <a:gd name="T2" fmla="*/ 0 w 47"/>
                  <a:gd name="T3" fmla="*/ 30 h 80"/>
                  <a:gd name="T4" fmla="*/ 0 w 47"/>
                  <a:gd name="T5" fmla="*/ 80 h 80"/>
                  <a:gd name="T6" fmla="*/ 47 w 47"/>
                  <a:gd name="T7" fmla="*/ 49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0"/>
                    </a:lnTo>
                    <a:lnTo>
                      <a:pt x="0" y="80"/>
                    </a:lnTo>
                    <a:lnTo>
                      <a:pt x="47" y="49"/>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7" name="Freeform 422"/>
              <p:cNvSpPr>
                <a:spLocks/>
              </p:cNvSpPr>
              <p:nvPr/>
            </p:nvSpPr>
            <p:spPr bwMode="auto">
              <a:xfrm>
                <a:off x="8796" y="5209"/>
                <a:ext cx="56" cy="80"/>
              </a:xfrm>
              <a:custGeom>
                <a:avLst/>
                <a:gdLst>
                  <a:gd name="T0" fmla="*/ 56 w 56"/>
                  <a:gd name="T1" fmla="*/ 0 h 80"/>
                  <a:gd name="T2" fmla="*/ 0 w 56"/>
                  <a:gd name="T3" fmla="*/ 28 h 80"/>
                  <a:gd name="T4" fmla="*/ 0 w 56"/>
                  <a:gd name="T5" fmla="*/ 80 h 80"/>
                  <a:gd name="T6" fmla="*/ 56 w 56"/>
                  <a:gd name="T7" fmla="*/ 49 h 80"/>
                  <a:gd name="T8" fmla="*/ 56 w 56"/>
                  <a:gd name="T9" fmla="*/ 0 h 80"/>
                </a:gdLst>
                <a:ahLst/>
                <a:cxnLst>
                  <a:cxn ang="0">
                    <a:pos x="T0" y="T1"/>
                  </a:cxn>
                  <a:cxn ang="0">
                    <a:pos x="T2" y="T3"/>
                  </a:cxn>
                  <a:cxn ang="0">
                    <a:pos x="T4" y="T5"/>
                  </a:cxn>
                  <a:cxn ang="0">
                    <a:pos x="T6" y="T7"/>
                  </a:cxn>
                  <a:cxn ang="0">
                    <a:pos x="T8" y="T9"/>
                  </a:cxn>
                </a:cxnLst>
                <a:rect l="0" t="0" r="r" b="b"/>
                <a:pathLst>
                  <a:path w="56" h="80">
                    <a:moveTo>
                      <a:pt x="56" y="0"/>
                    </a:moveTo>
                    <a:lnTo>
                      <a:pt x="0" y="28"/>
                    </a:lnTo>
                    <a:lnTo>
                      <a:pt x="0" y="80"/>
                    </a:lnTo>
                    <a:lnTo>
                      <a:pt x="56" y="49"/>
                    </a:lnTo>
                    <a:lnTo>
                      <a:pt x="5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8" name="Freeform 423"/>
              <p:cNvSpPr>
                <a:spLocks/>
              </p:cNvSpPr>
              <p:nvPr/>
            </p:nvSpPr>
            <p:spPr bwMode="auto">
              <a:xfrm>
                <a:off x="8796" y="5119"/>
                <a:ext cx="56" cy="78"/>
              </a:xfrm>
              <a:custGeom>
                <a:avLst/>
                <a:gdLst>
                  <a:gd name="T0" fmla="*/ 56 w 56"/>
                  <a:gd name="T1" fmla="*/ 0 h 78"/>
                  <a:gd name="T2" fmla="*/ 0 w 56"/>
                  <a:gd name="T3" fmla="*/ 28 h 78"/>
                  <a:gd name="T4" fmla="*/ 0 w 56"/>
                  <a:gd name="T5" fmla="*/ 78 h 78"/>
                  <a:gd name="T6" fmla="*/ 56 w 56"/>
                  <a:gd name="T7" fmla="*/ 49 h 78"/>
                  <a:gd name="T8" fmla="*/ 56 w 56"/>
                  <a:gd name="T9" fmla="*/ 0 h 78"/>
                </a:gdLst>
                <a:ahLst/>
                <a:cxnLst>
                  <a:cxn ang="0">
                    <a:pos x="T0" y="T1"/>
                  </a:cxn>
                  <a:cxn ang="0">
                    <a:pos x="T2" y="T3"/>
                  </a:cxn>
                  <a:cxn ang="0">
                    <a:pos x="T4" y="T5"/>
                  </a:cxn>
                  <a:cxn ang="0">
                    <a:pos x="T6" y="T7"/>
                  </a:cxn>
                  <a:cxn ang="0">
                    <a:pos x="T8" y="T9"/>
                  </a:cxn>
                </a:cxnLst>
                <a:rect l="0" t="0" r="r" b="b"/>
                <a:pathLst>
                  <a:path w="56" h="78">
                    <a:moveTo>
                      <a:pt x="56" y="0"/>
                    </a:moveTo>
                    <a:lnTo>
                      <a:pt x="0" y="28"/>
                    </a:lnTo>
                    <a:lnTo>
                      <a:pt x="0" y="78"/>
                    </a:lnTo>
                    <a:lnTo>
                      <a:pt x="56" y="49"/>
                    </a:lnTo>
                    <a:lnTo>
                      <a:pt x="5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39" name="Freeform 424"/>
              <p:cNvSpPr>
                <a:spLocks/>
              </p:cNvSpPr>
              <p:nvPr/>
            </p:nvSpPr>
            <p:spPr bwMode="auto">
              <a:xfrm>
                <a:off x="8796" y="5027"/>
                <a:ext cx="56" cy="80"/>
              </a:xfrm>
              <a:custGeom>
                <a:avLst/>
                <a:gdLst>
                  <a:gd name="T0" fmla="*/ 56 w 56"/>
                  <a:gd name="T1" fmla="*/ 0 h 80"/>
                  <a:gd name="T2" fmla="*/ 0 w 56"/>
                  <a:gd name="T3" fmla="*/ 31 h 80"/>
                  <a:gd name="T4" fmla="*/ 0 w 56"/>
                  <a:gd name="T5" fmla="*/ 80 h 80"/>
                  <a:gd name="T6" fmla="*/ 56 w 56"/>
                  <a:gd name="T7" fmla="*/ 50 h 80"/>
                  <a:gd name="T8" fmla="*/ 56 w 56"/>
                  <a:gd name="T9" fmla="*/ 0 h 80"/>
                </a:gdLst>
                <a:ahLst/>
                <a:cxnLst>
                  <a:cxn ang="0">
                    <a:pos x="T0" y="T1"/>
                  </a:cxn>
                  <a:cxn ang="0">
                    <a:pos x="T2" y="T3"/>
                  </a:cxn>
                  <a:cxn ang="0">
                    <a:pos x="T4" y="T5"/>
                  </a:cxn>
                  <a:cxn ang="0">
                    <a:pos x="T6" y="T7"/>
                  </a:cxn>
                  <a:cxn ang="0">
                    <a:pos x="T8" y="T9"/>
                  </a:cxn>
                </a:cxnLst>
                <a:rect l="0" t="0" r="r" b="b"/>
                <a:pathLst>
                  <a:path w="56" h="80">
                    <a:moveTo>
                      <a:pt x="56" y="0"/>
                    </a:moveTo>
                    <a:lnTo>
                      <a:pt x="0" y="31"/>
                    </a:lnTo>
                    <a:lnTo>
                      <a:pt x="0" y="80"/>
                    </a:lnTo>
                    <a:lnTo>
                      <a:pt x="56" y="50"/>
                    </a:lnTo>
                    <a:lnTo>
                      <a:pt x="5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0" name="Freeform 425"/>
              <p:cNvSpPr>
                <a:spLocks/>
              </p:cNvSpPr>
              <p:nvPr/>
            </p:nvSpPr>
            <p:spPr bwMode="auto">
              <a:xfrm>
                <a:off x="8796" y="4938"/>
                <a:ext cx="56" cy="77"/>
              </a:xfrm>
              <a:custGeom>
                <a:avLst/>
                <a:gdLst>
                  <a:gd name="T0" fmla="*/ 56 w 56"/>
                  <a:gd name="T1" fmla="*/ 0 h 77"/>
                  <a:gd name="T2" fmla="*/ 0 w 56"/>
                  <a:gd name="T3" fmla="*/ 28 h 77"/>
                  <a:gd name="T4" fmla="*/ 0 w 56"/>
                  <a:gd name="T5" fmla="*/ 77 h 77"/>
                  <a:gd name="T6" fmla="*/ 56 w 56"/>
                  <a:gd name="T7" fmla="*/ 49 h 77"/>
                  <a:gd name="T8" fmla="*/ 56 w 56"/>
                  <a:gd name="T9" fmla="*/ 0 h 77"/>
                </a:gdLst>
                <a:ahLst/>
                <a:cxnLst>
                  <a:cxn ang="0">
                    <a:pos x="T0" y="T1"/>
                  </a:cxn>
                  <a:cxn ang="0">
                    <a:pos x="T2" y="T3"/>
                  </a:cxn>
                  <a:cxn ang="0">
                    <a:pos x="T4" y="T5"/>
                  </a:cxn>
                  <a:cxn ang="0">
                    <a:pos x="T6" y="T7"/>
                  </a:cxn>
                  <a:cxn ang="0">
                    <a:pos x="T8" y="T9"/>
                  </a:cxn>
                </a:cxnLst>
                <a:rect l="0" t="0" r="r" b="b"/>
                <a:pathLst>
                  <a:path w="56" h="77">
                    <a:moveTo>
                      <a:pt x="56" y="0"/>
                    </a:moveTo>
                    <a:lnTo>
                      <a:pt x="0" y="28"/>
                    </a:lnTo>
                    <a:lnTo>
                      <a:pt x="0" y="77"/>
                    </a:lnTo>
                    <a:lnTo>
                      <a:pt x="56" y="49"/>
                    </a:lnTo>
                    <a:lnTo>
                      <a:pt x="5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1" name="Freeform 426"/>
              <p:cNvSpPr>
                <a:spLocks/>
              </p:cNvSpPr>
              <p:nvPr/>
            </p:nvSpPr>
            <p:spPr bwMode="auto">
              <a:xfrm>
                <a:off x="8796" y="4846"/>
                <a:ext cx="56" cy="80"/>
              </a:xfrm>
              <a:custGeom>
                <a:avLst/>
                <a:gdLst>
                  <a:gd name="T0" fmla="*/ 56 w 56"/>
                  <a:gd name="T1" fmla="*/ 0 h 80"/>
                  <a:gd name="T2" fmla="*/ 0 w 56"/>
                  <a:gd name="T3" fmla="*/ 30 h 80"/>
                  <a:gd name="T4" fmla="*/ 0 w 56"/>
                  <a:gd name="T5" fmla="*/ 80 h 80"/>
                  <a:gd name="T6" fmla="*/ 56 w 56"/>
                  <a:gd name="T7" fmla="*/ 52 h 80"/>
                  <a:gd name="T8" fmla="*/ 56 w 56"/>
                  <a:gd name="T9" fmla="*/ 0 h 80"/>
                </a:gdLst>
                <a:ahLst/>
                <a:cxnLst>
                  <a:cxn ang="0">
                    <a:pos x="T0" y="T1"/>
                  </a:cxn>
                  <a:cxn ang="0">
                    <a:pos x="T2" y="T3"/>
                  </a:cxn>
                  <a:cxn ang="0">
                    <a:pos x="T4" y="T5"/>
                  </a:cxn>
                  <a:cxn ang="0">
                    <a:pos x="T6" y="T7"/>
                  </a:cxn>
                  <a:cxn ang="0">
                    <a:pos x="T8" y="T9"/>
                  </a:cxn>
                </a:cxnLst>
                <a:rect l="0" t="0" r="r" b="b"/>
                <a:pathLst>
                  <a:path w="56" h="80">
                    <a:moveTo>
                      <a:pt x="56" y="0"/>
                    </a:moveTo>
                    <a:lnTo>
                      <a:pt x="0" y="30"/>
                    </a:lnTo>
                    <a:lnTo>
                      <a:pt x="0" y="80"/>
                    </a:lnTo>
                    <a:lnTo>
                      <a:pt x="56" y="52"/>
                    </a:lnTo>
                    <a:lnTo>
                      <a:pt x="5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2" name="Freeform 427"/>
              <p:cNvSpPr>
                <a:spLocks/>
              </p:cNvSpPr>
              <p:nvPr/>
            </p:nvSpPr>
            <p:spPr bwMode="auto">
              <a:xfrm>
                <a:off x="8626" y="5246"/>
                <a:ext cx="47" cy="80"/>
              </a:xfrm>
              <a:custGeom>
                <a:avLst/>
                <a:gdLst>
                  <a:gd name="T0" fmla="*/ 0 w 47"/>
                  <a:gd name="T1" fmla="*/ 0 h 80"/>
                  <a:gd name="T2" fmla="*/ 47 w 47"/>
                  <a:gd name="T3" fmla="*/ 31 h 80"/>
                  <a:gd name="T4" fmla="*/ 47 w 47"/>
                  <a:gd name="T5" fmla="*/ 80 h 80"/>
                  <a:gd name="T6" fmla="*/ 0 w 47"/>
                  <a:gd name="T7" fmla="*/ 52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1"/>
                    </a:lnTo>
                    <a:lnTo>
                      <a:pt x="47" y="80"/>
                    </a:lnTo>
                    <a:lnTo>
                      <a:pt x="0" y="5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3" name="Freeform 428"/>
              <p:cNvSpPr>
                <a:spLocks/>
              </p:cNvSpPr>
              <p:nvPr/>
            </p:nvSpPr>
            <p:spPr bwMode="auto">
              <a:xfrm>
                <a:off x="8626" y="5157"/>
                <a:ext cx="47" cy="80"/>
              </a:xfrm>
              <a:custGeom>
                <a:avLst/>
                <a:gdLst>
                  <a:gd name="T0" fmla="*/ 0 w 47"/>
                  <a:gd name="T1" fmla="*/ 0 h 80"/>
                  <a:gd name="T2" fmla="*/ 47 w 47"/>
                  <a:gd name="T3" fmla="*/ 30 h 80"/>
                  <a:gd name="T4" fmla="*/ 47 w 47"/>
                  <a:gd name="T5" fmla="*/ 80 h 80"/>
                  <a:gd name="T6" fmla="*/ 0 w 47"/>
                  <a:gd name="T7" fmla="*/ 49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0"/>
                    </a:lnTo>
                    <a:lnTo>
                      <a:pt x="47" y="80"/>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4" name="Freeform 429"/>
              <p:cNvSpPr>
                <a:spLocks/>
              </p:cNvSpPr>
              <p:nvPr/>
            </p:nvSpPr>
            <p:spPr bwMode="auto">
              <a:xfrm>
                <a:off x="8626" y="5067"/>
                <a:ext cx="47" cy="78"/>
              </a:xfrm>
              <a:custGeom>
                <a:avLst/>
                <a:gdLst>
                  <a:gd name="T0" fmla="*/ 0 w 47"/>
                  <a:gd name="T1" fmla="*/ 0 h 78"/>
                  <a:gd name="T2" fmla="*/ 47 w 47"/>
                  <a:gd name="T3" fmla="*/ 28 h 78"/>
                  <a:gd name="T4" fmla="*/ 47 w 47"/>
                  <a:gd name="T5" fmla="*/ 78 h 78"/>
                  <a:gd name="T6" fmla="*/ 0 w 47"/>
                  <a:gd name="T7" fmla="*/ 50 h 78"/>
                  <a:gd name="T8" fmla="*/ 0 w 47"/>
                  <a:gd name="T9" fmla="*/ 0 h 78"/>
                </a:gdLst>
                <a:ahLst/>
                <a:cxnLst>
                  <a:cxn ang="0">
                    <a:pos x="T0" y="T1"/>
                  </a:cxn>
                  <a:cxn ang="0">
                    <a:pos x="T2" y="T3"/>
                  </a:cxn>
                  <a:cxn ang="0">
                    <a:pos x="T4" y="T5"/>
                  </a:cxn>
                  <a:cxn ang="0">
                    <a:pos x="T6" y="T7"/>
                  </a:cxn>
                  <a:cxn ang="0">
                    <a:pos x="T8" y="T9"/>
                  </a:cxn>
                </a:cxnLst>
                <a:rect l="0" t="0" r="r" b="b"/>
                <a:pathLst>
                  <a:path w="47" h="78">
                    <a:moveTo>
                      <a:pt x="0" y="0"/>
                    </a:moveTo>
                    <a:lnTo>
                      <a:pt x="47" y="28"/>
                    </a:lnTo>
                    <a:lnTo>
                      <a:pt x="47" y="78"/>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5" name="Freeform 430"/>
              <p:cNvSpPr>
                <a:spLocks/>
              </p:cNvSpPr>
              <p:nvPr/>
            </p:nvSpPr>
            <p:spPr bwMode="auto">
              <a:xfrm>
                <a:off x="8626" y="4975"/>
                <a:ext cx="47" cy="80"/>
              </a:xfrm>
              <a:custGeom>
                <a:avLst/>
                <a:gdLst>
                  <a:gd name="T0" fmla="*/ 0 w 47"/>
                  <a:gd name="T1" fmla="*/ 0 h 80"/>
                  <a:gd name="T2" fmla="*/ 47 w 47"/>
                  <a:gd name="T3" fmla="*/ 31 h 80"/>
                  <a:gd name="T4" fmla="*/ 47 w 47"/>
                  <a:gd name="T5" fmla="*/ 80 h 80"/>
                  <a:gd name="T6" fmla="*/ 0 w 47"/>
                  <a:gd name="T7" fmla="*/ 50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1"/>
                    </a:lnTo>
                    <a:lnTo>
                      <a:pt x="47" y="80"/>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6" name="Freeform 431"/>
              <p:cNvSpPr>
                <a:spLocks/>
              </p:cNvSpPr>
              <p:nvPr/>
            </p:nvSpPr>
            <p:spPr bwMode="auto">
              <a:xfrm>
                <a:off x="8626" y="4886"/>
                <a:ext cx="47" cy="80"/>
              </a:xfrm>
              <a:custGeom>
                <a:avLst/>
                <a:gdLst>
                  <a:gd name="T0" fmla="*/ 0 w 47"/>
                  <a:gd name="T1" fmla="*/ 0 h 80"/>
                  <a:gd name="T2" fmla="*/ 47 w 47"/>
                  <a:gd name="T3" fmla="*/ 30 h 80"/>
                  <a:gd name="T4" fmla="*/ 47 w 47"/>
                  <a:gd name="T5" fmla="*/ 80 h 80"/>
                  <a:gd name="T6" fmla="*/ 0 w 47"/>
                  <a:gd name="T7" fmla="*/ 49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0"/>
                    </a:lnTo>
                    <a:lnTo>
                      <a:pt x="47" y="80"/>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7" name="Freeform 432"/>
              <p:cNvSpPr>
                <a:spLocks/>
              </p:cNvSpPr>
              <p:nvPr/>
            </p:nvSpPr>
            <p:spPr bwMode="auto">
              <a:xfrm>
                <a:off x="8550" y="5209"/>
                <a:ext cx="48" cy="80"/>
              </a:xfrm>
              <a:custGeom>
                <a:avLst/>
                <a:gdLst>
                  <a:gd name="T0" fmla="*/ 0 w 48"/>
                  <a:gd name="T1" fmla="*/ 0 h 80"/>
                  <a:gd name="T2" fmla="*/ 48 w 48"/>
                  <a:gd name="T3" fmla="*/ 28 h 80"/>
                  <a:gd name="T4" fmla="*/ 48 w 48"/>
                  <a:gd name="T5" fmla="*/ 80 h 80"/>
                  <a:gd name="T6" fmla="*/ 0 w 48"/>
                  <a:gd name="T7" fmla="*/ 49 h 80"/>
                  <a:gd name="T8" fmla="*/ 0 w 48"/>
                  <a:gd name="T9" fmla="*/ 0 h 80"/>
                </a:gdLst>
                <a:ahLst/>
                <a:cxnLst>
                  <a:cxn ang="0">
                    <a:pos x="T0" y="T1"/>
                  </a:cxn>
                  <a:cxn ang="0">
                    <a:pos x="T2" y="T3"/>
                  </a:cxn>
                  <a:cxn ang="0">
                    <a:pos x="T4" y="T5"/>
                  </a:cxn>
                  <a:cxn ang="0">
                    <a:pos x="T6" y="T7"/>
                  </a:cxn>
                  <a:cxn ang="0">
                    <a:pos x="T8" y="T9"/>
                  </a:cxn>
                </a:cxnLst>
                <a:rect l="0" t="0" r="r" b="b"/>
                <a:pathLst>
                  <a:path w="48" h="80">
                    <a:moveTo>
                      <a:pt x="0" y="0"/>
                    </a:moveTo>
                    <a:lnTo>
                      <a:pt x="48" y="28"/>
                    </a:lnTo>
                    <a:lnTo>
                      <a:pt x="48" y="80"/>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8" name="Freeform 433"/>
              <p:cNvSpPr>
                <a:spLocks/>
              </p:cNvSpPr>
              <p:nvPr/>
            </p:nvSpPr>
            <p:spPr bwMode="auto">
              <a:xfrm>
                <a:off x="8550" y="5119"/>
                <a:ext cx="48" cy="78"/>
              </a:xfrm>
              <a:custGeom>
                <a:avLst/>
                <a:gdLst>
                  <a:gd name="T0" fmla="*/ 0 w 48"/>
                  <a:gd name="T1" fmla="*/ 0 h 78"/>
                  <a:gd name="T2" fmla="*/ 48 w 48"/>
                  <a:gd name="T3" fmla="*/ 28 h 78"/>
                  <a:gd name="T4" fmla="*/ 48 w 48"/>
                  <a:gd name="T5" fmla="*/ 78 h 78"/>
                  <a:gd name="T6" fmla="*/ 0 w 48"/>
                  <a:gd name="T7" fmla="*/ 49 h 78"/>
                  <a:gd name="T8" fmla="*/ 0 w 48"/>
                  <a:gd name="T9" fmla="*/ 0 h 78"/>
                </a:gdLst>
                <a:ahLst/>
                <a:cxnLst>
                  <a:cxn ang="0">
                    <a:pos x="T0" y="T1"/>
                  </a:cxn>
                  <a:cxn ang="0">
                    <a:pos x="T2" y="T3"/>
                  </a:cxn>
                  <a:cxn ang="0">
                    <a:pos x="T4" y="T5"/>
                  </a:cxn>
                  <a:cxn ang="0">
                    <a:pos x="T6" y="T7"/>
                  </a:cxn>
                  <a:cxn ang="0">
                    <a:pos x="T8" y="T9"/>
                  </a:cxn>
                </a:cxnLst>
                <a:rect l="0" t="0" r="r" b="b"/>
                <a:pathLst>
                  <a:path w="48" h="78">
                    <a:moveTo>
                      <a:pt x="0" y="0"/>
                    </a:moveTo>
                    <a:lnTo>
                      <a:pt x="48" y="28"/>
                    </a:lnTo>
                    <a:lnTo>
                      <a:pt x="48" y="78"/>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49" name="Freeform 434"/>
              <p:cNvSpPr>
                <a:spLocks/>
              </p:cNvSpPr>
              <p:nvPr/>
            </p:nvSpPr>
            <p:spPr bwMode="auto">
              <a:xfrm>
                <a:off x="8550" y="5027"/>
                <a:ext cx="48" cy="80"/>
              </a:xfrm>
              <a:custGeom>
                <a:avLst/>
                <a:gdLst>
                  <a:gd name="T0" fmla="*/ 0 w 48"/>
                  <a:gd name="T1" fmla="*/ 0 h 80"/>
                  <a:gd name="T2" fmla="*/ 48 w 48"/>
                  <a:gd name="T3" fmla="*/ 31 h 80"/>
                  <a:gd name="T4" fmla="*/ 48 w 48"/>
                  <a:gd name="T5" fmla="*/ 80 h 80"/>
                  <a:gd name="T6" fmla="*/ 0 w 48"/>
                  <a:gd name="T7" fmla="*/ 50 h 80"/>
                  <a:gd name="T8" fmla="*/ 0 w 48"/>
                  <a:gd name="T9" fmla="*/ 0 h 80"/>
                </a:gdLst>
                <a:ahLst/>
                <a:cxnLst>
                  <a:cxn ang="0">
                    <a:pos x="T0" y="T1"/>
                  </a:cxn>
                  <a:cxn ang="0">
                    <a:pos x="T2" y="T3"/>
                  </a:cxn>
                  <a:cxn ang="0">
                    <a:pos x="T4" y="T5"/>
                  </a:cxn>
                  <a:cxn ang="0">
                    <a:pos x="T6" y="T7"/>
                  </a:cxn>
                  <a:cxn ang="0">
                    <a:pos x="T8" y="T9"/>
                  </a:cxn>
                </a:cxnLst>
                <a:rect l="0" t="0" r="r" b="b"/>
                <a:pathLst>
                  <a:path w="48" h="80">
                    <a:moveTo>
                      <a:pt x="0" y="0"/>
                    </a:moveTo>
                    <a:lnTo>
                      <a:pt x="48" y="31"/>
                    </a:lnTo>
                    <a:lnTo>
                      <a:pt x="48" y="80"/>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0" name="Freeform 435"/>
              <p:cNvSpPr>
                <a:spLocks/>
              </p:cNvSpPr>
              <p:nvPr/>
            </p:nvSpPr>
            <p:spPr bwMode="auto">
              <a:xfrm>
                <a:off x="8550" y="4938"/>
                <a:ext cx="48" cy="77"/>
              </a:xfrm>
              <a:custGeom>
                <a:avLst/>
                <a:gdLst>
                  <a:gd name="T0" fmla="*/ 0 w 48"/>
                  <a:gd name="T1" fmla="*/ 0 h 77"/>
                  <a:gd name="T2" fmla="*/ 48 w 48"/>
                  <a:gd name="T3" fmla="*/ 28 h 77"/>
                  <a:gd name="T4" fmla="*/ 48 w 48"/>
                  <a:gd name="T5" fmla="*/ 77 h 77"/>
                  <a:gd name="T6" fmla="*/ 0 w 48"/>
                  <a:gd name="T7" fmla="*/ 49 h 77"/>
                  <a:gd name="T8" fmla="*/ 0 w 48"/>
                  <a:gd name="T9" fmla="*/ 0 h 77"/>
                </a:gdLst>
                <a:ahLst/>
                <a:cxnLst>
                  <a:cxn ang="0">
                    <a:pos x="T0" y="T1"/>
                  </a:cxn>
                  <a:cxn ang="0">
                    <a:pos x="T2" y="T3"/>
                  </a:cxn>
                  <a:cxn ang="0">
                    <a:pos x="T4" y="T5"/>
                  </a:cxn>
                  <a:cxn ang="0">
                    <a:pos x="T6" y="T7"/>
                  </a:cxn>
                  <a:cxn ang="0">
                    <a:pos x="T8" y="T9"/>
                  </a:cxn>
                </a:cxnLst>
                <a:rect l="0" t="0" r="r" b="b"/>
                <a:pathLst>
                  <a:path w="48" h="77">
                    <a:moveTo>
                      <a:pt x="0" y="0"/>
                    </a:moveTo>
                    <a:lnTo>
                      <a:pt x="48" y="28"/>
                    </a:lnTo>
                    <a:lnTo>
                      <a:pt x="48" y="77"/>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1" name="Freeform 436"/>
              <p:cNvSpPr>
                <a:spLocks/>
              </p:cNvSpPr>
              <p:nvPr/>
            </p:nvSpPr>
            <p:spPr bwMode="auto">
              <a:xfrm>
                <a:off x="8550" y="4846"/>
                <a:ext cx="48" cy="80"/>
              </a:xfrm>
              <a:custGeom>
                <a:avLst/>
                <a:gdLst>
                  <a:gd name="T0" fmla="*/ 0 w 48"/>
                  <a:gd name="T1" fmla="*/ 0 h 80"/>
                  <a:gd name="T2" fmla="*/ 48 w 48"/>
                  <a:gd name="T3" fmla="*/ 30 h 80"/>
                  <a:gd name="T4" fmla="*/ 48 w 48"/>
                  <a:gd name="T5" fmla="*/ 80 h 80"/>
                  <a:gd name="T6" fmla="*/ 0 w 48"/>
                  <a:gd name="T7" fmla="*/ 52 h 80"/>
                  <a:gd name="T8" fmla="*/ 0 w 48"/>
                  <a:gd name="T9" fmla="*/ 0 h 80"/>
                </a:gdLst>
                <a:ahLst/>
                <a:cxnLst>
                  <a:cxn ang="0">
                    <a:pos x="T0" y="T1"/>
                  </a:cxn>
                  <a:cxn ang="0">
                    <a:pos x="T2" y="T3"/>
                  </a:cxn>
                  <a:cxn ang="0">
                    <a:pos x="T4" y="T5"/>
                  </a:cxn>
                  <a:cxn ang="0">
                    <a:pos x="T6" y="T7"/>
                  </a:cxn>
                  <a:cxn ang="0">
                    <a:pos x="T8" y="T9"/>
                  </a:cxn>
                </a:cxnLst>
                <a:rect l="0" t="0" r="r" b="b"/>
                <a:pathLst>
                  <a:path w="48" h="80">
                    <a:moveTo>
                      <a:pt x="0" y="0"/>
                    </a:moveTo>
                    <a:lnTo>
                      <a:pt x="48" y="30"/>
                    </a:lnTo>
                    <a:lnTo>
                      <a:pt x="48" y="80"/>
                    </a:lnTo>
                    <a:lnTo>
                      <a:pt x="0" y="5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2" name="Freeform 437"/>
              <p:cNvSpPr>
                <a:spLocks/>
              </p:cNvSpPr>
              <p:nvPr/>
            </p:nvSpPr>
            <p:spPr bwMode="auto">
              <a:xfrm>
                <a:off x="8503" y="4803"/>
                <a:ext cx="189" cy="568"/>
              </a:xfrm>
              <a:custGeom>
                <a:avLst/>
                <a:gdLst>
                  <a:gd name="T0" fmla="*/ 0 w 189"/>
                  <a:gd name="T1" fmla="*/ 0 h 568"/>
                  <a:gd name="T2" fmla="*/ 189 w 189"/>
                  <a:gd name="T3" fmla="*/ 106 h 568"/>
                  <a:gd name="T4" fmla="*/ 189 w 189"/>
                  <a:gd name="T5" fmla="*/ 568 h 568"/>
                  <a:gd name="T6" fmla="*/ 0 w 189"/>
                  <a:gd name="T7" fmla="*/ 462 h 568"/>
                  <a:gd name="T8" fmla="*/ 0 w 189"/>
                  <a:gd name="T9" fmla="*/ 0 h 568"/>
                </a:gdLst>
                <a:ahLst/>
                <a:cxnLst>
                  <a:cxn ang="0">
                    <a:pos x="T0" y="T1"/>
                  </a:cxn>
                  <a:cxn ang="0">
                    <a:pos x="T2" y="T3"/>
                  </a:cxn>
                  <a:cxn ang="0">
                    <a:pos x="T4" y="T5"/>
                  </a:cxn>
                  <a:cxn ang="0">
                    <a:pos x="T6" y="T7"/>
                  </a:cxn>
                  <a:cxn ang="0">
                    <a:pos x="T8" y="T9"/>
                  </a:cxn>
                </a:cxnLst>
                <a:rect l="0" t="0" r="r" b="b"/>
                <a:pathLst>
                  <a:path w="189" h="568">
                    <a:moveTo>
                      <a:pt x="0" y="0"/>
                    </a:moveTo>
                    <a:lnTo>
                      <a:pt x="189" y="106"/>
                    </a:lnTo>
                    <a:lnTo>
                      <a:pt x="189" y="568"/>
                    </a:lnTo>
                    <a:lnTo>
                      <a:pt x="0" y="46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3" name="Freeform 438"/>
              <p:cNvSpPr>
                <a:spLocks/>
              </p:cNvSpPr>
              <p:nvPr/>
            </p:nvSpPr>
            <p:spPr bwMode="auto">
              <a:xfrm>
                <a:off x="8508" y="4639"/>
                <a:ext cx="191" cy="270"/>
              </a:xfrm>
              <a:custGeom>
                <a:avLst/>
                <a:gdLst>
                  <a:gd name="T0" fmla="*/ 186 w 191"/>
                  <a:gd name="T1" fmla="*/ 270 h 270"/>
                  <a:gd name="T2" fmla="*/ 191 w 191"/>
                  <a:gd name="T3" fmla="*/ 0 h 270"/>
                  <a:gd name="T4" fmla="*/ 0 w 191"/>
                  <a:gd name="T5" fmla="*/ 164 h 270"/>
                  <a:gd name="T6" fmla="*/ 186 w 191"/>
                  <a:gd name="T7" fmla="*/ 270 h 270"/>
                </a:gdLst>
                <a:ahLst/>
                <a:cxnLst>
                  <a:cxn ang="0">
                    <a:pos x="T0" y="T1"/>
                  </a:cxn>
                  <a:cxn ang="0">
                    <a:pos x="T2" y="T3"/>
                  </a:cxn>
                  <a:cxn ang="0">
                    <a:pos x="T4" y="T5"/>
                  </a:cxn>
                  <a:cxn ang="0">
                    <a:pos x="T6" y="T7"/>
                  </a:cxn>
                </a:cxnLst>
                <a:rect l="0" t="0" r="r" b="b"/>
                <a:pathLst>
                  <a:path w="191" h="270">
                    <a:moveTo>
                      <a:pt x="186" y="270"/>
                    </a:moveTo>
                    <a:lnTo>
                      <a:pt x="191" y="0"/>
                    </a:lnTo>
                    <a:lnTo>
                      <a:pt x="0" y="164"/>
                    </a:lnTo>
                    <a:lnTo>
                      <a:pt x="186" y="27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4" name="Freeform 439"/>
              <p:cNvSpPr>
                <a:spLocks/>
              </p:cNvSpPr>
              <p:nvPr/>
            </p:nvSpPr>
            <p:spPr bwMode="auto">
              <a:xfrm>
                <a:off x="8694" y="4639"/>
                <a:ext cx="186" cy="270"/>
              </a:xfrm>
              <a:custGeom>
                <a:avLst/>
                <a:gdLst>
                  <a:gd name="T0" fmla="*/ 186 w 186"/>
                  <a:gd name="T1" fmla="*/ 164 h 270"/>
                  <a:gd name="T2" fmla="*/ 5 w 186"/>
                  <a:gd name="T3" fmla="*/ 0 h 270"/>
                  <a:gd name="T4" fmla="*/ 0 w 186"/>
                  <a:gd name="T5" fmla="*/ 270 h 270"/>
                  <a:gd name="T6" fmla="*/ 186 w 186"/>
                  <a:gd name="T7" fmla="*/ 164 h 270"/>
                </a:gdLst>
                <a:ahLst/>
                <a:cxnLst>
                  <a:cxn ang="0">
                    <a:pos x="T0" y="T1"/>
                  </a:cxn>
                  <a:cxn ang="0">
                    <a:pos x="T2" y="T3"/>
                  </a:cxn>
                  <a:cxn ang="0">
                    <a:pos x="T4" y="T5"/>
                  </a:cxn>
                  <a:cxn ang="0">
                    <a:pos x="T6" y="T7"/>
                  </a:cxn>
                </a:cxnLst>
                <a:rect l="0" t="0" r="r" b="b"/>
                <a:pathLst>
                  <a:path w="186" h="270">
                    <a:moveTo>
                      <a:pt x="186" y="164"/>
                    </a:moveTo>
                    <a:lnTo>
                      <a:pt x="5" y="0"/>
                    </a:lnTo>
                    <a:lnTo>
                      <a:pt x="0" y="270"/>
                    </a:lnTo>
                    <a:lnTo>
                      <a:pt x="186" y="16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5" name="Freeform 440"/>
              <p:cNvSpPr>
                <a:spLocks/>
              </p:cNvSpPr>
              <p:nvPr/>
            </p:nvSpPr>
            <p:spPr bwMode="auto">
              <a:xfrm>
                <a:off x="8965" y="4964"/>
                <a:ext cx="179" cy="567"/>
              </a:xfrm>
              <a:custGeom>
                <a:avLst/>
                <a:gdLst>
                  <a:gd name="T0" fmla="*/ 179 w 179"/>
                  <a:gd name="T1" fmla="*/ 0 h 567"/>
                  <a:gd name="T2" fmla="*/ 0 w 179"/>
                  <a:gd name="T3" fmla="*/ 106 h 567"/>
                  <a:gd name="T4" fmla="*/ 0 w 179"/>
                  <a:gd name="T5" fmla="*/ 567 h 567"/>
                  <a:gd name="T6" fmla="*/ 179 w 179"/>
                  <a:gd name="T7" fmla="*/ 461 h 567"/>
                  <a:gd name="T8" fmla="*/ 179 w 179"/>
                  <a:gd name="T9" fmla="*/ 0 h 567"/>
                </a:gdLst>
                <a:ahLst/>
                <a:cxnLst>
                  <a:cxn ang="0">
                    <a:pos x="T0" y="T1"/>
                  </a:cxn>
                  <a:cxn ang="0">
                    <a:pos x="T2" y="T3"/>
                  </a:cxn>
                  <a:cxn ang="0">
                    <a:pos x="T4" y="T5"/>
                  </a:cxn>
                  <a:cxn ang="0">
                    <a:pos x="T6" y="T7"/>
                  </a:cxn>
                  <a:cxn ang="0">
                    <a:pos x="T8" y="T9"/>
                  </a:cxn>
                </a:cxnLst>
                <a:rect l="0" t="0" r="r" b="b"/>
                <a:pathLst>
                  <a:path w="179" h="567">
                    <a:moveTo>
                      <a:pt x="179" y="0"/>
                    </a:moveTo>
                    <a:lnTo>
                      <a:pt x="0" y="106"/>
                    </a:lnTo>
                    <a:lnTo>
                      <a:pt x="0" y="567"/>
                    </a:lnTo>
                    <a:lnTo>
                      <a:pt x="179" y="461"/>
                    </a:lnTo>
                    <a:lnTo>
                      <a:pt x="179"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6" name="Freeform 441"/>
              <p:cNvSpPr>
                <a:spLocks/>
              </p:cNvSpPr>
              <p:nvPr/>
            </p:nvSpPr>
            <p:spPr bwMode="auto">
              <a:xfrm>
                <a:off x="8994" y="5406"/>
                <a:ext cx="47" cy="80"/>
              </a:xfrm>
              <a:custGeom>
                <a:avLst/>
                <a:gdLst>
                  <a:gd name="T0" fmla="*/ 47 w 47"/>
                  <a:gd name="T1" fmla="*/ 0 h 80"/>
                  <a:gd name="T2" fmla="*/ 0 w 47"/>
                  <a:gd name="T3" fmla="*/ 31 h 80"/>
                  <a:gd name="T4" fmla="*/ 0 w 47"/>
                  <a:gd name="T5" fmla="*/ 80 h 80"/>
                  <a:gd name="T6" fmla="*/ 47 w 47"/>
                  <a:gd name="T7" fmla="*/ 52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1"/>
                    </a:lnTo>
                    <a:lnTo>
                      <a:pt x="0" y="80"/>
                    </a:lnTo>
                    <a:lnTo>
                      <a:pt x="47" y="52"/>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7" name="Freeform 442"/>
              <p:cNvSpPr>
                <a:spLocks/>
              </p:cNvSpPr>
              <p:nvPr/>
            </p:nvSpPr>
            <p:spPr bwMode="auto">
              <a:xfrm>
                <a:off x="8994" y="5317"/>
                <a:ext cx="47" cy="80"/>
              </a:xfrm>
              <a:custGeom>
                <a:avLst/>
                <a:gdLst>
                  <a:gd name="T0" fmla="*/ 47 w 47"/>
                  <a:gd name="T1" fmla="*/ 0 h 80"/>
                  <a:gd name="T2" fmla="*/ 0 w 47"/>
                  <a:gd name="T3" fmla="*/ 30 h 80"/>
                  <a:gd name="T4" fmla="*/ 0 w 47"/>
                  <a:gd name="T5" fmla="*/ 80 h 80"/>
                  <a:gd name="T6" fmla="*/ 47 w 47"/>
                  <a:gd name="T7" fmla="*/ 49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0"/>
                    </a:lnTo>
                    <a:lnTo>
                      <a:pt x="0" y="80"/>
                    </a:lnTo>
                    <a:lnTo>
                      <a:pt x="47" y="49"/>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8" name="Freeform 443"/>
              <p:cNvSpPr>
                <a:spLocks/>
              </p:cNvSpPr>
              <p:nvPr/>
            </p:nvSpPr>
            <p:spPr bwMode="auto">
              <a:xfrm>
                <a:off x="8994" y="5227"/>
                <a:ext cx="47" cy="78"/>
              </a:xfrm>
              <a:custGeom>
                <a:avLst/>
                <a:gdLst>
                  <a:gd name="T0" fmla="*/ 47 w 47"/>
                  <a:gd name="T1" fmla="*/ 0 h 78"/>
                  <a:gd name="T2" fmla="*/ 0 w 47"/>
                  <a:gd name="T3" fmla="*/ 29 h 78"/>
                  <a:gd name="T4" fmla="*/ 0 w 47"/>
                  <a:gd name="T5" fmla="*/ 78 h 78"/>
                  <a:gd name="T6" fmla="*/ 47 w 47"/>
                  <a:gd name="T7" fmla="*/ 50 h 78"/>
                  <a:gd name="T8" fmla="*/ 47 w 47"/>
                  <a:gd name="T9" fmla="*/ 0 h 78"/>
                </a:gdLst>
                <a:ahLst/>
                <a:cxnLst>
                  <a:cxn ang="0">
                    <a:pos x="T0" y="T1"/>
                  </a:cxn>
                  <a:cxn ang="0">
                    <a:pos x="T2" y="T3"/>
                  </a:cxn>
                  <a:cxn ang="0">
                    <a:pos x="T4" y="T5"/>
                  </a:cxn>
                  <a:cxn ang="0">
                    <a:pos x="T6" y="T7"/>
                  </a:cxn>
                  <a:cxn ang="0">
                    <a:pos x="T8" y="T9"/>
                  </a:cxn>
                </a:cxnLst>
                <a:rect l="0" t="0" r="r" b="b"/>
                <a:pathLst>
                  <a:path w="47" h="78">
                    <a:moveTo>
                      <a:pt x="47" y="0"/>
                    </a:moveTo>
                    <a:lnTo>
                      <a:pt x="0" y="29"/>
                    </a:lnTo>
                    <a:lnTo>
                      <a:pt x="0" y="78"/>
                    </a:lnTo>
                    <a:lnTo>
                      <a:pt x="47" y="50"/>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59" name="Freeform 444"/>
              <p:cNvSpPr>
                <a:spLocks/>
              </p:cNvSpPr>
              <p:nvPr/>
            </p:nvSpPr>
            <p:spPr bwMode="auto">
              <a:xfrm>
                <a:off x="8994" y="5135"/>
                <a:ext cx="47" cy="81"/>
              </a:xfrm>
              <a:custGeom>
                <a:avLst/>
                <a:gdLst>
                  <a:gd name="T0" fmla="*/ 47 w 47"/>
                  <a:gd name="T1" fmla="*/ 0 h 81"/>
                  <a:gd name="T2" fmla="*/ 0 w 47"/>
                  <a:gd name="T3" fmla="*/ 31 h 81"/>
                  <a:gd name="T4" fmla="*/ 0 w 47"/>
                  <a:gd name="T5" fmla="*/ 81 h 81"/>
                  <a:gd name="T6" fmla="*/ 47 w 47"/>
                  <a:gd name="T7" fmla="*/ 50 h 81"/>
                  <a:gd name="T8" fmla="*/ 47 w 47"/>
                  <a:gd name="T9" fmla="*/ 0 h 81"/>
                </a:gdLst>
                <a:ahLst/>
                <a:cxnLst>
                  <a:cxn ang="0">
                    <a:pos x="T0" y="T1"/>
                  </a:cxn>
                  <a:cxn ang="0">
                    <a:pos x="T2" y="T3"/>
                  </a:cxn>
                  <a:cxn ang="0">
                    <a:pos x="T4" y="T5"/>
                  </a:cxn>
                  <a:cxn ang="0">
                    <a:pos x="T6" y="T7"/>
                  </a:cxn>
                  <a:cxn ang="0">
                    <a:pos x="T8" y="T9"/>
                  </a:cxn>
                </a:cxnLst>
                <a:rect l="0" t="0" r="r" b="b"/>
                <a:pathLst>
                  <a:path w="47" h="81">
                    <a:moveTo>
                      <a:pt x="47" y="0"/>
                    </a:moveTo>
                    <a:lnTo>
                      <a:pt x="0" y="31"/>
                    </a:lnTo>
                    <a:lnTo>
                      <a:pt x="0" y="81"/>
                    </a:lnTo>
                    <a:lnTo>
                      <a:pt x="47" y="50"/>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0" name="Freeform 445"/>
              <p:cNvSpPr>
                <a:spLocks/>
              </p:cNvSpPr>
              <p:nvPr/>
            </p:nvSpPr>
            <p:spPr bwMode="auto">
              <a:xfrm>
                <a:off x="8994" y="5046"/>
                <a:ext cx="47" cy="80"/>
              </a:xfrm>
              <a:custGeom>
                <a:avLst/>
                <a:gdLst>
                  <a:gd name="T0" fmla="*/ 47 w 47"/>
                  <a:gd name="T1" fmla="*/ 0 h 80"/>
                  <a:gd name="T2" fmla="*/ 0 w 47"/>
                  <a:gd name="T3" fmla="*/ 31 h 80"/>
                  <a:gd name="T4" fmla="*/ 0 w 47"/>
                  <a:gd name="T5" fmla="*/ 80 h 80"/>
                  <a:gd name="T6" fmla="*/ 47 w 47"/>
                  <a:gd name="T7" fmla="*/ 49 h 80"/>
                  <a:gd name="T8" fmla="*/ 47 w 47"/>
                  <a:gd name="T9" fmla="*/ 0 h 80"/>
                </a:gdLst>
                <a:ahLst/>
                <a:cxnLst>
                  <a:cxn ang="0">
                    <a:pos x="T0" y="T1"/>
                  </a:cxn>
                  <a:cxn ang="0">
                    <a:pos x="T2" y="T3"/>
                  </a:cxn>
                  <a:cxn ang="0">
                    <a:pos x="T4" y="T5"/>
                  </a:cxn>
                  <a:cxn ang="0">
                    <a:pos x="T6" y="T7"/>
                  </a:cxn>
                  <a:cxn ang="0">
                    <a:pos x="T8" y="T9"/>
                  </a:cxn>
                </a:cxnLst>
                <a:rect l="0" t="0" r="r" b="b"/>
                <a:pathLst>
                  <a:path w="47" h="80">
                    <a:moveTo>
                      <a:pt x="47" y="0"/>
                    </a:moveTo>
                    <a:lnTo>
                      <a:pt x="0" y="31"/>
                    </a:lnTo>
                    <a:lnTo>
                      <a:pt x="0" y="80"/>
                    </a:lnTo>
                    <a:lnTo>
                      <a:pt x="47" y="49"/>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1" name="Freeform 446"/>
              <p:cNvSpPr>
                <a:spLocks/>
              </p:cNvSpPr>
              <p:nvPr/>
            </p:nvSpPr>
            <p:spPr bwMode="auto">
              <a:xfrm>
                <a:off x="9069" y="5369"/>
                <a:ext cx="57" cy="80"/>
              </a:xfrm>
              <a:custGeom>
                <a:avLst/>
                <a:gdLst>
                  <a:gd name="T0" fmla="*/ 57 w 57"/>
                  <a:gd name="T1" fmla="*/ 0 h 80"/>
                  <a:gd name="T2" fmla="*/ 0 w 57"/>
                  <a:gd name="T3" fmla="*/ 28 h 80"/>
                  <a:gd name="T4" fmla="*/ 0 w 57"/>
                  <a:gd name="T5" fmla="*/ 80 h 80"/>
                  <a:gd name="T6" fmla="*/ 57 w 57"/>
                  <a:gd name="T7" fmla="*/ 49 h 80"/>
                  <a:gd name="T8" fmla="*/ 57 w 57"/>
                  <a:gd name="T9" fmla="*/ 0 h 80"/>
                </a:gdLst>
                <a:ahLst/>
                <a:cxnLst>
                  <a:cxn ang="0">
                    <a:pos x="T0" y="T1"/>
                  </a:cxn>
                  <a:cxn ang="0">
                    <a:pos x="T2" y="T3"/>
                  </a:cxn>
                  <a:cxn ang="0">
                    <a:pos x="T4" y="T5"/>
                  </a:cxn>
                  <a:cxn ang="0">
                    <a:pos x="T6" y="T7"/>
                  </a:cxn>
                  <a:cxn ang="0">
                    <a:pos x="T8" y="T9"/>
                  </a:cxn>
                </a:cxnLst>
                <a:rect l="0" t="0" r="r" b="b"/>
                <a:pathLst>
                  <a:path w="57" h="80">
                    <a:moveTo>
                      <a:pt x="57" y="0"/>
                    </a:moveTo>
                    <a:lnTo>
                      <a:pt x="0" y="28"/>
                    </a:lnTo>
                    <a:lnTo>
                      <a:pt x="0" y="80"/>
                    </a:lnTo>
                    <a:lnTo>
                      <a:pt x="57" y="49"/>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2" name="Freeform 447"/>
              <p:cNvSpPr>
                <a:spLocks/>
              </p:cNvSpPr>
              <p:nvPr/>
            </p:nvSpPr>
            <p:spPr bwMode="auto">
              <a:xfrm>
                <a:off x="9069" y="5279"/>
                <a:ext cx="57" cy="78"/>
              </a:xfrm>
              <a:custGeom>
                <a:avLst/>
                <a:gdLst>
                  <a:gd name="T0" fmla="*/ 57 w 57"/>
                  <a:gd name="T1" fmla="*/ 0 h 78"/>
                  <a:gd name="T2" fmla="*/ 0 w 57"/>
                  <a:gd name="T3" fmla="*/ 28 h 78"/>
                  <a:gd name="T4" fmla="*/ 0 w 57"/>
                  <a:gd name="T5" fmla="*/ 78 h 78"/>
                  <a:gd name="T6" fmla="*/ 57 w 57"/>
                  <a:gd name="T7" fmla="*/ 50 h 78"/>
                  <a:gd name="T8" fmla="*/ 57 w 57"/>
                  <a:gd name="T9" fmla="*/ 0 h 78"/>
                </a:gdLst>
                <a:ahLst/>
                <a:cxnLst>
                  <a:cxn ang="0">
                    <a:pos x="T0" y="T1"/>
                  </a:cxn>
                  <a:cxn ang="0">
                    <a:pos x="T2" y="T3"/>
                  </a:cxn>
                  <a:cxn ang="0">
                    <a:pos x="T4" y="T5"/>
                  </a:cxn>
                  <a:cxn ang="0">
                    <a:pos x="T6" y="T7"/>
                  </a:cxn>
                  <a:cxn ang="0">
                    <a:pos x="T8" y="T9"/>
                  </a:cxn>
                </a:cxnLst>
                <a:rect l="0" t="0" r="r" b="b"/>
                <a:pathLst>
                  <a:path w="57" h="78">
                    <a:moveTo>
                      <a:pt x="57" y="0"/>
                    </a:moveTo>
                    <a:lnTo>
                      <a:pt x="0" y="28"/>
                    </a:lnTo>
                    <a:lnTo>
                      <a:pt x="0" y="78"/>
                    </a:lnTo>
                    <a:lnTo>
                      <a:pt x="57" y="50"/>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3" name="Freeform 448"/>
              <p:cNvSpPr>
                <a:spLocks/>
              </p:cNvSpPr>
              <p:nvPr/>
            </p:nvSpPr>
            <p:spPr bwMode="auto">
              <a:xfrm>
                <a:off x="9069" y="5187"/>
                <a:ext cx="57" cy="80"/>
              </a:xfrm>
              <a:custGeom>
                <a:avLst/>
                <a:gdLst>
                  <a:gd name="T0" fmla="*/ 57 w 57"/>
                  <a:gd name="T1" fmla="*/ 0 h 80"/>
                  <a:gd name="T2" fmla="*/ 0 w 57"/>
                  <a:gd name="T3" fmla="*/ 31 h 80"/>
                  <a:gd name="T4" fmla="*/ 0 w 57"/>
                  <a:gd name="T5" fmla="*/ 80 h 80"/>
                  <a:gd name="T6" fmla="*/ 57 w 57"/>
                  <a:gd name="T7" fmla="*/ 50 h 80"/>
                  <a:gd name="T8" fmla="*/ 57 w 57"/>
                  <a:gd name="T9" fmla="*/ 0 h 80"/>
                </a:gdLst>
                <a:ahLst/>
                <a:cxnLst>
                  <a:cxn ang="0">
                    <a:pos x="T0" y="T1"/>
                  </a:cxn>
                  <a:cxn ang="0">
                    <a:pos x="T2" y="T3"/>
                  </a:cxn>
                  <a:cxn ang="0">
                    <a:pos x="T4" y="T5"/>
                  </a:cxn>
                  <a:cxn ang="0">
                    <a:pos x="T6" y="T7"/>
                  </a:cxn>
                  <a:cxn ang="0">
                    <a:pos x="T8" y="T9"/>
                  </a:cxn>
                </a:cxnLst>
                <a:rect l="0" t="0" r="r" b="b"/>
                <a:pathLst>
                  <a:path w="57" h="80">
                    <a:moveTo>
                      <a:pt x="57" y="0"/>
                    </a:moveTo>
                    <a:lnTo>
                      <a:pt x="0" y="31"/>
                    </a:lnTo>
                    <a:lnTo>
                      <a:pt x="0" y="80"/>
                    </a:lnTo>
                    <a:lnTo>
                      <a:pt x="57" y="50"/>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4" name="Freeform 449"/>
              <p:cNvSpPr>
                <a:spLocks/>
              </p:cNvSpPr>
              <p:nvPr/>
            </p:nvSpPr>
            <p:spPr bwMode="auto">
              <a:xfrm>
                <a:off x="9069" y="5098"/>
                <a:ext cx="57" cy="78"/>
              </a:xfrm>
              <a:custGeom>
                <a:avLst/>
                <a:gdLst>
                  <a:gd name="T0" fmla="*/ 57 w 57"/>
                  <a:gd name="T1" fmla="*/ 0 h 78"/>
                  <a:gd name="T2" fmla="*/ 0 w 57"/>
                  <a:gd name="T3" fmla="*/ 28 h 78"/>
                  <a:gd name="T4" fmla="*/ 0 w 57"/>
                  <a:gd name="T5" fmla="*/ 78 h 78"/>
                  <a:gd name="T6" fmla="*/ 57 w 57"/>
                  <a:gd name="T7" fmla="*/ 49 h 78"/>
                  <a:gd name="T8" fmla="*/ 57 w 57"/>
                  <a:gd name="T9" fmla="*/ 0 h 78"/>
                </a:gdLst>
                <a:ahLst/>
                <a:cxnLst>
                  <a:cxn ang="0">
                    <a:pos x="T0" y="T1"/>
                  </a:cxn>
                  <a:cxn ang="0">
                    <a:pos x="T2" y="T3"/>
                  </a:cxn>
                  <a:cxn ang="0">
                    <a:pos x="T4" y="T5"/>
                  </a:cxn>
                  <a:cxn ang="0">
                    <a:pos x="T6" y="T7"/>
                  </a:cxn>
                  <a:cxn ang="0">
                    <a:pos x="T8" y="T9"/>
                  </a:cxn>
                </a:cxnLst>
                <a:rect l="0" t="0" r="r" b="b"/>
                <a:pathLst>
                  <a:path w="57" h="78">
                    <a:moveTo>
                      <a:pt x="57" y="0"/>
                    </a:moveTo>
                    <a:lnTo>
                      <a:pt x="0" y="28"/>
                    </a:lnTo>
                    <a:lnTo>
                      <a:pt x="0" y="78"/>
                    </a:lnTo>
                    <a:lnTo>
                      <a:pt x="57" y="49"/>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5" name="Freeform 450"/>
              <p:cNvSpPr>
                <a:spLocks/>
              </p:cNvSpPr>
              <p:nvPr/>
            </p:nvSpPr>
            <p:spPr bwMode="auto">
              <a:xfrm>
                <a:off x="9069" y="5006"/>
                <a:ext cx="57" cy="80"/>
              </a:xfrm>
              <a:custGeom>
                <a:avLst/>
                <a:gdLst>
                  <a:gd name="T0" fmla="*/ 57 w 57"/>
                  <a:gd name="T1" fmla="*/ 0 h 80"/>
                  <a:gd name="T2" fmla="*/ 0 w 57"/>
                  <a:gd name="T3" fmla="*/ 31 h 80"/>
                  <a:gd name="T4" fmla="*/ 0 w 57"/>
                  <a:gd name="T5" fmla="*/ 80 h 80"/>
                  <a:gd name="T6" fmla="*/ 57 w 57"/>
                  <a:gd name="T7" fmla="*/ 52 h 80"/>
                  <a:gd name="T8" fmla="*/ 57 w 57"/>
                  <a:gd name="T9" fmla="*/ 0 h 80"/>
                </a:gdLst>
                <a:ahLst/>
                <a:cxnLst>
                  <a:cxn ang="0">
                    <a:pos x="T0" y="T1"/>
                  </a:cxn>
                  <a:cxn ang="0">
                    <a:pos x="T2" y="T3"/>
                  </a:cxn>
                  <a:cxn ang="0">
                    <a:pos x="T4" y="T5"/>
                  </a:cxn>
                  <a:cxn ang="0">
                    <a:pos x="T6" y="T7"/>
                  </a:cxn>
                  <a:cxn ang="0">
                    <a:pos x="T8" y="T9"/>
                  </a:cxn>
                </a:cxnLst>
                <a:rect l="0" t="0" r="r" b="b"/>
                <a:pathLst>
                  <a:path w="57" h="80">
                    <a:moveTo>
                      <a:pt x="57" y="0"/>
                    </a:moveTo>
                    <a:lnTo>
                      <a:pt x="0" y="31"/>
                    </a:lnTo>
                    <a:lnTo>
                      <a:pt x="0" y="80"/>
                    </a:lnTo>
                    <a:lnTo>
                      <a:pt x="57" y="52"/>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6" name="Freeform 451"/>
              <p:cNvSpPr>
                <a:spLocks/>
              </p:cNvSpPr>
              <p:nvPr/>
            </p:nvSpPr>
            <p:spPr bwMode="auto">
              <a:xfrm>
                <a:off x="8777" y="4964"/>
                <a:ext cx="188" cy="567"/>
              </a:xfrm>
              <a:custGeom>
                <a:avLst/>
                <a:gdLst>
                  <a:gd name="T0" fmla="*/ 0 w 188"/>
                  <a:gd name="T1" fmla="*/ 0 h 567"/>
                  <a:gd name="T2" fmla="*/ 188 w 188"/>
                  <a:gd name="T3" fmla="*/ 106 h 567"/>
                  <a:gd name="T4" fmla="*/ 188 w 188"/>
                  <a:gd name="T5" fmla="*/ 567 h 567"/>
                  <a:gd name="T6" fmla="*/ 0 w 188"/>
                  <a:gd name="T7" fmla="*/ 461 h 567"/>
                  <a:gd name="T8" fmla="*/ 0 w 188"/>
                  <a:gd name="T9" fmla="*/ 0 h 567"/>
                </a:gdLst>
                <a:ahLst/>
                <a:cxnLst>
                  <a:cxn ang="0">
                    <a:pos x="T0" y="T1"/>
                  </a:cxn>
                  <a:cxn ang="0">
                    <a:pos x="T2" y="T3"/>
                  </a:cxn>
                  <a:cxn ang="0">
                    <a:pos x="T4" y="T5"/>
                  </a:cxn>
                  <a:cxn ang="0">
                    <a:pos x="T6" y="T7"/>
                  </a:cxn>
                  <a:cxn ang="0">
                    <a:pos x="T8" y="T9"/>
                  </a:cxn>
                </a:cxnLst>
                <a:rect l="0" t="0" r="r" b="b"/>
                <a:pathLst>
                  <a:path w="188" h="567">
                    <a:moveTo>
                      <a:pt x="0" y="0"/>
                    </a:moveTo>
                    <a:lnTo>
                      <a:pt x="188" y="106"/>
                    </a:lnTo>
                    <a:lnTo>
                      <a:pt x="188" y="567"/>
                    </a:lnTo>
                    <a:lnTo>
                      <a:pt x="0" y="461"/>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7" name="Freeform 452"/>
              <p:cNvSpPr>
                <a:spLocks/>
              </p:cNvSpPr>
              <p:nvPr/>
            </p:nvSpPr>
            <p:spPr bwMode="auto">
              <a:xfrm>
                <a:off x="8890" y="5406"/>
                <a:ext cx="47" cy="80"/>
              </a:xfrm>
              <a:custGeom>
                <a:avLst/>
                <a:gdLst>
                  <a:gd name="T0" fmla="*/ 0 w 47"/>
                  <a:gd name="T1" fmla="*/ 0 h 80"/>
                  <a:gd name="T2" fmla="*/ 47 w 47"/>
                  <a:gd name="T3" fmla="*/ 31 h 80"/>
                  <a:gd name="T4" fmla="*/ 47 w 47"/>
                  <a:gd name="T5" fmla="*/ 80 h 80"/>
                  <a:gd name="T6" fmla="*/ 0 w 47"/>
                  <a:gd name="T7" fmla="*/ 52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1"/>
                    </a:lnTo>
                    <a:lnTo>
                      <a:pt x="47" y="80"/>
                    </a:lnTo>
                    <a:lnTo>
                      <a:pt x="0" y="5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8" name="Freeform 453"/>
              <p:cNvSpPr>
                <a:spLocks/>
              </p:cNvSpPr>
              <p:nvPr/>
            </p:nvSpPr>
            <p:spPr bwMode="auto">
              <a:xfrm>
                <a:off x="8890" y="5317"/>
                <a:ext cx="47" cy="80"/>
              </a:xfrm>
              <a:custGeom>
                <a:avLst/>
                <a:gdLst>
                  <a:gd name="T0" fmla="*/ 0 w 47"/>
                  <a:gd name="T1" fmla="*/ 0 h 80"/>
                  <a:gd name="T2" fmla="*/ 47 w 47"/>
                  <a:gd name="T3" fmla="*/ 30 h 80"/>
                  <a:gd name="T4" fmla="*/ 47 w 47"/>
                  <a:gd name="T5" fmla="*/ 80 h 80"/>
                  <a:gd name="T6" fmla="*/ 0 w 47"/>
                  <a:gd name="T7" fmla="*/ 49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0"/>
                    </a:lnTo>
                    <a:lnTo>
                      <a:pt x="47" y="80"/>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69" name="Freeform 454"/>
              <p:cNvSpPr>
                <a:spLocks/>
              </p:cNvSpPr>
              <p:nvPr/>
            </p:nvSpPr>
            <p:spPr bwMode="auto">
              <a:xfrm>
                <a:off x="8890" y="5227"/>
                <a:ext cx="47" cy="78"/>
              </a:xfrm>
              <a:custGeom>
                <a:avLst/>
                <a:gdLst>
                  <a:gd name="T0" fmla="*/ 0 w 47"/>
                  <a:gd name="T1" fmla="*/ 0 h 78"/>
                  <a:gd name="T2" fmla="*/ 47 w 47"/>
                  <a:gd name="T3" fmla="*/ 29 h 78"/>
                  <a:gd name="T4" fmla="*/ 47 w 47"/>
                  <a:gd name="T5" fmla="*/ 78 h 78"/>
                  <a:gd name="T6" fmla="*/ 0 w 47"/>
                  <a:gd name="T7" fmla="*/ 50 h 78"/>
                  <a:gd name="T8" fmla="*/ 0 w 47"/>
                  <a:gd name="T9" fmla="*/ 0 h 78"/>
                </a:gdLst>
                <a:ahLst/>
                <a:cxnLst>
                  <a:cxn ang="0">
                    <a:pos x="T0" y="T1"/>
                  </a:cxn>
                  <a:cxn ang="0">
                    <a:pos x="T2" y="T3"/>
                  </a:cxn>
                  <a:cxn ang="0">
                    <a:pos x="T4" y="T5"/>
                  </a:cxn>
                  <a:cxn ang="0">
                    <a:pos x="T6" y="T7"/>
                  </a:cxn>
                  <a:cxn ang="0">
                    <a:pos x="T8" y="T9"/>
                  </a:cxn>
                </a:cxnLst>
                <a:rect l="0" t="0" r="r" b="b"/>
                <a:pathLst>
                  <a:path w="47" h="78">
                    <a:moveTo>
                      <a:pt x="0" y="0"/>
                    </a:moveTo>
                    <a:lnTo>
                      <a:pt x="47" y="29"/>
                    </a:lnTo>
                    <a:lnTo>
                      <a:pt x="47" y="78"/>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0" name="Freeform 455"/>
              <p:cNvSpPr>
                <a:spLocks/>
              </p:cNvSpPr>
              <p:nvPr/>
            </p:nvSpPr>
            <p:spPr bwMode="auto">
              <a:xfrm>
                <a:off x="8890" y="5135"/>
                <a:ext cx="47" cy="81"/>
              </a:xfrm>
              <a:custGeom>
                <a:avLst/>
                <a:gdLst>
                  <a:gd name="T0" fmla="*/ 0 w 47"/>
                  <a:gd name="T1" fmla="*/ 0 h 81"/>
                  <a:gd name="T2" fmla="*/ 47 w 47"/>
                  <a:gd name="T3" fmla="*/ 31 h 81"/>
                  <a:gd name="T4" fmla="*/ 47 w 47"/>
                  <a:gd name="T5" fmla="*/ 81 h 81"/>
                  <a:gd name="T6" fmla="*/ 0 w 47"/>
                  <a:gd name="T7" fmla="*/ 50 h 81"/>
                  <a:gd name="T8" fmla="*/ 0 w 47"/>
                  <a:gd name="T9" fmla="*/ 0 h 81"/>
                </a:gdLst>
                <a:ahLst/>
                <a:cxnLst>
                  <a:cxn ang="0">
                    <a:pos x="T0" y="T1"/>
                  </a:cxn>
                  <a:cxn ang="0">
                    <a:pos x="T2" y="T3"/>
                  </a:cxn>
                  <a:cxn ang="0">
                    <a:pos x="T4" y="T5"/>
                  </a:cxn>
                  <a:cxn ang="0">
                    <a:pos x="T6" y="T7"/>
                  </a:cxn>
                  <a:cxn ang="0">
                    <a:pos x="T8" y="T9"/>
                  </a:cxn>
                </a:cxnLst>
                <a:rect l="0" t="0" r="r" b="b"/>
                <a:pathLst>
                  <a:path w="47" h="81">
                    <a:moveTo>
                      <a:pt x="0" y="0"/>
                    </a:moveTo>
                    <a:lnTo>
                      <a:pt x="47" y="31"/>
                    </a:lnTo>
                    <a:lnTo>
                      <a:pt x="47" y="81"/>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1" name="Freeform 456"/>
              <p:cNvSpPr>
                <a:spLocks/>
              </p:cNvSpPr>
              <p:nvPr/>
            </p:nvSpPr>
            <p:spPr bwMode="auto">
              <a:xfrm>
                <a:off x="8890" y="5046"/>
                <a:ext cx="47" cy="80"/>
              </a:xfrm>
              <a:custGeom>
                <a:avLst/>
                <a:gdLst>
                  <a:gd name="T0" fmla="*/ 0 w 47"/>
                  <a:gd name="T1" fmla="*/ 0 h 80"/>
                  <a:gd name="T2" fmla="*/ 47 w 47"/>
                  <a:gd name="T3" fmla="*/ 31 h 80"/>
                  <a:gd name="T4" fmla="*/ 47 w 47"/>
                  <a:gd name="T5" fmla="*/ 80 h 80"/>
                  <a:gd name="T6" fmla="*/ 0 w 47"/>
                  <a:gd name="T7" fmla="*/ 49 h 80"/>
                  <a:gd name="T8" fmla="*/ 0 w 47"/>
                  <a:gd name="T9" fmla="*/ 0 h 80"/>
                </a:gdLst>
                <a:ahLst/>
                <a:cxnLst>
                  <a:cxn ang="0">
                    <a:pos x="T0" y="T1"/>
                  </a:cxn>
                  <a:cxn ang="0">
                    <a:pos x="T2" y="T3"/>
                  </a:cxn>
                  <a:cxn ang="0">
                    <a:pos x="T4" y="T5"/>
                  </a:cxn>
                  <a:cxn ang="0">
                    <a:pos x="T6" y="T7"/>
                  </a:cxn>
                  <a:cxn ang="0">
                    <a:pos x="T8" y="T9"/>
                  </a:cxn>
                </a:cxnLst>
                <a:rect l="0" t="0" r="r" b="b"/>
                <a:pathLst>
                  <a:path w="47" h="80">
                    <a:moveTo>
                      <a:pt x="0" y="0"/>
                    </a:moveTo>
                    <a:lnTo>
                      <a:pt x="47" y="31"/>
                    </a:lnTo>
                    <a:lnTo>
                      <a:pt x="47" y="80"/>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2" name="Freeform 457"/>
              <p:cNvSpPr>
                <a:spLocks/>
              </p:cNvSpPr>
              <p:nvPr/>
            </p:nvSpPr>
            <p:spPr bwMode="auto">
              <a:xfrm>
                <a:off x="8814" y="5369"/>
                <a:ext cx="48" cy="80"/>
              </a:xfrm>
              <a:custGeom>
                <a:avLst/>
                <a:gdLst>
                  <a:gd name="T0" fmla="*/ 0 w 48"/>
                  <a:gd name="T1" fmla="*/ 0 h 80"/>
                  <a:gd name="T2" fmla="*/ 48 w 48"/>
                  <a:gd name="T3" fmla="*/ 28 h 80"/>
                  <a:gd name="T4" fmla="*/ 48 w 48"/>
                  <a:gd name="T5" fmla="*/ 80 h 80"/>
                  <a:gd name="T6" fmla="*/ 0 w 48"/>
                  <a:gd name="T7" fmla="*/ 49 h 80"/>
                  <a:gd name="T8" fmla="*/ 0 w 48"/>
                  <a:gd name="T9" fmla="*/ 0 h 80"/>
                </a:gdLst>
                <a:ahLst/>
                <a:cxnLst>
                  <a:cxn ang="0">
                    <a:pos x="T0" y="T1"/>
                  </a:cxn>
                  <a:cxn ang="0">
                    <a:pos x="T2" y="T3"/>
                  </a:cxn>
                  <a:cxn ang="0">
                    <a:pos x="T4" y="T5"/>
                  </a:cxn>
                  <a:cxn ang="0">
                    <a:pos x="T6" y="T7"/>
                  </a:cxn>
                  <a:cxn ang="0">
                    <a:pos x="T8" y="T9"/>
                  </a:cxn>
                </a:cxnLst>
                <a:rect l="0" t="0" r="r" b="b"/>
                <a:pathLst>
                  <a:path w="48" h="80">
                    <a:moveTo>
                      <a:pt x="0" y="0"/>
                    </a:moveTo>
                    <a:lnTo>
                      <a:pt x="48" y="28"/>
                    </a:lnTo>
                    <a:lnTo>
                      <a:pt x="48" y="80"/>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3" name="Freeform 458"/>
              <p:cNvSpPr>
                <a:spLocks/>
              </p:cNvSpPr>
              <p:nvPr/>
            </p:nvSpPr>
            <p:spPr bwMode="auto">
              <a:xfrm>
                <a:off x="8814" y="5279"/>
                <a:ext cx="48" cy="78"/>
              </a:xfrm>
              <a:custGeom>
                <a:avLst/>
                <a:gdLst>
                  <a:gd name="T0" fmla="*/ 0 w 48"/>
                  <a:gd name="T1" fmla="*/ 0 h 78"/>
                  <a:gd name="T2" fmla="*/ 48 w 48"/>
                  <a:gd name="T3" fmla="*/ 28 h 78"/>
                  <a:gd name="T4" fmla="*/ 48 w 48"/>
                  <a:gd name="T5" fmla="*/ 78 h 78"/>
                  <a:gd name="T6" fmla="*/ 0 w 48"/>
                  <a:gd name="T7" fmla="*/ 50 h 78"/>
                  <a:gd name="T8" fmla="*/ 0 w 48"/>
                  <a:gd name="T9" fmla="*/ 0 h 78"/>
                </a:gdLst>
                <a:ahLst/>
                <a:cxnLst>
                  <a:cxn ang="0">
                    <a:pos x="T0" y="T1"/>
                  </a:cxn>
                  <a:cxn ang="0">
                    <a:pos x="T2" y="T3"/>
                  </a:cxn>
                  <a:cxn ang="0">
                    <a:pos x="T4" y="T5"/>
                  </a:cxn>
                  <a:cxn ang="0">
                    <a:pos x="T6" y="T7"/>
                  </a:cxn>
                  <a:cxn ang="0">
                    <a:pos x="T8" y="T9"/>
                  </a:cxn>
                </a:cxnLst>
                <a:rect l="0" t="0" r="r" b="b"/>
                <a:pathLst>
                  <a:path w="48" h="78">
                    <a:moveTo>
                      <a:pt x="0" y="0"/>
                    </a:moveTo>
                    <a:lnTo>
                      <a:pt x="48" y="28"/>
                    </a:lnTo>
                    <a:lnTo>
                      <a:pt x="48" y="78"/>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4" name="Freeform 459"/>
              <p:cNvSpPr>
                <a:spLocks/>
              </p:cNvSpPr>
              <p:nvPr/>
            </p:nvSpPr>
            <p:spPr bwMode="auto">
              <a:xfrm>
                <a:off x="8814" y="5187"/>
                <a:ext cx="48" cy="80"/>
              </a:xfrm>
              <a:custGeom>
                <a:avLst/>
                <a:gdLst>
                  <a:gd name="T0" fmla="*/ 0 w 48"/>
                  <a:gd name="T1" fmla="*/ 0 h 80"/>
                  <a:gd name="T2" fmla="*/ 48 w 48"/>
                  <a:gd name="T3" fmla="*/ 31 h 80"/>
                  <a:gd name="T4" fmla="*/ 48 w 48"/>
                  <a:gd name="T5" fmla="*/ 80 h 80"/>
                  <a:gd name="T6" fmla="*/ 0 w 48"/>
                  <a:gd name="T7" fmla="*/ 50 h 80"/>
                  <a:gd name="T8" fmla="*/ 0 w 48"/>
                  <a:gd name="T9" fmla="*/ 0 h 80"/>
                </a:gdLst>
                <a:ahLst/>
                <a:cxnLst>
                  <a:cxn ang="0">
                    <a:pos x="T0" y="T1"/>
                  </a:cxn>
                  <a:cxn ang="0">
                    <a:pos x="T2" y="T3"/>
                  </a:cxn>
                  <a:cxn ang="0">
                    <a:pos x="T4" y="T5"/>
                  </a:cxn>
                  <a:cxn ang="0">
                    <a:pos x="T6" y="T7"/>
                  </a:cxn>
                  <a:cxn ang="0">
                    <a:pos x="T8" y="T9"/>
                  </a:cxn>
                </a:cxnLst>
                <a:rect l="0" t="0" r="r" b="b"/>
                <a:pathLst>
                  <a:path w="48" h="80">
                    <a:moveTo>
                      <a:pt x="0" y="0"/>
                    </a:moveTo>
                    <a:lnTo>
                      <a:pt x="48" y="31"/>
                    </a:lnTo>
                    <a:lnTo>
                      <a:pt x="48" y="80"/>
                    </a:lnTo>
                    <a:lnTo>
                      <a:pt x="0" y="50"/>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5" name="Freeform 460"/>
              <p:cNvSpPr>
                <a:spLocks/>
              </p:cNvSpPr>
              <p:nvPr/>
            </p:nvSpPr>
            <p:spPr bwMode="auto">
              <a:xfrm>
                <a:off x="8814" y="5098"/>
                <a:ext cx="48" cy="78"/>
              </a:xfrm>
              <a:custGeom>
                <a:avLst/>
                <a:gdLst>
                  <a:gd name="T0" fmla="*/ 0 w 48"/>
                  <a:gd name="T1" fmla="*/ 0 h 78"/>
                  <a:gd name="T2" fmla="*/ 48 w 48"/>
                  <a:gd name="T3" fmla="*/ 28 h 78"/>
                  <a:gd name="T4" fmla="*/ 48 w 48"/>
                  <a:gd name="T5" fmla="*/ 78 h 78"/>
                  <a:gd name="T6" fmla="*/ 0 w 48"/>
                  <a:gd name="T7" fmla="*/ 49 h 78"/>
                  <a:gd name="T8" fmla="*/ 0 w 48"/>
                  <a:gd name="T9" fmla="*/ 0 h 78"/>
                </a:gdLst>
                <a:ahLst/>
                <a:cxnLst>
                  <a:cxn ang="0">
                    <a:pos x="T0" y="T1"/>
                  </a:cxn>
                  <a:cxn ang="0">
                    <a:pos x="T2" y="T3"/>
                  </a:cxn>
                  <a:cxn ang="0">
                    <a:pos x="T4" y="T5"/>
                  </a:cxn>
                  <a:cxn ang="0">
                    <a:pos x="T6" y="T7"/>
                  </a:cxn>
                  <a:cxn ang="0">
                    <a:pos x="T8" y="T9"/>
                  </a:cxn>
                </a:cxnLst>
                <a:rect l="0" t="0" r="r" b="b"/>
                <a:pathLst>
                  <a:path w="48" h="78">
                    <a:moveTo>
                      <a:pt x="0" y="0"/>
                    </a:moveTo>
                    <a:lnTo>
                      <a:pt x="48" y="28"/>
                    </a:lnTo>
                    <a:lnTo>
                      <a:pt x="48" y="78"/>
                    </a:lnTo>
                    <a:lnTo>
                      <a:pt x="0" y="49"/>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6" name="Freeform 461"/>
              <p:cNvSpPr>
                <a:spLocks/>
              </p:cNvSpPr>
              <p:nvPr/>
            </p:nvSpPr>
            <p:spPr bwMode="auto">
              <a:xfrm>
                <a:off x="8814" y="5006"/>
                <a:ext cx="48" cy="80"/>
              </a:xfrm>
              <a:custGeom>
                <a:avLst/>
                <a:gdLst>
                  <a:gd name="T0" fmla="*/ 0 w 48"/>
                  <a:gd name="T1" fmla="*/ 0 h 80"/>
                  <a:gd name="T2" fmla="*/ 48 w 48"/>
                  <a:gd name="T3" fmla="*/ 31 h 80"/>
                  <a:gd name="T4" fmla="*/ 48 w 48"/>
                  <a:gd name="T5" fmla="*/ 80 h 80"/>
                  <a:gd name="T6" fmla="*/ 0 w 48"/>
                  <a:gd name="T7" fmla="*/ 52 h 80"/>
                  <a:gd name="T8" fmla="*/ 0 w 48"/>
                  <a:gd name="T9" fmla="*/ 0 h 80"/>
                </a:gdLst>
                <a:ahLst/>
                <a:cxnLst>
                  <a:cxn ang="0">
                    <a:pos x="T0" y="T1"/>
                  </a:cxn>
                  <a:cxn ang="0">
                    <a:pos x="T2" y="T3"/>
                  </a:cxn>
                  <a:cxn ang="0">
                    <a:pos x="T4" y="T5"/>
                  </a:cxn>
                  <a:cxn ang="0">
                    <a:pos x="T6" y="T7"/>
                  </a:cxn>
                  <a:cxn ang="0">
                    <a:pos x="T8" y="T9"/>
                  </a:cxn>
                </a:cxnLst>
                <a:rect l="0" t="0" r="r" b="b"/>
                <a:pathLst>
                  <a:path w="48" h="80">
                    <a:moveTo>
                      <a:pt x="0" y="0"/>
                    </a:moveTo>
                    <a:lnTo>
                      <a:pt x="48" y="31"/>
                    </a:lnTo>
                    <a:lnTo>
                      <a:pt x="48" y="80"/>
                    </a:lnTo>
                    <a:lnTo>
                      <a:pt x="0" y="52"/>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7" name="Freeform 462"/>
              <p:cNvSpPr>
                <a:spLocks/>
              </p:cNvSpPr>
              <p:nvPr/>
            </p:nvSpPr>
            <p:spPr bwMode="auto">
              <a:xfrm>
                <a:off x="8781" y="4799"/>
                <a:ext cx="191" cy="271"/>
              </a:xfrm>
              <a:custGeom>
                <a:avLst/>
                <a:gdLst>
                  <a:gd name="T0" fmla="*/ 187 w 191"/>
                  <a:gd name="T1" fmla="*/ 271 h 271"/>
                  <a:gd name="T2" fmla="*/ 191 w 191"/>
                  <a:gd name="T3" fmla="*/ 0 h 271"/>
                  <a:gd name="T4" fmla="*/ 0 w 191"/>
                  <a:gd name="T5" fmla="*/ 165 h 271"/>
                  <a:gd name="T6" fmla="*/ 187 w 191"/>
                  <a:gd name="T7" fmla="*/ 271 h 271"/>
                </a:gdLst>
                <a:ahLst/>
                <a:cxnLst>
                  <a:cxn ang="0">
                    <a:pos x="T0" y="T1"/>
                  </a:cxn>
                  <a:cxn ang="0">
                    <a:pos x="T2" y="T3"/>
                  </a:cxn>
                  <a:cxn ang="0">
                    <a:pos x="T4" y="T5"/>
                  </a:cxn>
                  <a:cxn ang="0">
                    <a:pos x="T6" y="T7"/>
                  </a:cxn>
                </a:cxnLst>
                <a:rect l="0" t="0" r="r" b="b"/>
                <a:pathLst>
                  <a:path w="191" h="271">
                    <a:moveTo>
                      <a:pt x="187" y="271"/>
                    </a:moveTo>
                    <a:lnTo>
                      <a:pt x="191" y="0"/>
                    </a:lnTo>
                    <a:lnTo>
                      <a:pt x="0" y="165"/>
                    </a:lnTo>
                    <a:lnTo>
                      <a:pt x="187" y="271"/>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8" name="Freeform 463"/>
              <p:cNvSpPr>
                <a:spLocks/>
              </p:cNvSpPr>
              <p:nvPr/>
            </p:nvSpPr>
            <p:spPr bwMode="auto">
              <a:xfrm>
                <a:off x="8968" y="4799"/>
                <a:ext cx="186" cy="271"/>
              </a:xfrm>
              <a:custGeom>
                <a:avLst/>
                <a:gdLst>
                  <a:gd name="T0" fmla="*/ 186 w 186"/>
                  <a:gd name="T1" fmla="*/ 165 h 271"/>
                  <a:gd name="T2" fmla="*/ 4 w 186"/>
                  <a:gd name="T3" fmla="*/ 0 h 271"/>
                  <a:gd name="T4" fmla="*/ 0 w 186"/>
                  <a:gd name="T5" fmla="*/ 271 h 271"/>
                  <a:gd name="T6" fmla="*/ 186 w 186"/>
                  <a:gd name="T7" fmla="*/ 165 h 271"/>
                </a:gdLst>
                <a:ahLst/>
                <a:cxnLst>
                  <a:cxn ang="0">
                    <a:pos x="T0" y="T1"/>
                  </a:cxn>
                  <a:cxn ang="0">
                    <a:pos x="T2" y="T3"/>
                  </a:cxn>
                  <a:cxn ang="0">
                    <a:pos x="T4" y="T5"/>
                  </a:cxn>
                  <a:cxn ang="0">
                    <a:pos x="T6" y="T7"/>
                  </a:cxn>
                </a:cxnLst>
                <a:rect l="0" t="0" r="r" b="b"/>
                <a:pathLst>
                  <a:path w="186" h="271">
                    <a:moveTo>
                      <a:pt x="186" y="165"/>
                    </a:moveTo>
                    <a:lnTo>
                      <a:pt x="4" y="0"/>
                    </a:lnTo>
                    <a:lnTo>
                      <a:pt x="0" y="271"/>
                    </a:lnTo>
                    <a:lnTo>
                      <a:pt x="186" y="165"/>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79" name="Freeform 464"/>
              <p:cNvSpPr>
                <a:spLocks/>
              </p:cNvSpPr>
              <p:nvPr/>
            </p:nvSpPr>
            <p:spPr bwMode="auto">
              <a:xfrm>
                <a:off x="9371" y="4389"/>
                <a:ext cx="377" cy="728"/>
              </a:xfrm>
              <a:custGeom>
                <a:avLst/>
                <a:gdLst>
                  <a:gd name="T0" fmla="*/ 377 w 377"/>
                  <a:gd name="T1" fmla="*/ 728 h 728"/>
                  <a:gd name="T2" fmla="*/ 0 w 377"/>
                  <a:gd name="T3" fmla="*/ 513 h 728"/>
                  <a:gd name="T4" fmla="*/ 0 w 377"/>
                  <a:gd name="T5" fmla="*/ 0 h 728"/>
                  <a:gd name="T6" fmla="*/ 377 w 377"/>
                  <a:gd name="T7" fmla="*/ 214 h 728"/>
                  <a:gd name="T8" fmla="*/ 377 w 377"/>
                  <a:gd name="T9" fmla="*/ 728 h 728"/>
                </a:gdLst>
                <a:ahLst/>
                <a:cxnLst>
                  <a:cxn ang="0">
                    <a:pos x="T0" y="T1"/>
                  </a:cxn>
                  <a:cxn ang="0">
                    <a:pos x="T2" y="T3"/>
                  </a:cxn>
                  <a:cxn ang="0">
                    <a:pos x="T4" y="T5"/>
                  </a:cxn>
                  <a:cxn ang="0">
                    <a:pos x="T6" y="T7"/>
                  </a:cxn>
                  <a:cxn ang="0">
                    <a:pos x="T8" y="T9"/>
                  </a:cxn>
                </a:cxnLst>
                <a:rect l="0" t="0" r="r" b="b"/>
                <a:pathLst>
                  <a:path w="377" h="728">
                    <a:moveTo>
                      <a:pt x="377" y="728"/>
                    </a:moveTo>
                    <a:lnTo>
                      <a:pt x="0" y="513"/>
                    </a:lnTo>
                    <a:lnTo>
                      <a:pt x="0" y="0"/>
                    </a:lnTo>
                    <a:lnTo>
                      <a:pt x="377" y="214"/>
                    </a:lnTo>
                    <a:lnTo>
                      <a:pt x="377" y="72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0" name="Freeform 465"/>
              <p:cNvSpPr>
                <a:spLocks/>
              </p:cNvSpPr>
              <p:nvPr/>
            </p:nvSpPr>
            <p:spPr bwMode="auto">
              <a:xfrm>
                <a:off x="9408" y="4775"/>
                <a:ext cx="76" cy="144"/>
              </a:xfrm>
              <a:custGeom>
                <a:avLst/>
                <a:gdLst>
                  <a:gd name="T0" fmla="*/ 76 w 76"/>
                  <a:gd name="T1" fmla="*/ 144 h 144"/>
                  <a:gd name="T2" fmla="*/ 0 w 76"/>
                  <a:gd name="T3" fmla="*/ 101 h 144"/>
                  <a:gd name="T4" fmla="*/ 0 w 76"/>
                  <a:gd name="T5" fmla="*/ 0 h 144"/>
                  <a:gd name="T6" fmla="*/ 76 w 76"/>
                  <a:gd name="T7" fmla="*/ 43 h 144"/>
                  <a:gd name="T8" fmla="*/ 76 w 76"/>
                  <a:gd name="T9" fmla="*/ 144 h 144"/>
                </a:gdLst>
                <a:ahLst/>
                <a:cxnLst>
                  <a:cxn ang="0">
                    <a:pos x="T0" y="T1"/>
                  </a:cxn>
                  <a:cxn ang="0">
                    <a:pos x="T2" y="T3"/>
                  </a:cxn>
                  <a:cxn ang="0">
                    <a:pos x="T4" y="T5"/>
                  </a:cxn>
                  <a:cxn ang="0">
                    <a:pos x="T6" y="T7"/>
                  </a:cxn>
                  <a:cxn ang="0">
                    <a:pos x="T8" y="T9"/>
                  </a:cxn>
                </a:cxnLst>
                <a:rect l="0" t="0" r="r" b="b"/>
                <a:pathLst>
                  <a:path w="76" h="144">
                    <a:moveTo>
                      <a:pt x="76" y="144"/>
                    </a:moveTo>
                    <a:lnTo>
                      <a:pt x="0" y="101"/>
                    </a:lnTo>
                    <a:lnTo>
                      <a:pt x="0" y="0"/>
                    </a:lnTo>
                    <a:lnTo>
                      <a:pt x="76" y="43"/>
                    </a:lnTo>
                    <a:lnTo>
                      <a:pt x="76" y="14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1" name="Freeform 466"/>
              <p:cNvSpPr>
                <a:spLocks/>
              </p:cNvSpPr>
              <p:nvPr/>
            </p:nvSpPr>
            <p:spPr bwMode="auto">
              <a:xfrm>
                <a:off x="9408" y="4634"/>
                <a:ext cx="76" cy="144"/>
              </a:xfrm>
              <a:custGeom>
                <a:avLst/>
                <a:gdLst>
                  <a:gd name="T0" fmla="*/ 76 w 76"/>
                  <a:gd name="T1" fmla="*/ 144 h 144"/>
                  <a:gd name="T2" fmla="*/ 0 w 76"/>
                  <a:gd name="T3" fmla="*/ 101 h 144"/>
                  <a:gd name="T4" fmla="*/ 0 w 76"/>
                  <a:gd name="T5" fmla="*/ 0 h 144"/>
                  <a:gd name="T6" fmla="*/ 76 w 76"/>
                  <a:gd name="T7" fmla="*/ 42 h 144"/>
                  <a:gd name="T8" fmla="*/ 76 w 76"/>
                  <a:gd name="T9" fmla="*/ 144 h 144"/>
                </a:gdLst>
                <a:ahLst/>
                <a:cxnLst>
                  <a:cxn ang="0">
                    <a:pos x="T0" y="T1"/>
                  </a:cxn>
                  <a:cxn ang="0">
                    <a:pos x="T2" y="T3"/>
                  </a:cxn>
                  <a:cxn ang="0">
                    <a:pos x="T4" y="T5"/>
                  </a:cxn>
                  <a:cxn ang="0">
                    <a:pos x="T6" y="T7"/>
                  </a:cxn>
                  <a:cxn ang="0">
                    <a:pos x="T8" y="T9"/>
                  </a:cxn>
                </a:cxnLst>
                <a:rect l="0" t="0" r="r" b="b"/>
                <a:pathLst>
                  <a:path w="76" h="144">
                    <a:moveTo>
                      <a:pt x="76" y="144"/>
                    </a:moveTo>
                    <a:lnTo>
                      <a:pt x="0" y="101"/>
                    </a:lnTo>
                    <a:lnTo>
                      <a:pt x="0" y="0"/>
                    </a:lnTo>
                    <a:lnTo>
                      <a:pt x="76" y="42"/>
                    </a:lnTo>
                    <a:lnTo>
                      <a:pt x="76" y="14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2" name="Freeform 467"/>
              <p:cNvSpPr>
                <a:spLocks/>
              </p:cNvSpPr>
              <p:nvPr/>
            </p:nvSpPr>
            <p:spPr bwMode="auto">
              <a:xfrm>
                <a:off x="9408" y="4493"/>
                <a:ext cx="76" cy="143"/>
              </a:xfrm>
              <a:custGeom>
                <a:avLst/>
                <a:gdLst>
                  <a:gd name="T0" fmla="*/ 76 w 76"/>
                  <a:gd name="T1" fmla="*/ 143 h 143"/>
                  <a:gd name="T2" fmla="*/ 0 w 76"/>
                  <a:gd name="T3" fmla="*/ 101 h 143"/>
                  <a:gd name="T4" fmla="*/ 0 w 76"/>
                  <a:gd name="T5" fmla="*/ 0 h 143"/>
                  <a:gd name="T6" fmla="*/ 76 w 76"/>
                  <a:gd name="T7" fmla="*/ 42 h 143"/>
                  <a:gd name="T8" fmla="*/ 76 w 76"/>
                  <a:gd name="T9" fmla="*/ 143 h 143"/>
                </a:gdLst>
                <a:ahLst/>
                <a:cxnLst>
                  <a:cxn ang="0">
                    <a:pos x="T0" y="T1"/>
                  </a:cxn>
                  <a:cxn ang="0">
                    <a:pos x="T2" y="T3"/>
                  </a:cxn>
                  <a:cxn ang="0">
                    <a:pos x="T4" y="T5"/>
                  </a:cxn>
                  <a:cxn ang="0">
                    <a:pos x="T6" y="T7"/>
                  </a:cxn>
                  <a:cxn ang="0">
                    <a:pos x="T8" y="T9"/>
                  </a:cxn>
                </a:cxnLst>
                <a:rect l="0" t="0" r="r" b="b"/>
                <a:pathLst>
                  <a:path w="76" h="143">
                    <a:moveTo>
                      <a:pt x="76" y="143"/>
                    </a:moveTo>
                    <a:lnTo>
                      <a:pt x="0" y="101"/>
                    </a:lnTo>
                    <a:lnTo>
                      <a:pt x="0" y="0"/>
                    </a:lnTo>
                    <a:lnTo>
                      <a:pt x="76" y="42"/>
                    </a:lnTo>
                    <a:lnTo>
                      <a:pt x="76" y="14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3" name="Freeform 468"/>
              <p:cNvSpPr>
                <a:spLocks/>
              </p:cNvSpPr>
              <p:nvPr/>
            </p:nvSpPr>
            <p:spPr bwMode="auto">
              <a:xfrm>
                <a:off x="9512" y="4832"/>
                <a:ext cx="76" cy="143"/>
              </a:xfrm>
              <a:custGeom>
                <a:avLst/>
                <a:gdLst>
                  <a:gd name="T0" fmla="*/ 76 w 76"/>
                  <a:gd name="T1" fmla="*/ 143 h 143"/>
                  <a:gd name="T2" fmla="*/ 0 w 76"/>
                  <a:gd name="T3" fmla="*/ 101 h 143"/>
                  <a:gd name="T4" fmla="*/ 0 w 76"/>
                  <a:gd name="T5" fmla="*/ 0 h 143"/>
                  <a:gd name="T6" fmla="*/ 76 w 76"/>
                  <a:gd name="T7" fmla="*/ 42 h 143"/>
                  <a:gd name="T8" fmla="*/ 76 w 76"/>
                  <a:gd name="T9" fmla="*/ 143 h 143"/>
                </a:gdLst>
                <a:ahLst/>
                <a:cxnLst>
                  <a:cxn ang="0">
                    <a:pos x="T0" y="T1"/>
                  </a:cxn>
                  <a:cxn ang="0">
                    <a:pos x="T2" y="T3"/>
                  </a:cxn>
                  <a:cxn ang="0">
                    <a:pos x="T4" y="T5"/>
                  </a:cxn>
                  <a:cxn ang="0">
                    <a:pos x="T6" y="T7"/>
                  </a:cxn>
                  <a:cxn ang="0">
                    <a:pos x="T8" y="T9"/>
                  </a:cxn>
                </a:cxnLst>
                <a:rect l="0" t="0" r="r" b="b"/>
                <a:pathLst>
                  <a:path w="76" h="143">
                    <a:moveTo>
                      <a:pt x="76" y="143"/>
                    </a:moveTo>
                    <a:lnTo>
                      <a:pt x="0" y="101"/>
                    </a:lnTo>
                    <a:lnTo>
                      <a:pt x="0" y="0"/>
                    </a:lnTo>
                    <a:lnTo>
                      <a:pt x="76" y="42"/>
                    </a:lnTo>
                    <a:lnTo>
                      <a:pt x="76" y="14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4" name="Freeform 469"/>
              <p:cNvSpPr>
                <a:spLocks/>
              </p:cNvSpPr>
              <p:nvPr/>
            </p:nvSpPr>
            <p:spPr bwMode="auto">
              <a:xfrm>
                <a:off x="9512" y="4690"/>
                <a:ext cx="76" cy="144"/>
              </a:xfrm>
              <a:custGeom>
                <a:avLst/>
                <a:gdLst>
                  <a:gd name="T0" fmla="*/ 76 w 76"/>
                  <a:gd name="T1" fmla="*/ 144 h 144"/>
                  <a:gd name="T2" fmla="*/ 0 w 76"/>
                  <a:gd name="T3" fmla="*/ 102 h 144"/>
                  <a:gd name="T4" fmla="*/ 0 w 76"/>
                  <a:gd name="T5" fmla="*/ 0 h 144"/>
                  <a:gd name="T6" fmla="*/ 76 w 76"/>
                  <a:gd name="T7" fmla="*/ 43 h 144"/>
                  <a:gd name="T8" fmla="*/ 76 w 76"/>
                  <a:gd name="T9" fmla="*/ 144 h 144"/>
                </a:gdLst>
                <a:ahLst/>
                <a:cxnLst>
                  <a:cxn ang="0">
                    <a:pos x="T0" y="T1"/>
                  </a:cxn>
                  <a:cxn ang="0">
                    <a:pos x="T2" y="T3"/>
                  </a:cxn>
                  <a:cxn ang="0">
                    <a:pos x="T4" y="T5"/>
                  </a:cxn>
                  <a:cxn ang="0">
                    <a:pos x="T6" y="T7"/>
                  </a:cxn>
                  <a:cxn ang="0">
                    <a:pos x="T8" y="T9"/>
                  </a:cxn>
                </a:cxnLst>
                <a:rect l="0" t="0" r="r" b="b"/>
                <a:pathLst>
                  <a:path w="76" h="144">
                    <a:moveTo>
                      <a:pt x="76" y="144"/>
                    </a:moveTo>
                    <a:lnTo>
                      <a:pt x="0" y="102"/>
                    </a:lnTo>
                    <a:lnTo>
                      <a:pt x="0" y="0"/>
                    </a:lnTo>
                    <a:lnTo>
                      <a:pt x="76" y="43"/>
                    </a:lnTo>
                    <a:lnTo>
                      <a:pt x="76" y="14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5" name="Freeform 470"/>
              <p:cNvSpPr>
                <a:spLocks/>
              </p:cNvSpPr>
              <p:nvPr/>
            </p:nvSpPr>
            <p:spPr bwMode="auto">
              <a:xfrm>
                <a:off x="9512" y="4549"/>
                <a:ext cx="76" cy="144"/>
              </a:xfrm>
              <a:custGeom>
                <a:avLst/>
                <a:gdLst>
                  <a:gd name="T0" fmla="*/ 76 w 76"/>
                  <a:gd name="T1" fmla="*/ 144 h 144"/>
                  <a:gd name="T2" fmla="*/ 0 w 76"/>
                  <a:gd name="T3" fmla="*/ 101 h 144"/>
                  <a:gd name="T4" fmla="*/ 0 w 76"/>
                  <a:gd name="T5" fmla="*/ 0 h 144"/>
                  <a:gd name="T6" fmla="*/ 76 w 76"/>
                  <a:gd name="T7" fmla="*/ 42 h 144"/>
                  <a:gd name="T8" fmla="*/ 76 w 76"/>
                  <a:gd name="T9" fmla="*/ 144 h 144"/>
                </a:gdLst>
                <a:ahLst/>
                <a:cxnLst>
                  <a:cxn ang="0">
                    <a:pos x="T0" y="T1"/>
                  </a:cxn>
                  <a:cxn ang="0">
                    <a:pos x="T2" y="T3"/>
                  </a:cxn>
                  <a:cxn ang="0">
                    <a:pos x="T4" y="T5"/>
                  </a:cxn>
                  <a:cxn ang="0">
                    <a:pos x="T6" y="T7"/>
                  </a:cxn>
                  <a:cxn ang="0">
                    <a:pos x="T8" y="T9"/>
                  </a:cxn>
                </a:cxnLst>
                <a:rect l="0" t="0" r="r" b="b"/>
                <a:pathLst>
                  <a:path w="76" h="144">
                    <a:moveTo>
                      <a:pt x="76" y="144"/>
                    </a:moveTo>
                    <a:lnTo>
                      <a:pt x="0" y="101"/>
                    </a:lnTo>
                    <a:lnTo>
                      <a:pt x="0" y="0"/>
                    </a:lnTo>
                    <a:lnTo>
                      <a:pt x="76" y="42"/>
                    </a:lnTo>
                    <a:lnTo>
                      <a:pt x="76" y="14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6" name="Freeform 471"/>
              <p:cNvSpPr>
                <a:spLocks/>
              </p:cNvSpPr>
              <p:nvPr/>
            </p:nvSpPr>
            <p:spPr bwMode="auto">
              <a:xfrm>
                <a:off x="9616" y="4888"/>
                <a:ext cx="75" cy="144"/>
              </a:xfrm>
              <a:custGeom>
                <a:avLst/>
                <a:gdLst>
                  <a:gd name="T0" fmla="*/ 75 w 75"/>
                  <a:gd name="T1" fmla="*/ 144 h 144"/>
                  <a:gd name="T2" fmla="*/ 0 w 75"/>
                  <a:gd name="T3" fmla="*/ 101 h 144"/>
                  <a:gd name="T4" fmla="*/ 0 w 75"/>
                  <a:gd name="T5" fmla="*/ 0 h 144"/>
                  <a:gd name="T6" fmla="*/ 75 w 75"/>
                  <a:gd name="T7" fmla="*/ 43 h 144"/>
                  <a:gd name="T8" fmla="*/ 75 w 75"/>
                  <a:gd name="T9" fmla="*/ 144 h 144"/>
                </a:gdLst>
                <a:ahLst/>
                <a:cxnLst>
                  <a:cxn ang="0">
                    <a:pos x="T0" y="T1"/>
                  </a:cxn>
                  <a:cxn ang="0">
                    <a:pos x="T2" y="T3"/>
                  </a:cxn>
                  <a:cxn ang="0">
                    <a:pos x="T4" y="T5"/>
                  </a:cxn>
                  <a:cxn ang="0">
                    <a:pos x="T6" y="T7"/>
                  </a:cxn>
                  <a:cxn ang="0">
                    <a:pos x="T8" y="T9"/>
                  </a:cxn>
                </a:cxnLst>
                <a:rect l="0" t="0" r="r" b="b"/>
                <a:pathLst>
                  <a:path w="75" h="144">
                    <a:moveTo>
                      <a:pt x="75" y="144"/>
                    </a:moveTo>
                    <a:lnTo>
                      <a:pt x="0" y="101"/>
                    </a:lnTo>
                    <a:lnTo>
                      <a:pt x="0" y="0"/>
                    </a:lnTo>
                    <a:lnTo>
                      <a:pt x="75" y="43"/>
                    </a:lnTo>
                    <a:lnTo>
                      <a:pt x="75" y="14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7" name="Freeform 472"/>
              <p:cNvSpPr>
                <a:spLocks/>
              </p:cNvSpPr>
              <p:nvPr/>
            </p:nvSpPr>
            <p:spPr bwMode="auto">
              <a:xfrm>
                <a:off x="9616" y="4747"/>
                <a:ext cx="75" cy="144"/>
              </a:xfrm>
              <a:custGeom>
                <a:avLst/>
                <a:gdLst>
                  <a:gd name="T0" fmla="*/ 75 w 75"/>
                  <a:gd name="T1" fmla="*/ 144 h 144"/>
                  <a:gd name="T2" fmla="*/ 0 w 75"/>
                  <a:gd name="T3" fmla="*/ 101 h 144"/>
                  <a:gd name="T4" fmla="*/ 0 w 75"/>
                  <a:gd name="T5" fmla="*/ 0 h 144"/>
                  <a:gd name="T6" fmla="*/ 75 w 75"/>
                  <a:gd name="T7" fmla="*/ 42 h 144"/>
                  <a:gd name="T8" fmla="*/ 75 w 75"/>
                  <a:gd name="T9" fmla="*/ 144 h 144"/>
                </a:gdLst>
                <a:ahLst/>
                <a:cxnLst>
                  <a:cxn ang="0">
                    <a:pos x="T0" y="T1"/>
                  </a:cxn>
                  <a:cxn ang="0">
                    <a:pos x="T2" y="T3"/>
                  </a:cxn>
                  <a:cxn ang="0">
                    <a:pos x="T4" y="T5"/>
                  </a:cxn>
                  <a:cxn ang="0">
                    <a:pos x="T6" y="T7"/>
                  </a:cxn>
                  <a:cxn ang="0">
                    <a:pos x="T8" y="T9"/>
                  </a:cxn>
                </a:cxnLst>
                <a:rect l="0" t="0" r="r" b="b"/>
                <a:pathLst>
                  <a:path w="75" h="144">
                    <a:moveTo>
                      <a:pt x="75" y="144"/>
                    </a:moveTo>
                    <a:lnTo>
                      <a:pt x="0" y="101"/>
                    </a:lnTo>
                    <a:lnTo>
                      <a:pt x="0" y="0"/>
                    </a:lnTo>
                    <a:lnTo>
                      <a:pt x="75" y="42"/>
                    </a:lnTo>
                    <a:lnTo>
                      <a:pt x="75" y="14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8" name="Freeform 473"/>
              <p:cNvSpPr>
                <a:spLocks/>
              </p:cNvSpPr>
              <p:nvPr/>
            </p:nvSpPr>
            <p:spPr bwMode="auto">
              <a:xfrm>
                <a:off x="9616" y="4606"/>
                <a:ext cx="75" cy="143"/>
              </a:xfrm>
              <a:custGeom>
                <a:avLst/>
                <a:gdLst>
                  <a:gd name="T0" fmla="*/ 75 w 75"/>
                  <a:gd name="T1" fmla="*/ 143 h 143"/>
                  <a:gd name="T2" fmla="*/ 0 w 75"/>
                  <a:gd name="T3" fmla="*/ 101 h 143"/>
                  <a:gd name="T4" fmla="*/ 0 w 75"/>
                  <a:gd name="T5" fmla="*/ 0 h 143"/>
                  <a:gd name="T6" fmla="*/ 75 w 75"/>
                  <a:gd name="T7" fmla="*/ 42 h 143"/>
                  <a:gd name="T8" fmla="*/ 75 w 75"/>
                  <a:gd name="T9" fmla="*/ 143 h 143"/>
                </a:gdLst>
                <a:ahLst/>
                <a:cxnLst>
                  <a:cxn ang="0">
                    <a:pos x="T0" y="T1"/>
                  </a:cxn>
                  <a:cxn ang="0">
                    <a:pos x="T2" y="T3"/>
                  </a:cxn>
                  <a:cxn ang="0">
                    <a:pos x="T4" y="T5"/>
                  </a:cxn>
                  <a:cxn ang="0">
                    <a:pos x="T6" y="T7"/>
                  </a:cxn>
                  <a:cxn ang="0">
                    <a:pos x="T8" y="T9"/>
                  </a:cxn>
                </a:cxnLst>
                <a:rect l="0" t="0" r="r" b="b"/>
                <a:pathLst>
                  <a:path w="75" h="143">
                    <a:moveTo>
                      <a:pt x="75" y="143"/>
                    </a:moveTo>
                    <a:lnTo>
                      <a:pt x="0" y="101"/>
                    </a:lnTo>
                    <a:lnTo>
                      <a:pt x="0" y="0"/>
                    </a:lnTo>
                    <a:lnTo>
                      <a:pt x="75" y="42"/>
                    </a:lnTo>
                    <a:lnTo>
                      <a:pt x="75" y="14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389" name="Freeform 474"/>
              <p:cNvSpPr>
                <a:spLocks/>
              </p:cNvSpPr>
              <p:nvPr/>
            </p:nvSpPr>
            <p:spPr bwMode="auto">
              <a:xfrm>
                <a:off x="9748" y="4455"/>
                <a:ext cx="236" cy="662"/>
              </a:xfrm>
              <a:custGeom>
                <a:avLst/>
                <a:gdLst>
                  <a:gd name="T0" fmla="*/ 0 w 236"/>
                  <a:gd name="T1" fmla="*/ 662 h 662"/>
                  <a:gd name="T2" fmla="*/ 236 w 236"/>
                  <a:gd name="T3" fmla="*/ 513 h 662"/>
                  <a:gd name="T4" fmla="*/ 236 w 236"/>
                  <a:gd name="T5" fmla="*/ 0 h 662"/>
                  <a:gd name="T6" fmla="*/ 0 w 236"/>
                  <a:gd name="T7" fmla="*/ 148 h 662"/>
                  <a:gd name="T8" fmla="*/ 0 w 236"/>
                  <a:gd name="T9" fmla="*/ 662 h 662"/>
                </a:gdLst>
                <a:ahLst/>
                <a:cxnLst>
                  <a:cxn ang="0">
                    <a:pos x="T0" y="T1"/>
                  </a:cxn>
                  <a:cxn ang="0">
                    <a:pos x="T2" y="T3"/>
                  </a:cxn>
                  <a:cxn ang="0">
                    <a:pos x="T4" y="T5"/>
                  </a:cxn>
                  <a:cxn ang="0">
                    <a:pos x="T6" y="T7"/>
                  </a:cxn>
                  <a:cxn ang="0">
                    <a:pos x="T8" y="T9"/>
                  </a:cxn>
                </a:cxnLst>
                <a:rect l="0" t="0" r="r" b="b"/>
                <a:pathLst>
                  <a:path w="236" h="662">
                    <a:moveTo>
                      <a:pt x="0" y="662"/>
                    </a:moveTo>
                    <a:lnTo>
                      <a:pt x="236" y="513"/>
                    </a:lnTo>
                    <a:lnTo>
                      <a:pt x="236" y="0"/>
                    </a:lnTo>
                    <a:lnTo>
                      <a:pt x="0" y="148"/>
                    </a:lnTo>
                    <a:lnTo>
                      <a:pt x="0" y="662"/>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grpSp>
        <p:sp>
          <p:nvSpPr>
            <p:cNvPr id="124" name="Freeform 476"/>
            <p:cNvSpPr>
              <a:spLocks/>
            </p:cNvSpPr>
            <p:nvPr/>
          </p:nvSpPr>
          <p:spPr bwMode="auto">
            <a:xfrm>
              <a:off x="9375" y="4243"/>
              <a:ext cx="613" cy="360"/>
            </a:xfrm>
            <a:custGeom>
              <a:avLst/>
              <a:gdLst>
                <a:gd name="T0" fmla="*/ 0 w 613"/>
                <a:gd name="T1" fmla="*/ 146 h 360"/>
                <a:gd name="T2" fmla="*/ 260 w 613"/>
                <a:gd name="T3" fmla="*/ 0 h 360"/>
                <a:gd name="T4" fmla="*/ 613 w 613"/>
                <a:gd name="T5" fmla="*/ 214 h 360"/>
                <a:gd name="T6" fmla="*/ 378 w 613"/>
                <a:gd name="T7" fmla="*/ 360 h 360"/>
                <a:gd name="T8" fmla="*/ 0 w 613"/>
                <a:gd name="T9" fmla="*/ 146 h 360"/>
              </a:gdLst>
              <a:ahLst/>
              <a:cxnLst>
                <a:cxn ang="0">
                  <a:pos x="T0" y="T1"/>
                </a:cxn>
                <a:cxn ang="0">
                  <a:pos x="T2" y="T3"/>
                </a:cxn>
                <a:cxn ang="0">
                  <a:pos x="T4" y="T5"/>
                </a:cxn>
                <a:cxn ang="0">
                  <a:pos x="T6" y="T7"/>
                </a:cxn>
                <a:cxn ang="0">
                  <a:pos x="T8" y="T9"/>
                </a:cxn>
              </a:cxnLst>
              <a:rect l="0" t="0" r="r" b="b"/>
              <a:pathLst>
                <a:path w="613" h="360">
                  <a:moveTo>
                    <a:pt x="0" y="146"/>
                  </a:moveTo>
                  <a:lnTo>
                    <a:pt x="260" y="0"/>
                  </a:lnTo>
                  <a:lnTo>
                    <a:pt x="613" y="214"/>
                  </a:lnTo>
                  <a:lnTo>
                    <a:pt x="378" y="360"/>
                  </a:lnTo>
                  <a:lnTo>
                    <a:pt x="0" y="14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25" name="Freeform 477"/>
            <p:cNvSpPr>
              <a:spLocks/>
            </p:cNvSpPr>
            <p:nvPr/>
          </p:nvSpPr>
          <p:spPr bwMode="auto">
            <a:xfrm>
              <a:off x="7900" y="3496"/>
              <a:ext cx="254" cy="942"/>
            </a:xfrm>
            <a:custGeom>
              <a:avLst/>
              <a:gdLst>
                <a:gd name="T0" fmla="*/ 254 w 254"/>
                <a:gd name="T1" fmla="*/ 942 h 942"/>
                <a:gd name="T2" fmla="*/ 0 w 254"/>
                <a:gd name="T3" fmla="*/ 792 h 942"/>
                <a:gd name="T4" fmla="*/ 0 w 254"/>
                <a:gd name="T5" fmla="*/ 0 h 942"/>
                <a:gd name="T6" fmla="*/ 254 w 254"/>
                <a:gd name="T7" fmla="*/ 151 h 942"/>
                <a:gd name="T8" fmla="*/ 254 w 254"/>
                <a:gd name="T9" fmla="*/ 942 h 942"/>
              </a:gdLst>
              <a:ahLst/>
              <a:cxnLst>
                <a:cxn ang="0">
                  <a:pos x="T0" y="T1"/>
                </a:cxn>
                <a:cxn ang="0">
                  <a:pos x="T2" y="T3"/>
                </a:cxn>
                <a:cxn ang="0">
                  <a:pos x="T4" y="T5"/>
                </a:cxn>
                <a:cxn ang="0">
                  <a:pos x="T6" y="T7"/>
                </a:cxn>
                <a:cxn ang="0">
                  <a:pos x="T8" y="T9"/>
                </a:cxn>
              </a:cxnLst>
              <a:rect l="0" t="0" r="r" b="b"/>
              <a:pathLst>
                <a:path w="254" h="942">
                  <a:moveTo>
                    <a:pt x="254" y="942"/>
                  </a:moveTo>
                  <a:lnTo>
                    <a:pt x="0" y="792"/>
                  </a:lnTo>
                  <a:lnTo>
                    <a:pt x="0" y="0"/>
                  </a:lnTo>
                  <a:lnTo>
                    <a:pt x="254" y="151"/>
                  </a:lnTo>
                  <a:lnTo>
                    <a:pt x="254" y="942"/>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26" name="Freeform 478"/>
            <p:cNvSpPr>
              <a:spLocks/>
            </p:cNvSpPr>
            <p:nvPr/>
          </p:nvSpPr>
          <p:spPr bwMode="auto">
            <a:xfrm>
              <a:off x="8154" y="3496"/>
              <a:ext cx="246" cy="942"/>
            </a:xfrm>
            <a:custGeom>
              <a:avLst/>
              <a:gdLst>
                <a:gd name="T0" fmla="*/ 246 w 246"/>
                <a:gd name="T1" fmla="*/ 0 h 942"/>
                <a:gd name="T2" fmla="*/ 0 w 246"/>
                <a:gd name="T3" fmla="*/ 151 h 942"/>
                <a:gd name="T4" fmla="*/ 0 w 246"/>
                <a:gd name="T5" fmla="*/ 942 h 942"/>
                <a:gd name="T6" fmla="*/ 246 w 246"/>
                <a:gd name="T7" fmla="*/ 792 h 942"/>
                <a:gd name="T8" fmla="*/ 246 w 246"/>
                <a:gd name="T9" fmla="*/ 0 h 942"/>
              </a:gdLst>
              <a:ahLst/>
              <a:cxnLst>
                <a:cxn ang="0">
                  <a:pos x="T0" y="T1"/>
                </a:cxn>
                <a:cxn ang="0">
                  <a:pos x="T2" y="T3"/>
                </a:cxn>
                <a:cxn ang="0">
                  <a:pos x="T4" y="T5"/>
                </a:cxn>
                <a:cxn ang="0">
                  <a:pos x="T6" y="T7"/>
                </a:cxn>
                <a:cxn ang="0">
                  <a:pos x="T8" y="T9"/>
                </a:cxn>
              </a:cxnLst>
              <a:rect l="0" t="0" r="r" b="b"/>
              <a:pathLst>
                <a:path w="246" h="942">
                  <a:moveTo>
                    <a:pt x="246" y="0"/>
                  </a:moveTo>
                  <a:lnTo>
                    <a:pt x="0" y="151"/>
                  </a:lnTo>
                  <a:lnTo>
                    <a:pt x="0" y="942"/>
                  </a:lnTo>
                  <a:lnTo>
                    <a:pt x="246" y="792"/>
                  </a:lnTo>
                  <a:lnTo>
                    <a:pt x="24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27" name="Freeform 479"/>
            <p:cNvSpPr>
              <a:spLocks/>
            </p:cNvSpPr>
            <p:nvPr/>
          </p:nvSpPr>
          <p:spPr bwMode="auto">
            <a:xfrm>
              <a:off x="8192" y="4241"/>
              <a:ext cx="47" cy="96"/>
            </a:xfrm>
            <a:custGeom>
              <a:avLst/>
              <a:gdLst>
                <a:gd name="T0" fmla="*/ 47 w 47"/>
                <a:gd name="T1" fmla="*/ 0 h 96"/>
                <a:gd name="T2" fmla="*/ 0 w 47"/>
                <a:gd name="T3" fmla="*/ 30 h 96"/>
                <a:gd name="T4" fmla="*/ 0 w 47"/>
                <a:gd name="T5" fmla="*/ 96 h 96"/>
                <a:gd name="T6" fmla="*/ 47 w 47"/>
                <a:gd name="T7" fmla="*/ 66 h 96"/>
                <a:gd name="T8" fmla="*/ 47 w 47"/>
                <a:gd name="T9" fmla="*/ 0 h 96"/>
              </a:gdLst>
              <a:ahLst/>
              <a:cxnLst>
                <a:cxn ang="0">
                  <a:pos x="T0" y="T1"/>
                </a:cxn>
                <a:cxn ang="0">
                  <a:pos x="T2" y="T3"/>
                </a:cxn>
                <a:cxn ang="0">
                  <a:pos x="T4" y="T5"/>
                </a:cxn>
                <a:cxn ang="0">
                  <a:pos x="T6" y="T7"/>
                </a:cxn>
                <a:cxn ang="0">
                  <a:pos x="T8" y="T9"/>
                </a:cxn>
              </a:cxnLst>
              <a:rect l="0" t="0" r="r" b="b"/>
              <a:pathLst>
                <a:path w="47" h="96">
                  <a:moveTo>
                    <a:pt x="47" y="0"/>
                  </a:moveTo>
                  <a:lnTo>
                    <a:pt x="0" y="30"/>
                  </a:lnTo>
                  <a:lnTo>
                    <a:pt x="0" y="96"/>
                  </a:lnTo>
                  <a:lnTo>
                    <a:pt x="47" y="66"/>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28" name="Freeform 480"/>
            <p:cNvSpPr>
              <a:spLocks/>
            </p:cNvSpPr>
            <p:nvPr/>
          </p:nvSpPr>
          <p:spPr bwMode="auto">
            <a:xfrm>
              <a:off x="8192" y="4153"/>
              <a:ext cx="47" cy="97"/>
            </a:xfrm>
            <a:custGeom>
              <a:avLst/>
              <a:gdLst>
                <a:gd name="T0" fmla="*/ 47 w 47"/>
                <a:gd name="T1" fmla="*/ 0 h 97"/>
                <a:gd name="T2" fmla="*/ 0 w 47"/>
                <a:gd name="T3" fmla="*/ 31 h 97"/>
                <a:gd name="T4" fmla="*/ 0 w 47"/>
                <a:gd name="T5" fmla="*/ 97 h 97"/>
                <a:gd name="T6" fmla="*/ 47 w 47"/>
                <a:gd name="T7" fmla="*/ 66 h 97"/>
                <a:gd name="T8" fmla="*/ 47 w 47"/>
                <a:gd name="T9" fmla="*/ 0 h 97"/>
              </a:gdLst>
              <a:ahLst/>
              <a:cxnLst>
                <a:cxn ang="0">
                  <a:pos x="T0" y="T1"/>
                </a:cxn>
                <a:cxn ang="0">
                  <a:pos x="T2" y="T3"/>
                </a:cxn>
                <a:cxn ang="0">
                  <a:pos x="T4" y="T5"/>
                </a:cxn>
                <a:cxn ang="0">
                  <a:pos x="T6" y="T7"/>
                </a:cxn>
                <a:cxn ang="0">
                  <a:pos x="T8" y="T9"/>
                </a:cxn>
              </a:cxnLst>
              <a:rect l="0" t="0" r="r" b="b"/>
              <a:pathLst>
                <a:path w="47" h="97">
                  <a:moveTo>
                    <a:pt x="47" y="0"/>
                  </a:moveTo>
                  <a:lnTo>
                    <a:pt x="0" y="31"/>
                  </a:lnTo>
                  <a:lnTo>
                    <a:pt x="0" y="97"/>
                  </a:lnTo>
                  <a:lnTo>
                    <a:pt x="47" y="66"/>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29" name="Freeform 481"/>
            <p:cNvSpPr>
              <a:spLocks/>
            </p:cNvSpPr>
            <p:nvPr/>
          </p:nvSpPr>
          <p:spPr bwMode="auto">
            <a:xfrm>
              <a:off x="8192" y="4064"/>
              <a:ext cx="47" cy="99"/>
            </a:xfrm>
            <a:custGeom>
              <a:avLst/>
              <a:gdLst>
                <a:gd name="T0" fmla="*/ 47 w 47"/>
                <a:gd name="T1" fmla="*/ 0 h 99"/>
                <a:gd name="T2" fmla="*/ 0 w 47"/>
                <a:gd name="T3" fmla="*/ 31 h 99"/>
                <a:gd name="T4" fmla="*/ 0 w 47"/>
                <a:gd name="T5" fmla="*/ 99 h 99"/>
                <a:gd name="T6" fmla="*/ 47 w 47"/>
                <a:gd name="T7" fmla="*/ 68 h 99"/>
                <a:gd name="T8" fmla="*/ 47 w 47"/>
                <a:gd name="T9" fmla="*/ 0 h 99"/>
              </a:gdLst>
              <a:ahLst/>
              <a:cxnLst>
                <a:cxn ang="0">
                  <a:pos x="T0" y="T1"/>
                </a:cxn>
                <a:cxn ang="0">
                  <a:pos x="T2" y="T3"/>
                </a:cxn>
                <a:cxn ang="0">
                  <a:pos x="T4" y="T5"/>
                </a:cxn>
                <a:cxn ang="0">
                  <a:pos x="T6" y="T7"/>
                </a:cxn>
                <a:cxn ang="0">
                  <a:pos x="T8" y="T9"/>
                </a:cxn>
              </a:cxnLst>
              <a:rect l="0" t="0" r="r" b="b"/>
              <a:pathLst>
                <a:path w="47" h="99">
                  <a:moveTo>
                    <a:pt x="47" y="0"/>
                  </a:moveTo>
                  <a:lnTo>
                    <a:pt x="0" y="31"/>
                  </a:lnTo>
                  <a:lnTo>
                    <a:pt x="0" y="99"/>
                  </a:lnTo>
                  <a:lnTo>
                    <a:pt x="47" y="68"/>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0" name="Freeform 482"/>
            <p:cNvSpPr>
              <a:spLocks/>
            </p:cNvSpPr>
            <p:nvPr/>
          </p:nvSpPr>
          <p:spPr bwMode="auto">
            <a:xfrm>
              <a:off x="8192" y="3977"/>
              <a:ext cx="47" cy="99"/>
            </a:xfrm>
            <a:custGeom>
              <a:avLst/>
              <a:gdLst>
                <a:gd name="T0" fmla="*/ 47 w 47"/>
                <a:gd name="T1" fmla="*/ 0 h 99"/>
                <a:gd name="T2" fmla="*/ 0 w 47"/>
                <a:gd name="T3" fmla="*/ 30 h 99"/>
                <a:gd name="T4" fmla="*/ 0 w 47"/>
                <a:gd name="T5" fmla="*/ 99 h 99"/>
                <a:gd name="T6" fmla="*/ 47 w 47"/>
                <a:gd name="T7" fmla="*/ 68 h 99"/>
                <a:gd name="T8" fmla="*/ 47 w 47"/>
                <a:gd name="T9" fmla="*/ 0 h 99"/>
              </a:gdLst>
              <a:ahLst/>
              <a:cxnLst>
                <a:cxn ang="0">
                  <a:pos x="T0" y="T1"/>
                </a:cxn>
                <a:cxn ang="0">
                  <a:pos x="T2" y="T3"/>
                </a:cxn>
                <a:cxn ang="0">
                  <a:pos x="T4" y="T5"/>
                </a:cxn>
                <a:cxn ang="0">
                  <a:pos x="T6" y="T7"/>
                </a:cxn>
                <a:cxn ang="0">
                  <a:pos x="T8" y="T9"/>
                </a:cxn>
              </a:cxnLst>
              <a:rect l="0" t="0" r="r" b="b"/>
              <a:pathLst>
                <a:path w="47" h="99">
                  <a:moveTo>
                    <a:pt x="47" y="0"/>
                  </a:moveTo>
                  <a:lnTo>
                    <a:pt x="0" y="30"/>
                  </a:lnTo>
                  <a:lnTo>
                    <a:pt x="0" y="99"/>
                  </a:lnTo>
                  <a:lnTo>
                    <a:pt x="47" y="68"/>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1" name="Freeform 483"/>
            <p:cNvSpPr>
              <a:spLocks/>
            </p:cNvSpPr>
            <p:nvPr/>
          </p:nvSpPr>
          <p:spPr bwMode="auto">
            <a:xfrm>
              <a:off x="8192" y="3890"/>
              <a:ext cx="47" cy="99"/>
            </a:xfrm>
            <a:custGeom>
              <a:avLst/>
              <a:gdLst>
                <a:gd name="T0" fmla="*/ 47 w 47"/>
                <a:gd name="T1" fmla="*/ 0 h 99"/>
                <a:gd name="T2" fmla="*/ 0 w 47"/>
                <a:gd name="T3" fmla="*/ 30 h 99"/>
                <a:gd name="T4" fmla="*/ 0 w 47"/>
                <a:gd name="T5" fmla="*/ 99 h 99"/>
                <a:gd name="T6" fmla="*/ 47 w 47"/>
                <a:gd name="T7" fmla="*/ 68 h 99"/>
                <a:gd name="T8" fmla="*/ 47 w 47"/>
                <a:gd name="T9" fmla="*/ 0 h 99"/>
              </a:gdLst>
              <a:ahLst/>
              <a:cxnLst>
                <a:cxn ang="0">
                  <a:pos x="T0" y="T1"/>
                </a:cxn>
                <a:cxn ang="0">
                  <a:pos x="T2" y="T3"/>
                </a:cxn>
                <a:cxn ang="0">
                  <a:pos x="T4" y="T5"/>
                </a:cxn>
                <a:cxn ang="0">
                  <a:pos x="T6" y="T7"/>
                </a:cxn>
                <a:cxn ang="0">
                  <a:pos x="T8" y="T9"/>
                </a:cxn>
              </a:cxnLst>
              <a:rect l="0" t="0" r="r" b="b"/>
              <a:pathLst>
                <a:path w="47" h="99">
                  <a:moveTo>
                    <a:pt x="47" y="0"/>
                  </a:moveTo>
                  <a:lnTo>
                    <a:pt x="0" y="30"/>
                  </a:lnTo>
                  <a:lnTo>
                    <a:pt x="0" y="99"/>
                  </a:lnTo>
                  <a:lnTo>
                    <a:pt x="47" y="68"/>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2" name="Freeform 484"/>
            <p:cNvSpPr>
              <a:spLocks/>
            </p:cNvSpPr>
            <p:nvPr/>
          </p:nvSpPr>
          <p:spPr bwMode="auto">
            <a:xfrm>
              <a:off x="8192" y="3803"/>
              <a:ext cx="47" cy="98"/>
            </a:xfrm>
            <a:custGeom>
              <a:avLst/>
              <a:gdLst>
                <a:gd name="T0" fmla="*/ 47 w 47"/>
                <a:gd name="T1" fmla="*/ 0 h 98"/>
                <a:gd name="T2" fmla="*/ 0 w 47"/>
                <a:gd name="T3" fmla="*/ 30 h 98"/>
                <a:gd name="T4" fmla="*/ 0 w 47"/>
                <a:gd name="T5" fmla="*/ 98 h 98"/>
                <a:gd name="T6" fmla="*/ 47 w 47"/>
                <a:gd name="T7" fmla="*/ 68 h 98"/>
                <a:gd name="T8" fmla="*/ 47 w 47"/>
                <a:gd name="T9" fmla="*/ 0 h 98"/>
              </a:gdLst>
              <a:ahLst/>
              <a:cxnLst>
                <a:cxn ang="0">
                  <a:pos x="T0" y="T1"/>
                </a:cxn>
                <a:cxn ang="0">
                  <a:pos x="T2" y="T3"/>
                </a:cxn>
                <a:cxn ang="0">
                  <a:pos x="T4" y="T5"/>
                </a:cxn>
                <a:cxn ang="0">
                  <a:pos x="T6" y="T7"/>
                </a:cxn>
                <a:cxn ang="0">
                  <a:pos x="T8" y="T9"/>
                </a:cxn>
              </a:cxnLst>
              <a:rect l="0" t="0" r="r" b="b"/>
              <a:pathLst>
                <a:path w="47" h="98">
                  <a:moveTo>
                    <a:pt x="47" y="0"/>
                  </a:moveTo>
                  <a:lnTo>
                    <a:pt x="0" y="30"/>
                  </a:lnTo>
                  <a:lnTo>
                    <a:pt x="0" y="98"/>
                  </a:lnTo>
                  <a:lnTo>
                    <a:pt x="47" y="68"/>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3" name="Freeform 485"/>
            <p:cNvSpPr>
              <a:spLocks/>
            </p:cNvSpPr>
            <p:nvPr/>
          </p:nvSpPr>
          <p:spPr bwMode="auto">
            <a:xfrm>
              <a:off x="8192" y="3715"/>
              <a:ext cx="47" cy="99"/>
            </a:xfrm>
            <a:custGeom>
              <a:avLst/>
              <a:gdLst>
                <a:gd name="T0" fmla="*/ 47 w 47"/>
                <a:gd name="T1" fmla="*/ 0 h 99"/>
                <a:gd name="T2" fmla="*/ 0 w 47"/>
                <a:gd name="T3" fmla="*/ 31 h 99"/>
                <a:gd name="T4" fmla="*/ 0 w 47"/>
                <a:gd name="T5" fmla="*/ 99 h 99"/>
                <a:gd name="T6" fmla="*/ 47 w 47"/>
                <a:gd name="T7" fmla="*/ 69 h 99"/>
                <a:gd name="T8" fmla="*/ 47 w 47"/>
                <a:gd name="T9" fmla="*/ 0 h 99"/>
              </a:gdLst>
              <a:ahLst/>
              <a:cxnLst>
                <a:cxn ang="0">
                  <a:pos x="T0" y="T1"/>
                </a:cxn>
                <a:cxn ang="0">
                  <a:pos x="T2" y="T3"/>
                </a:cxn>
                <a:cxn ang="0">
                  <a:pos x="T4" y="T5"/>
                </a:cxn>
                <a:cxn ang="0">
                  <a:pos x="T6" y="T7"/>
                </a:cxn>
                <a:cxn ang="0">
                  <a:pos x="T8" y="T9"/>
                </a:cxn>
              </a:cxnLst>
              <a:rect l="0" t="0" r="r" b="b"/>
              <a:pathLst>
                <a:path w="47" h="99">
                  <a:moveTo>
                    <a:pt x="47" y="0"/>
                  </a:moveTo>
                  <a:lnTo>
                    <a:pt x="0" y="31"/>
                  </a:lnTo>
                  <a:lnTo>
                    <a:pt x="0" y="99"/>
                  </a:lnTo>
                  <a:lnTo>
                    <a:pt x="47" y="69"/>
                  </a:lnTo>
                  <a:lnTo>
                    <a:pt x="4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4" name="Freeform 486"/>
            <p:cNvSpPr>
              <a:spLocks/>
            </p:cNvSpPr>
            <p:nvPr/>
          </p:nvSpPr>
          <p:spPr bwMode="auto">
            <a:xfrm>
              <a:off x="8258" y="4198"/>
              <a:ext cx="57" cy="170"/>
            </a:xfrm>
            <a:custGeom>
              <a:avLst/>
              <a:gdLst>
                <a:gd name="T0" fmla="*/ 57 w 57"/>
                <a:gd name="T1" fmla="*/ 0 h 170"/>
                <a:gd name="T2" fmla="*/ 0 w 57"/>
                <a:gd name="T3" fmla="*/ 31 h 170"/>
                <a:gd name="T4" fmla="*/ 0 w 57"/>
                <a:gd name="T5" fmla="*/ 170 h 170"/>
                <a:gd name="T6" fmla="*/ 57 w 57"/>
                <a:gd name="T7" fmla="*/ 139 h 170"/>
                <a:gd name="T8" fmla="*/ 57 w 57"/>
                <a:gd name="T9" fmla="*/ 0 h 170"/>
              </a:gdLst>
              <a:ahLst/>
              <a:cxnLst>
                <a:cxn ang="0">
                  <a:pos x="T0" y="T1"/>
                </a:cxn>
                <a:cxn ang="0">
                  <a:pos x="T2" y="T3"/>
                </a:cxn>
                <a:cxn ang="0">
                  <a:pos x="T4" y="T5"/>
                </a:cxn>
                <a:cxn ang="0">
                  <a:pos x="T6" y="T7"/>
                </a:cxn>
                <a:cxn ang="0">
                  <a:pos x="T8" y="T9"/>
                </a:cxn>
              </a:cxnLst>
              <a:rect l="0" t="0" r="r" b="b"/>
              <a:pathLst>
                <a:path w="57" h="170">
                  <a:moveTo>
                    <a:pt x="57" y="0"/>
                  </a:moveTo>
                  <a:lnTo>
                    <a:pt x="0" y="31"/>
                  </a:lnTo>
                  <a:lnTo>
                    <a:pt x="0" y="170"/>
                  </a:lnTo>
                  <a:lnTo>
                    <a:pt x="57" y="139"/>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5" name="Freeform 487"/>
            <p:cNvSpPr>
              <a:spLocks/>
            </p:cNvSpPr>
            <p:nvPr/>
          </p:nvSpPr>
          <p:spPr bwMode="auto">
            <a:xfrm>
              <a:off x="8258" y="4111"/>
              <a:ext cx="57" cy="99"/>
            </a:xfrm>
            <a:custGeom>
              <a:avLst/>
              <a:gdLst>
                <a:gd name="T0" fmla="*/ 57 w 57"/>
                <a:gd name="T1" fmla="*/ 0 h 99"/>
                <a:gd name="T2" fmla="*/ 0 w 57"/>
                <a:gd name="T3" fmla="*/ 31 h 99"/>
                <a:gd name="T4" fmla="*/ 0 w 57"/>
                <a:gd name="T5" fmla="*/ 99 h 99"/>
                <a:gd name="T6" fmla="*/ 57 w 57"/>
                <a:gd name="T7" fmla="*/ 68 h 99"/>
                <a:gd name="T8" fmla="*/ 57 w 57"/>
                <a:gd name="T9" fmla="*/ 0 h 99"/>
              </a:gdLst>
              <a:ahLst/>
              <a:cxnLst>
                <a:cxn ang="0">
                  <a:pos x="T0" y="T1"/>
                </a:cxn>
                <a:cxn ang="0">
                  <a:pos x="T2" y="T3"/>
                </a:cxn>
                <a:cxn ang="0">
                  <a:pos x="T4" y="T5"/>
                </a:cxn>
                <a:cxn ang="0">
                  <a:pos x="T6" y="T7"/>
                </a:cxn>
                <a:cxn ang="0">
                  <a:pos x="T8" y="T9"/>
                </a:cxn>
              </a:cxnLst>
              <a:rect l="0" t="0" r="r" b="b"/>
              <a:pathLst>
                <a:path w="57" h="99">
                  <a:moveTo>
                    <a:pt x="57" y="0"/>
                  </a:moveTo>
                  <a:lnTo>
                    <a:pt x="0" y="31"/>
                  </a:lnTo>
                  <a:lnTo>
                    <a:pt x="0" y="99"/>
                  </a:lnTo>
                  <a:lnTo>
                    <a:pt x="57" y="68"/>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6" name="Freeform 488"/>
            <p:cNvSpPr>
              <a:spLocks/>
            </p:cNvSpPr>
            <p:nvPr/>
          </p:nvSpPr>
          <p:spPr bwMode="auto">
            <a:xfrm>
              <a:off x="8258" y="4024"/>
              <a:ext cx="57" cy="99"/>
            </a:xfrm>
            <a:custGeom>
              <a:avLst/>
              <a:gdLst>
                <a:gd name="T0" fmla="*/ 57 w 57"/>
                <a:gd name="T1" fmla="*/ 0 h 99"/>
                <a:gd name="T2" fmla="*/ 0 w 57"/>
                <a:gd name="T3" fmla="*/ 31 h 99"/>
                <a:gd name="T4" fmla="*/ 0 w 57"/>
                <a:gd name="T5" fmla="*/ 99 h 99"/>
                <a:gd name="T6" fmla="*/ 57 w 57"/>
                <a:gd name="T7" fmla="*/ 68 h 99"/>
                <a:gd name="T8" fmla="*/ 57 w 57"/>
                <a:gd name="T9" fmla="*/ 0 h 99"/>
              </a:gdLst>
              <a:ahLst/>
              <a:cxnLst>
                <a:cxn ang="0">
                  <a:pos x="T0" y="T1"/>
                </a:cxn>
                <a:cxn ang="0">
                  <a:pos x="T2" y="T3"/>
                </a:cxn>
                <a:cxn ang="0">
                  <a:pos x="T4" y="T5"/>
                </a:cxn>
                <a:cxn ang="0">
                  <a:pos x="T6" y="T7"/>
                </a:cxn>
                <a:cxn ang="0">
                  <a:pos x="T8" y="T9"/>
                </a:cxn>
              </a:cxnLst>
              <a:rect l="0" t="0" r="r" b="b"/>
              <a:pathLst>
                <a:path w="57" h="99">
                  <a:moveTo>
                    <a:pt x="57" y="0"/>
                  </a:moveTo>
                  <a:lnTo>
                    <a:pt x="0" y="31"/>
                  </a:lnTo>
                  <a:lnTo>
                    <a:pt x="0" y="99"/>
                  </a:lnTo>
                  <a:lnTo>
                    <a:pt x="57" y="68"/>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7" name="Freeform 489"/>
            <p:cNvSpPr>
              <a:spLocks/>
            </p:cNvSpPr>
            <p:nvPr/>
          </p:nvSpPr>
          <p:spPr bwMode="auto">
            <a:xfrm>
              <a:off x="8258" y="3937"/>
              <a:ext cx="57" cy="96"/>
            </a:xfrm>
            <a:custGeom>
              <a:avLst/>
              <a:gdLst>
                <a:gd name="T0" fmla="*/ 57 w 57"/>
                <a:gd name="T1" fmla="*/ 0 h 96"/>
                <a:gd name="T2" fmla="*/ 0 w 57"/>
                <a:gd name="T3" fmla="*/ 30 h 96"/>
                <a:gd name="T4" fmla="*/ 0 w 57"/>
                <a:gd name="T5" fmla="*/ 96 h 96"/>
                <a:gd name="T6" fmla="*/ 57 w 57"/>
                <a:gd name="T7" fmla="*/ 66 h 96"/>
                <a:gd name="T8" fmla="*/ 57 w 57"/>
                <a:gd name="T9" fmla="*/ 0 h 96"/>
              </a:gdLst>
              <a:ahLst/>
              <a:cxnLst>
                <a:cxn ang="0">
                  <a:pos x="T0" y="T1"/>
                </a:cxn>
                <a:cxn ang="0">
                  <a:pos x="T2" y="T3"/>
                </a:cxn>
                <a:cxn ang="0">
                  <a:pos x="T4" y="T5"/>
                </a:cxn>
                <a:cxn ang="0">
                  <a:pos x="T6" y="T7"/>
                </a:cxn>
                <a:cxn ang="0">
                  <a:pos x="T8" y="T9"/>
                </a:cxn>
              </a:cxnLst>
              <a:rect l="0" t="0" r="r" b="b"/>
              <a:pathLst>
                <a:path w="57" h="96">
                  <a:moveTo>
                    <a:pt x="57" y="0"/>
                  </a:moveTo>
                  <a:lnTo>
                    <a:pt x="0" y="30"/>
                  </a:lnTo>
                  <a:lnTo>
                    <a:pt x="0" y="96"/>
                  </a:lnTo>
                  <a:lnTo>
                    <a:pt x="57" y="66"/>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8" name="Freeform 490"/>
            <p:cNvSpPr>
              <a:spLocks/>
            </p:cNvSpPr>
            <p:nvPr/>
          </p:nvSpPr>
          <p:spPr bwMode="auto">
            <a:xfrm>
              <a:off x="8258" y="3850"/>
              <a:ext cx="57" cy="96"/>
            </a:xfrm>
            <a:custGeom>
              <a:avLst/>
              <a:gdLst>
                <a:gd name="T0" fmla="*/ 57 w 57"/>
                <a:gd name="T1" fmla="*/ 0 h 96"/>
                <a:gd name="T2" fmla="*/ 0 w 57"/>
                <a:gd name="T3" fmla="*/ 30 h 96"/>
                <a:gd name="T4" fmla="*/ 0 w 57"/>
                <a:gd name="T5" fmla="*/ 96 h 96"/>
                <a:gd name="T6" fmla="*/ 57 w 57"/>
                <a:gd name="T7" fmla="*/ 66 h 96"/>
                <a:gd name="T8" fmla="*/ 57 w 57"/>
                <a:gd name="T9" fmla="*/ 0 h 96"/>
              </a:gdLst>
              <a:ahLst/>
              <a:cxnLst>
                <a:cxn ang="0">
                  <a:pos x="T0" y="T1"/>
                </a:cxn>
                <a:cxn ang="0">
                  <a:pos x="T2" y="T3"/>
                </a:cxn>
                <a:cxn ang="0">
                  <a:pos x="T4" y="T5"/>
                </a:cxn>
                <a:cxn ang="0">
                  <a:pos x="T6" y="T7"/>
                </a:cxn>
                <a:cxn ang="0">
                  <a:pos x="T8" y="T9"/>
                </a:cxn>
              </a:cxnLst>
              <a:rect l="0" t="0" r="r" b="b"/>
              <a:pathLst>
                <a:path w="57" h="96">
                  <a:moveTo>
                    <a:pt x="57" y="0"/>
                  </a:moveTo>
                  <a:lnTo>
                    <a:pt x="0" y="30"/>
                  </a:lnTo>
                  <a:lnTo>
                    <a:pt x="0" y="96"/>
                  </a:lnTo>
                  <a:lnTo>
                    <a:pt x="57" y="66"/>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39" name="Freeform 491"/>
            <p:cNvSpPr>
              <a:spLocks/>
            </p:cNvSpPr>
            <p:nvPr/>
          </p:nvSpPr>
          <p:spPr bwMode="auto">
            <a:xfrm>
              <a:off x="8258" y="3763"/>
              <a:ext cx="57" cy="96"/>
            </a:xfrm>
            <a:custGeom>
              <a:avLst/>
              <a:gdLst>
                <a:gd name="T0" fmla="*/ 57 w 57"/>
                <a:gd name="T1" fmla="*/ 0 h 96"/>
                <a:gd name="T2" fmla="*/ 0 w 57"/>
                <a:gd name="T3" fmla="*/ 30 h 96"/>
                <a:gd name="T4" fmla="*/ 0 w 57"/>
                <a:gd name="T5" fmla="*/ 96 h 96"/>
                <a:gd name="T6" fmla="*/ 57 w 57"/>
                <a:gd name="T7" fmla="*/ 65 h 96"/>
                <a:gd name="T8" fmla="*/ 57 w 57"/>
                <a:gd name="T9" fmla="*/ 0 h 96"/>
              </a:gdLst>
              <a:ahLst/>
              <a:cxnLst>
                <a:cxn ang="0">
                  <a:pos x="T0" y="T1"/>
                </a:cxn>
                <a:cxn ang="0">
                  <a:pos x="T2" y="T3"/>
                </a:cxn>
                <a:cxn ang="0">
                  <a:pos x="T4" y="T5"/>
                </a:cxn>
                <a:cxn ang="0">
                  <a:pos x="T6" y="T7"/>
                </a:cxn>
                <a:cxn ang="0">
                  <a:pos x="T8" y="T9"/>
                </a:cxn>
              </a:cxnLst>
              <a:rect l="0" t="0" r="r" b="b"/>
              <a:pathLst>
                <a:path w="57" h="96">
                  <a:moveTo>
                    <a:pt x="57" y="0"/>
                  </a:moveTo>
                  <a:lnTo>
                    <a:pt x="0" y="30"/>
                  </a:lnTo>
                  <a:lnTo>
                    <a:pt x="0" y="96"/>
                  </a:lnTo>
                  <a:lnTo>
                    <a:pt x="57" y="65"/>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0" name="Freeform 492"/>
            <p:cNvSpPr>
              <a:spLocks/>
            </p:cNvSpPr>
            <p:nvPr/>
          </p:nvSpPr>
          <p:spPr bwMode="auto">
            <a:xfrm>
              <a:off x="8258" y="3673"/>
              <a:ext cx="57" cy="99"/>
            </a:xfrm>
            <a:custGeom>
              <a:avLst/>
              <a:gdLst>
                <a:gd name="T0" fmla="*/ 57 w 57"/>
                <a:gd name="T1" fmla="*/ 0 h 99"/>
                <a:gd name="T2" fmla="*/ 0 w 57"/>
                <a:gd name="T3" fmla="*/ 31 h 99"/>
                <a:gd name="T4" fmla="*/ 0 w 57"/>
                <a:gd name="T5" fmla="*/ 99 h 99"/>
                <a:gd name="T6" fmla="*/ 57 w 57"/>
                <a:gd name="T7" fmla="*/ 68 h 99"/>
                <a:gd name="T8" fmla="*/ 57 w 57"/>
                <a:gd name="T9" fmla="*/ 0 h 99"/>
              </a:gdLst>
              <a:ahLst/>
              <a:cxnLst>
                <a:cxn ang="0">
                  <a:pos x="T0" y="T1"/>
                </a:cxn>
                <a:cxn ang="0">
                  <a:pos x="T2" y="T3"/>
                </a:cxn>
                <a:cxn ang="0">
                  <a:pos x="T4" y="T5"/>
                </a:cxn>
                <a:cxn ang="0">
                  <a:pos x="T6" y="T7"/>
                </a:cxn>
                <a:cxn ang="0">
                  <a:pos x="T8" y="T9"/>
                </a:cxn>
              </a:cxnLst>
              <a:rect l="0" t="0" r="r" b="b"/>
              <a:pathLst>
                <a:path w="57" h="99">
                  <a:moveTo>
                    <a:pt x="57" y="0"/>
                  </a:moveTo>
                  <a:lnTo>
                    <a:pt x="0" y="31"/>
                  </a:lnTo>
                  <a:lnTo>
                    <a:pt x="0" y="99"/>
                  </a:lnTo>
                  <a:lnTo>
                    <a:pt x="57" y="68"/>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1" name="Freeform 493"/>
            <p:cNvSpPr>
              <a:spLocks/>
            </p:cNvSpPr>
            <p:nvPr/>
          </p:nvSpPr>
          <p:spPr bwMode="auto">
            <a:xfrm>
              <a:off x="8324" y="4158"/>
              <a:ext cx="57" cy="97"/>
            </a:xfrm>
            <a:custGeom>
              <a:avLst/>
              <a:gdLst>
                <a:gd name="T0" fmla="*/ 57 w 57"/>
                <a:gd name="T1" fmla="*/ 0 h 97"/>
                <a:gd name="T2" fmla="*/ 0 w 57"/>
                <a:gd name="T3" fmla="*/ 31 h 97"/>
                <a:gd name="T4" fmla="*/ 0 w 57"/>
                <a:gd name="T5" fmla="*/ 97 h 97"/>
                <a:gd name="T6" fmla="*/ 57 w 57"/>
                <a:gd name="T7" fmla="*/ 66 h 97"/>
                <a:gd name="T8" fmla="*/ 57 w 57"/>
                <a:gd name="T9" fmla="*/ 0 h 97"/>
              </a:gdLst>
              <a:ahLst/>
              <a:cxnLst>
                <a:cxn ang="0">
                  <a:pos x="T0" y="T1"/>
                </a:cxn>
                <a:cxn ang="0">
                  <a:pos x="T2" y="T3"/>
                </a:cxn>
                <a:cxn ang="0">
                  <a:pos x="T4" y="T5"/>
                </a:cxn>
                <a:cxn ang="0">
                  <a:pos x="T6" y="T7"/>
                </a:cxn>
                <a:cxn ang="0">
                  <a:pos x="T8" y="T9"/>
                </a:cxn>
              </a:cxnLst>
              <a:rect l="0" t="0" r="r" b="b"/>
              <a:pathLst>
                <a:path w="57" h="97">
                  <a:moveTo>
                    <a:pt x="57" y="0"/>
                  </a:moveTo>
                  <a:lnTo>
                    <a:pt x="0" y="31"/>
                  </a:lnTo>
                  <a:lnTo>
                    <a:pt x="0" y="97"/>
                  </a:lnTo>
                  <a:lnTo>
                    <a:pt x="57" y="66"/>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2" name="Freeform 494"/>
            <p:cNvSpPr>
              <a:spLocks/>
            </p:cNvSpPr>
            <p:nvPr/>
          </p:nvSpPr>
          <p:spPr bwMode="auto">
            <a:xfrm>
              <a:off x="8324" y="4071"/>
              <a:ext cx="57" cy="97"/>
            </a:xfrm>
            <a:custGeom>
              <a:avLst/>
              <a:gdLst>
                <a:gd name="T0" fmla="*/ 57 w 57"/>
                <a:gd name="T1" fmla="*/ 0 h 97"/>
                <a:gd name="T2" fmla="*/ 0 w 57"/>
                <a:gd name="T3" fmla="*/ 31 h 97"/>
                <a:gd name="T4" fmla="*/ 0 w 57"/>
                <a:gd name="T5" fmla="*/ 97 h 97"/>
                <a:gd name="T6" fmla="*/ 57 w 57"/>
                <a:gd name="T7" fmla="*/ 66 h 97"/>
                <a:gd name="T8" fmla="*/ 57 w 57"/>
                <a:gd name="T9" fmla="*/ 0 h 97"/>
              </a:gdLst>
              <a:ahLst/>
              <a:cxnLst>
                <a:cxn ang="0">
                  <a:pos x="T0" y="T1"/>
                </a:cxn>
                <a:cxn ang="0">
                  <a:pos x="T2" y="T3"/>
                </a:cxn>
                <a:cxn ang="0">
                  <a:pos x="T4" y="T5"/>
                </a:cxn>
                <a:cxn ang="0">
                  <a:pos x="T6" y="T7"/>
                </a:cxn>
                <a:cxn ang="0">
                  <a:pos x="T8" y="T9"/>
                </a:cxn>
              </a:cxnLst>
              <a:rect l="0" t="0" r="r" b="b"/>
              <a:pathLst>
                <a:path w="57" h="97">
                  <a:moveTo>
                    <a:pt x="57" y="0"/>
                  </a:moveTo>
                  <a:lnTo>
                    <a:pt x="0" y="31"/>
                  </a:lnTo>
                  <a:lnTo>
                    <a:pt x="0" y="97"/>
                  </a:lnTo>
                  <a:lnTo>
                    <a:pt x="57" y="66"/>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3" name="Freeform 495"/>
            <p:cNvSpPr>
              <a:spLocks/>
            </p:cNvSpPr>
            <p:nvPr/>
          </p:nvSpPr>
          <p:spPr bwMode="auto">
            <a:xfrm>
              <a:off x="8324" y="3984"/>
              <a:ext cx="57" cy="96"/>
            </a:xfrm>
            <a:custGeom>
              <a:avLst/>
              <a:gdLst>
                <a:gd name="T0" fmla="*/ 57 w 57"/>
                <a:gd name="T1" fmla="*/ 0 h 96"/>
                <a:gd name="T2" fmla="*/ 0 w 57"/>
                <a:gd name="T3" fmla="*/ 28 h 96"/>
                <a:gd name="T4" fmla="*/ 0 w 57"/>
                <a:gd name="T5" fmla="*/ 96 h 96"/>
                <a:gd name="T6" fmla="*/ 57 w 57"/>
                <a:gd name="T7" fmla="*/ 66 h 96"/>
                <a:gd name="T8" fmla="*/ 57 w 57"/>
                <a:gd name="T9" fmla="*/ 0 h 96"/>
              </a:gdLst>
              <a:ahLst/>
              <a:cxnLst>
                <a:cxn ang="0">
                  <a:pos x="T0" y="T1"/>
                </a:cxn>
                <a:cxn ang="0">
                  <a:pos x="T2" y="T3"/>
                </a:cxn>
                <a:cxn ang="0">
                  <a:pos x="T4" y="T5"/>
                </a:cxn>
                <a:cxn ang="0">
                  <a:pos x="T6" y="T7"/>
                </a:cxn>
                <a:cxn ang="0">
                  <a:pos x="T8" y="T9"/>
                </a:cxn>
              </a:cxnLst>
              <a:rect l="0" t="0" r="r" b="b"/>
              <a:pathLst>
                <a:path w="57" h="96">
                  <a:moveTo>
                    <a:pt x="57" y="0"/>
                  </a:moveTo>
                  <a:lnTo>
                    <a:pt x="0" y="28"/>
                  </a:lnTo>
                  <a:lnTo>
                    <a:pt x="0" y="96"/>
                  </a:lnTo>
                  <a:lnTo>
                    <a:pt x="57" y="66"/>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4" name="Freeform 496"/>
            <p:cNvSpPr>
              <a:spLocks/>
            </p:cNvSpPr>
            <p:nvPr/>
          </p:nvSpPr>
          <p:spPr bwMode="auto">
            <a:xfrm>
              <a:off x="8324" y="3894"/>
              <a:ext cx="57" cy="99"/>
            </a:xfrm>
            <a:custGeom>
              <a:avLst/>
              <a:gdLst>
                <a:gd name="T0" fmla="*/ 57 w 57"/>
                <a:gd name="T1" fmla="*/ 0 h 99"/>
                <a:gd name="T2" fmla="*/ 0 w 57"/>
                <a:gd name="T3" fmla="*/ 31 h 99"/>
                <a:gd name="T4" fmla="*/ 0 w 57"/>
                <a:gd name="T5" fmla="*/ 99 h 99"/>
                <a:gd name="T6" fmla="*/ 57 w 57"/>
                <a:gd name="T7" fmla="*/ 69 h 99"/>
                <a:gd name="T8" fmla="*/ 57 w 57"/>
                <a:gd name="T9" fmla="*/ 0 h 99"/>
              </a:gdLst>
              <a:ahLst/>
              <a:cxnLst>
                <a:cxn ang="0">
                  <a:pos x="T0" y="T1"/>
                </a:cxn>
                <a:cxn ang="0">
                  <a:pos x="T2" y="T3"/>
                </a:cxn>
                <a:cxn ang="0">
                  <a:pos x="T4" y="T5"/>
                </a:cxn>
                <a:cxn ang="0">
                  <a:pos x="T6" y="T7"/>
                </a:cxn>
                <a:cxn ang="0">
                  <a:pos x="T8" y="T9"/>
                </a:cxn>
              </a:cxnLst>
              <a:rect l="0" t="0" r="r" b="b"/>
              <a:pathLst>
                <a:path w="57" h="99">
                  <a:moveTo>
                    <a:pt x="57" y="0"/>
                  </a:moveTo>
                  <a:lnTo>
                    <a:pt x="0" y="31"/>
                  </a:lnTo>
                  <a:lnTo>
                    <a:pt x="0" y="99"/>
                  </a:lnTo>
                  <a:lnTo>
                    <a:pt x="57" y="69"/>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5" name="Freeform 497"/>
            <p:cNvSpPr>
              <a:spLocks/>
            </p:cNvSpPr>
            <p:nvPr/>
          </p:nvSpPr>
          <p:spPr bwMode="auto">
            <a:xfrm>
              <a:off x="8324" y="3807"/>
              <a:ext cx="57" cy="99"/>
            </a:xfrm>
            <a:custGeom>
              <a:avLst/>
              <a:gdLst>
                <a:gd name="T0" fmla="*/ 57 w 57"/>
                <a:gd name="T1" fmla="*/ 0 h 99"/>
                <a:gd name="T2" fmla="*/ 0 w 57"/>
                <a:gd name="T3" fmla="*/ 31 h 99"/>
                <a:gd name="T4" fmla="*/ 0 w 57"/>
                <a:gd name="T5" fmla="*/ 99 h 99"/>
                <a:gd name="T6" fmla="*/ 57 w 57"/>
                <a:gd name="T7" fmla="*/ 69 h 99"/>
                <a:gd name="T8" fmla="*/ 57 w 57"/>
                <a:gd name="T9" fmla="*/ 0 h 99"/>
              </a:gdLst>
              <a:ahLst/>
              <a:cxnLst>
                <a:cxn ang="0">
                  <a:pos x="T0" y="T1"/>
                </a:cxn>
                <a:cxn ang="0">
                  <a:pos x="T2" y="T3"/>
                </a:cxn>
                <a:cxn ang="0">
                  <a:pos x="T4" y="T5"/>
                </a:cxn>
                <a:cxn ang="0">
                  <a:pos x="T6" y="T7"/>
                </a:cxn>
                <a:cxn ang="0">
                  <a:pos x="T8" y="T9"/>
                </a:cxn>
              </a:cxnLst>
              <a:rect l="0" t="0" r="r" b="b"/>
              <a:pathLst>
                <a:path w="57" h="99">
                  <a:moveTo>
                    <a:pt x="57" y="0"/>
                  </a:moveTo>
                  <a:lnTo>
                    <a:pt x="0" y="31"/>
                  </a:lnTo>
                  <a:lnTo>
                    <a:pt x="0" y="99"/>
                  </a:lnTo>
                  <a:lnTo>
                    <a:pt x="57" y="69"/>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6" name="Freeform 498"/>
            <p:cNvSpPr>
              <a:spLocks/>
            </p:cNvSpPr>
            <p:nvPr/>
          </p:nvSpPr>
          <p:spPr bwMode="auto">
            <a:xfrm>
              <a:off x="8324" y="3720"/>
              <a:ext cx="57" cy="99"/>
            </a:xfrm>
            <a:custGeom>
              <a:avLst/>
              <a:gdLst>
                <a:gd name="T0" fmla="*/ 57 w 57"/>
                <a:gd name="T1" fmla="*/ 0 h 99"/>
                <a:gd name="T2" fmla="*/ 0 w 57"/>
                <a:gd name="T3" fmla="*/ 31 h 99"/>
                <a:gd name="T4" fmla="*/ 0 w 57"/>
                <a:gd name="T5" fmla="*/ 99 h 99"/>
                <a:gd name="T6" fmla="*/ 57 w 57"/>
                <a:gd name="T7" fmla="*/ 68 h 99"/>
                <a:gd name="T8" fmla="*/ 57 w 57"/>
                <a:gd name="T9" fmla="*/ 0 h 99"/>
              </a:gdLst>
              <a:ahLst/>
              <a:cxnLst>
                <a:cxn ang="0">
                  <a:pos x="T0" y="T1"/>
                </a:cxn>
                <a:cxn ang="0">
                  <a:pos x="T2" y="T3"/>
                </a:cxn>
                <a:cxn ang="0">
                  <a:pos x="T4" y="T5"/>
                </a:cxn>
                <a:cxn ang="0">
                  <a:pos x="T6" y="T7"/>
                </a:cxn>
                <a:cxn ang="0">
                  <a:pos x="T8" y="T9"/>
                </a:cxn>
              </a:cxnLst>
              <a:rect l="0" t="0" r="r" b="b"/>
              <a:pathLst>
                <a:path w="57" h="99">
                  <a:moveTo>
                    <a:pt x="57" y="0"/>
                  </a:moveTo>
                  <a:lnTo>
                    <a:pt x="0" y="31"/>
                  </a:lnTo>
                  <a:lnTo>
                    <a:pt x="0" y="99"/>
                  </a:lnTo>
                  <a:lnTo>
                    <a:pt x="57" y="68"/>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7" name="Freeform 499"/>
            <p:cNvSpPr>
              <a:spLocks/>
            </p:cNvSpPr>
            <p:nvPr/>
          </p:nvSpPr>
          <p:spPr bwMode="auto">
            <a:xfrm>
              <a:off x="8324" y="3633"/>
              <a:ext cx="57" cy="99"/>
            </a:xfrm>
            <a:custGeom>
              <a:avLst/>
              <a:gdLst>
                <a:gd name="T0" fmla="*/ 57 w 57"/>
                <a:gd name="T1" fmla="*/ 0 h 99"/>
                <a:gd name="T2" fmla="*/ 0 w 57"/>
                <a:gd name="T3" fmla="*/ 31 h 99"/>
                <a:gd name="T4" fmla="*/ 0 w 57"/>
                <a:gd name="T5" fmla="*/ 99 h 99"/>
                <a:gd name="T6" fmla="*/ 57 w 57"/>
                <a:gd name="T7" fmla="*/ 68 h 99"/>
                <a:gd name="T8" fmla="*/ 57 w 57"/>
                <a:gd name="T9" fmla="*/ 0 h 99"/>
              </a:gdLst>
              <a:ahLst/>
              <a:cxnLst>
                <a:cxn ang="0">
                  <a:pos x="T0" y="T1"/>
                </a:cxn>
                <a:cxn ang="0">
                  <a:pos x="T2" y="T3"/>
                </a:cxn>
                <a:cxn ang="0">
                  <a:pos x="T4" y="T5"/>
                </a:cxn>
                <a:cxn ang="0">
                  <a:pos x="T6" y="T7"/>
                </a:cxn>
                <a:cxn ang="0">
                  <a:pos x="T8" y="T9"/>
                </a:cxn>
              </a:cxnLst>
              <a:rect l="0" t="0" r="r" b="b"/>
              <a:pathLst>
                <a:path w="57" h="99">
                  <a:moveTo>
                    <a:pt x="57" y="0"/>
                  </a:moveTo>
                  <a:lnTo>
                    <a:pt x="0" y="31"/>
                  </a:lnTo>
                  <a:lnTo>
                    <a:pt x="0" y="99"/>
                  </a:lnTo>
                  <a:lnTo>
                    <a:pt x="57" y="68"/>
                  </a:lnTo>
                  <a:lnTo>
                    <a:pt x="57"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8" name="Freeform 500"/>
            <p:cNvSpPr>
              <a:spLocks/>
            </p:cNvSpPr>
            <p:nvPr/>
          </p:nvSpPr>
          <p:spPr bwMode="auto">
            <a:xfrm>
              <a:off x="7905" y="3341"/>
              <a:ext cx="509" cy="306"/>
            </a:xfrm>
            <a:custGeom>
              <a:avLst/>
              <a:gdLst>
                <a:gd name="T0" fmla="*/ 0 w 509"/>
                <a:gd name="T1" fmla="*/ 155 h 306"/>
                <a:gd name="T2" fmla="*/ 264 w 509"/>
                <a:gd name="T3" fmla="*/ 0 h 306"/>
                <a:gd name="T4" fmla="*/ 509 w 509"/>
                <a:gd name="T5" fmla="*/ 155 h 306"/>
                <a:gd name="T6" fmla="*/ 259 w 509"/>
                <a:gd name="T7" fmla="*/ 306 h 306"/>
                <a:gd name="T8" fmla="*/ 0 w 509"/>
                <a:gd name="T9" fmla="*/ 155 h 306"/>
              </a:gdLst>
              <a:ahLst/>
              <a:cxnLst>
                <a:cxn ang="0">
                  <a:pos x="T0" y="T1"/>
                </a:cxn>
                <a:cxn ang="0">
                  <a:pos x="T2" y="T3"/>
                </a:cxn>
                <a:cxn ang="0">
                  <a:pos x="T4" y="T5"/>
                </a:cxn>
                <a:cxn ang="0">
                  <a:pos x="T6" y="T7"/>
                </a:cxn>
                <a:cxn ang="0">
                  <a:pos x="T8" y="T9"/>
                </a:cxn>
              </a:cxnLst>
              <a:rect l="0" t="0" r="r" b="b"/>
              <a:pathLst>
                <a:path w="509" h="306">
                  <a:moveTo>
                    <a:pt x="0" y="155"/>
                  </a:moveTo>
                  <a:lnTo>
                    <a:pt x="264" y="0"/>
                  </a:lnTo>
                  <a:lnTo>
                    <a:pt x="509" y="155"/>
                  </a:lnTo>
                  <a:lnTo>
                    <a:pt x="259" y="306"/>
                  </a:lnTo>
                  <a:lnTo>
                    <a:pt x="0" y="155"/>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49" name="Freeform 501"/>
            <p:cNvSpPr>
              <a:spLocks/>
            </p:cNvSpPr>
            <p:nvPr/>
          </p:nvSpPr>
          <p:spPr bwMode="auto">
            <a:xfrm>
              <a:off x="7975" y="2978"/>
              <a:ext cx="179" cy="622"/>
            </a:xfrm>
            <a:custGeom>
              <a:avLst/>
              <a:gdLst>
                <a:gd name="T0" fmla="*/ 179 w 179"/>
                <a:gd name="T1" fmla="*/ 622 h 622"/>
                <a:gd name="T2" fmla="*/ 0 w 179"/>
                <a:gd name="T3" fmla="*/ 523 h 622"/>
                <a:gd name="T4" fmla="*/ 0 w 179"/>
                <a:gd name="T5" fmla="*/ 0 h 622"/>
                <a:gd name="T6" fmla="*/ 179 w 179"/>
                <a:gd name="T7" fmla="*/ 102 h 622"/>
                <a:gd name="T8" fmla="*/ 179 w 179"/>
                <a:gd name="T9" fmla="*/ 622 h 622"/>
              </a:gdLst>
              <a:ahLst/>
              <a:cxnLst>
                <a:cxn ang="0">
                  <a:pos x="T0" y="T1"/>
                </a:cxn>
                <a:cxn ang="0">
                  <a:pos x="T2" y="T3"/>
                </a:cxn>
                <a:cxn ang="0">
                  <a:pos x="T4" y="T5"/>
                </a:cxn>
                <a:cxn ang="0">
                  <a:pos x="T6" y="T7"/>
                </a:cxn>
                <a:cxn ang="0">
                  <a:pos x="T8" y="T9"/>
                </a:cxn>
              </a:cxnLst>
              <a:rect l="0" t="0" r="r" b="b"/>
              <a:pathLst>
                <a:path w="179" h="622">
                  <a:moveTo>
                    <a:pt x="179" y="622"/>
                  </a:moveTo>
                  <a:lnTo>
                    <a:pt x="0" y="523"/>
                  </a:lnTo>
                  <a:lnTo>
                    <a:pt x="0" y="0"/>
                  </a:lnTo>
                  <a:lnTo>
                    <a:pt x="179" y="102"/>
                  </a:lnTo>
                  <a:lnTo>
                    <a:pt x="179" y="622"/>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0" name="Freeform 502"/>
            <p:cNvSpPr>
              <a:spLocks/>
            </p:cNvSpPr>
            <p:nvPr/>
          </p:nvSpPr>
          <p:spPr bwMode="auto">
            <a:xfrm>
              <a:off x="8154" y="2978"/>
              <a:ext cx="170" cy="622"/>
            </a:xfrm>
            <a:custGeom>
              <a:avLst/>
              <a:gdLst>
                <a:gd name="T0" fmla="*/ 170 w 170"/>
                <a:gd name="T1" fmla="*/ 0 h 622"/>
                <a:gd name="T2" fmla="*/ 0 w 170"/>
                <a:gd name="T3" fmla="*/ 102 h 622"/>
                <a:gd name="T4" fmla="*/ 0 w 170"/>
                <a:gd name="T5" fmla="*/ 622 h 622"/>
                <a:gd name="T6" fmla="*/ 170 w 170"/>
                <a:gd name="T7" fmla="*/ 523 h 622"/>
                <a:gd name="T8" fmla="*/ 170 w 170"/>
                <a:gd name="T9" fmla="*/ 0 h 622"/>
              </a:gdLst>
              <a:ahLst/>
              <a:cxnLst>
                <a:cxn ang="0">
                  <a:pos x="T0" y="T1"/>
                </a:cxn>
                <a:cxn ang="0">
                  <a:pos x="T2" y="T3"/>
                </a:cxn>
                <a:cxn ang="0">
                  <a:pos x="T4" y="T5"/>
                </a:cxn>
                <a:cxn ang="0">
                  <a:pos x="T6" y="T7"/>
                </a:cxn>
                <a:cxn ang="0">
                  <a:pos x="T8" y="T9"/>
                </a:cxn>
              </a:cxnLst>
              <a:rect l="0" t="0" r="r" b="b"/>
              <a:pathLst>
                <a:path w="170" h="622">
                  <a:moveTo>
                    <a:pt x="170" y="0"/>
                  </a:moveTo>
                  <a:lnTo>
                    <a:pt x="0" y="102"/>
                  </a:lnTo>
                  <a:lnTo>
                    <a:pt x="0" y="622"/>
                  </a:lnTo>
                  <a:lnTo>
                    <a:pt x="170" y="523"/>
                  </a:lnTo>
                  <a:lnTo>
                    <a:pt x="17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1" name="Freeform 503"/>
            <p:cNvSpPr>
              <a:spLocks/>
            </p:cNvSpPr>
            <p:nvPr/>
          </p:nvSpPr>
          <p:spPr bwMode="auto">
            <a:xfrm>
              <a:off x="7980" y="2884"/>
              <a:ext cx="349" cy="196"/>
            </a:xfrm>
            <a:custGeom>
              <a:avLst/>
              <a:gdLst>
                <a:gd name="T0" fmla="*/ 0 w 349"/>
                <a:gd name="T1" fmla="*/ 94 h 196"/>
                <a:gd name="T2" fmla="*/ 174 w 349"/>
                <a:gd name="T3" fmla="*/ 0 h 196"/>
                <a:gd name="T4" fmla="*/ 349 w 349"/>
                <a:gd name="T5" fmla="*/ 94 h 196"/>
                <a:gd name="T6" fmla="*/ 179 w 349"/>
                <a:gd name="T7" fmla="*/ 196 h 196"/>
                <a:gd name="T8" fmla="*/ 0 w 349"/>
                <a:gd name="T9" fmla="*/ 94 h 196"/>
              </a:gdLst>
              <a:ahLst/>
              <a:cxnLst>
                <a:cxn ang="0">
                  <a:pos x="T0" y="T1"/>
                </a:cxn>
                <a:cxn ang="0">
                  <a:pos x="T2" y="T3"/>
                </a:cxn>
                <a:cxn ang="0">
                  <a:pos x="T4" y="T5"/>
                </a:cxn>
                <a:cxn ang="0">
                  <a:pos x="T6" y="T7"/>
                </a:cxn>
                <a:cxn ang="0">
                  <a:pos x="T8" y="T9"/>
                </a:cxn>
              </a:cxnLst>
              <a:rect l="0" t="0" r="r" b="b"/>
              <a:pathLst>
                <a:path w="349" h="196">
                  <a:moveTo>
                    <a:pt x="0" y="94"/>
                  </a:moveTo>
                  <a:lnTo>
                    <a:pt x="174" y="0"/>
                  </a:lnTo>
                  <a:lnTo>
                    <a:pt x="349" y="94"/>
                  </a:lnTo>
                  <a:lnTo>
                    <a:pt x="179" y="196"/>
                  </a:lnTo>
                  <a:lnTo>
                    <a:pt x="0" y="94"/>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2" name="Freeform 504"/>
            <p:cNvSpPr>
              <a:spLocks/>
            </p:cNvSpPr>
            <p:nvPr/>
          </p:nvSpPr>
          <p:spPr bwMode="auto">
            <a:xfrm>
              <a:off x="8117" y="2839"/>
              <a:ext cx="37" cy="160"/>
            </a:xfrm>
            <a:custGeom>
              <a:avLst/>
              <a:gdLst>
                <a:gd name="T0" fmla="*/ 37 w 37"/>
                <a:gd name="T1" fmla="*/ 160 h 160"/>
                <a:gd name="T2" fmla="*/ 0 w 37"/>
                <a:gd name="T3" fmla="*/ 142 h 160"/>
                <a:gd name="T4" fmla="*/ 0 w 37"/>
                <a:gd name="T5" fmla="*/ 0 h 160"/>
                <a:gd name="T6" fmla="*/ 37 w 37"/>
                <a:gd name="T7" fmla="*/ 19 h 160"/>
                <a:gd name="T8" fmla="*/ 37 w 37"/>
                <a:gd name="T9" fmla="*/ 160 h 160"/>
              </a:gdLst>
              <a:ahLst/>
              <a:cxnLst>
                <a:cxn ang="0">
                  <a:pos x="T0" y="T1"/>
                </a:cxn>
                <a:cxn ang="0">
                  <a:pos x="T2" y="T3"/>
                </a:cxn>
                <a:cxn ang="0">
                  <a:pos x="T4" y="T5"/>
                </a:cxn>
                <a:cxn ang="0">
                  <a:pos x="T6" y="T7"/>
                </a:cxn>
                <a:cxn ang="0">
                  <a:pos x="T8" y="T9"/>
                </a:cxn>
              </a:cxnLst>
              <a:rect l="0" t="0" r="r" b="b"/>
              <a:pathLst>
                <a:path w="37" h="160">
                  <a:moveTo>
                    <a:pt x="37" y="160"/>
                  </a:moveTo>
                  <a:lnTo>
                    <a:pt x="0" y="142"/>
                  </a:lnTo>
                  <a:lnTo>
                    <a:pt x="0" y="0"/>
                  </a:lnTo>
                  <a:lnTo>
                    <a:pt x="37" y="19"/>
                  </a:lnTo>
                  <a:lnTo>
                    <a:pt x="37" y="16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3" name="Freeform 505"/>
            <p:cNvSpPr>
              <a:spLocks/>
            </p:cNvSpPr>
            <p:nvPr/>
          </p:nvSpPr>
          <p:spPr bwMode="auto">
            <a:xfrm>
              <a:off x="8154" y="2830"/>
              <a:ext cx="48" cy="169"/>
            </a:xfrm>
            <a:custGeom>
              <a:avLst/>
              <a:gdLst>
                <a:gd name="T0" fmla="*/ 48 w 48"/>
                <a:gd name="T1" fmla="*/ 0 h 169"/>
                <a:gd name="T2" fmla="*/ 0 w 48"/>
                <a:gd name="T3" fmla="*/ 28 h 169"/>
                <a:gd name="T4" fmla="*/ 0 w 48"/>
                <a:gd name="T5" fmla="*/ 169 h 169"/>
                <a:gd name="T6" fmla="*/ 48 w 48"/>
                <a:gd name="T7" fmla="*/ 141 h 169"/>
                <a:gd name="T8" fmla="*/ 48 w 48"/>
                <a:gd name="T9" fmla="*/ 0 h 169"/>
              </a:gdLst>
              <a:ahLst/>
              <a:cxnLst>
                <a:cxn ang="0">
                  <a:pos x="T0" y="T1"/>
                </a:cxn>
                <a:cxn ang="0">
                  <a:pos x="T2" y="T3"/>
                </a:cxn>
                <a:cxn ang="0">
                  <a:pos x="T4" y="T5"/>
                </a:cxn>
                <a:cxn ang="0">
                  <a:pos x="T6" y="T7"/>
                </a:cxn>
                <a:cxn ang="0">
                  <a:pos x="T8" y="T9"/>
                </a:cxn>
              </a:cxnLst>
              <a:rect l="0" t="0" r="r" b="b"/>
              <a:pathLst>
                <a:path w="48" h="169">
                  <a:moveTo>
                    <a:pt x="48" y="0"/>
                  </a:moveTo>
                  <a:lnTo>
                    <a:pt x="0" y="28"/>
                  </a:lnTo>
                  <a:lnTo>
                    <a:pt x="0" y="169"/>
                  </a:lnTo>
                  <a:lnTo>
                    <a:pt x="48" y="141"/>
                  </a:lnTo>
                  <a:lnTo>
                    <a:pt x="48"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4" name="Freeform 506"/>
            <p:cNvSpPr>
              <a:spLocks/>
            </p:cNvSpPr>
            <p:nvPr/>
          </p:nvSpPr>
          <p:spPr bwMode="auto">
            <a:xfrm>
              <a:off x="8121" y="2816"/>
              <a:ext cx="85" cy="42"/>
            </a:xfrm>
            <a:custGeom>
              <a:avLst/>
              <a:gdLst>
                <a:gd name="T0" fmla="*/ 0 w 85"/>
                <a:gd name="T1" fmla="*/ 23 h 42"/>
                <a:gd name="T2" fmla="*/ 50 w 85"/>
                <a:gd name="T3" fmla="*/ 0 h 42"/>
                <a:gd name="T4" fmla="*/ 85 w 85"/>
                <a:gd name="T5" fmla="*/ 14 h 42"/>
                <a:gd name="T6" fmla="*/ 38 w 85"/>
                <a:gd name="T7" fmla="*/ 42 h 42"/>
                <a:gd name="T8" fmla="*/ 0 w 85"/>
                <a:gd name="T9" fmla="*/ 23 h 42"/>
              </a:gdLst>
              <a:ahLst/>
              <a:cxnLst>
                <a:cxn ang="0">
                  <a:pos x="T0" y="T1"/>
                </a:cxn>
                <a:cxn ang="0">
                  <a:pos x="T2" y="T3"/>
                </a:cxn>
                <a:cxn ang="0">
                  <a:pos x="T4" y="T5"/>
                </a:cxn>
                <a:cxn ang="0">
                  <a:pos x="T6" y="T7"/>
                </a:cxn>
                <a:cxn ang="0">
                  <a:pos x="T8" y="T9"/>
                </a:cxn>
              </a:cxnLst>
              <a:rect l="0" t="0" r="r" b="b"/>
              <a:pathLst>
                <a:path w="85" h="42">
                  <a:moveTo>
                    <a:pt x="0" y="23"/>
                  </a:moveTo>
                  <a:lnTo>
                    <a:pt x="50" y="0"/>
                  </a:lnTo>
                  <a:lnTo>
                    <a:pt x="85" y="14"/>
                  </a:lnTo>
                  <a:lnTo>
                    <a:pt x="38" y="42"/>
                  </a:lnTo>
                  <a:lnTo>
                    <a:pt x="0" y="23"/>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5" name="Freeform 507"/>
            <p:cNvSpPr>
              <a:spLocks/>
            </p:cNvSpPr>
            <p:nvPr/>
          </p:nvSpPr>
          <p:spPr bwMode="auto">
            <a:xfrm>
              <a:off x="7626" y="4504"/>
              <a:ext cx="208" cy="924"/>
            </a:xfrm>
            <a:custGeom>
              <a:avLst/>
              <a:gdLst>
                <a:gd name="T0" fmla="*/ 208 w 208"/>
                <a:gd name="T1" fmla="*/ 0 h 924"/>
                <a:gd name="T2" fmla="*/ 116 w 208"/>
                <a:gd name="T3" fmla="*/ 50 h 924"/>
                <a:gd name="T4" fmla="*/ 0 w 208"/>
                <a:gd name="T5" fmla="*/ 540 h 924"/>
                <a:gd name="T6" fmla="*/ 0 w 208"/>
                <a:gd name="T7" fmla="*/ 924 h 924"/>
                <a:gd name="T8" fmla="*/ 208 w 208"/>
                <a:gd name="T9" fmla="*/ 810 h 924"/>
                <a:gd name="T10" fmla="*/ 208 w 208"/>
                <a:gd name="T11" fmla="*/ 0 h 924"/>
              </a:gdLst>
              <a:ahLst/>
              <a:cxnLst>
                <a:cxn ang="0">
                  <a:pos x="T0" y="T1"/>
                </a:cxn>
                <a:cxn ang="0">
                  <a:pos x="T2" y="T3"/>
                </a:cxn>
                <a:cxn ang="0">
                  <a:pos x="T4" y="T5"/>
                </a:cxn>
                <a:cxn ang="0">
                  <a:pos x="T6" y="T7"/>
                </a:cxn>
                <a:cxn ang="0">
                  <a:pos x="T8" y="T9"/>
                </a:cxn>
                <a:cxn ang="0">
                  <a:pos x="T10" y="T11"/>
                </a:cxn>
              </a:cxnLst>
              <a:rect l="0" t="0" r="r" b="b"/>
              <a:pathLst>
                <a:path w="208" h="924">
                  <a:moveTo>
                    <a:pt x="208" y="0"/>
                  </a:moveTo>
                  <a:lnTo>
                    <a:pt x="116" y="50"/>
                  </a:lnTo>
                  <a:lnTo>
                    <a:pt x="0" y="540"/>
                  </a:lnTo>
                  <a:lnTo>
                    <a:pt x="0" y="924"/>
                  </a:lnTo>
                  <a:lnTo>
                    <a:pt x="208" y="810"/>
                  </a:lnTo>
                  <a:lnTo>
                    <a:pt x="208"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6" name="Freeform 508"/>
            <p:cNvSpPr>
              <a:spLocks/>
            </p:cNvSpPr>
            <p:nvPr/>
          </p:nvSpPr>
          <p:spPr bwMode="auto">
            <a:xfrm>
              <a:off x="7306" y="4396"/>
              <a:ext cx="438" cy="1032"/>
            </a:xfrm>
            <a:custGeom>
              <a:avLst/>
              <a:gdLst>
                <a:gd name="T0" fmla="*/ 115 w 438"/>
                <a:gd name="T1" fmla="*/ 0 h 1032"/>
                <a:gd name="T2" fmla="*/ 438 w 438"/>
                <a:gd name="T3" fmla="*/ 158 h 1032"/>
                <a:gd name="T4" fmla="*/ 320 w 438"/>
                <a:gd name="T5" fmla="*/ 648 h 1032"/>
                <a:gd name="T6" fmla="*/ 320 w 438"/>
                <a:gd name="T7" fmla="*/ 1032 h 1032"/>
                <a:gd name="T8" fmla="*/ 0 w 438"/>
                <a:gd name="T9" fmla="*/ 862 h 1032"/>
                <a:gd name="T10" fmla="*/ 0 w 438"/>
                <a:gd name="T11" fmla="*/ 511 h 1032"/>
                <a:gd name="T12" fmla="*/ 115 w 438"/>
                <a:gd name="T13" fmla="*/ 0 h 1032"/>
              </a:gdLst>
              <a:ahLst/>
              <a:cxnLst>
                <a:cxn ang="0">
                  <a:pos x="T0" y="T1"/>
                </a:cxn>
                <a:cxn ang="0">
                  <a:pos x="T2" y="T3"/>
                </a:cxn>
                <a:cxn ang="0">
                  <a:pos x="T4" y="T5"/>
                </a:cxn>
                <a:cxn ang="0">
                  <a:pos x="T6" y="T7"/>
                </a:cxn>
                <a:cxn ang="0">
                  <a:pos x="T8" y="T9"/>
                </a:cxn>
                <a:cxn ang="0">
                  <a:pos x="T10" y="T11"/>
                </a:cxn>
                <a:cxn ang="0">
                  <a:pos x="T12" y="T13"/>
                </a:cxn>
              </a:cxnLst>
              <a:rect l="0" t="0" r="r" b="b"/>
              <a:pathLst>
                <a:path w="438" h="1032">
                  <a:moveTo>
                    <a:pt x="115" y="0"/>
                  </a:moveTo>
                  <a:lnTo>
                    <a:pt x="438" y="158"/>
                  </a:lnTo>
                  <a:lnTo>
                    <a:pt x="320" y="648"/>
                  </a:lnTo>
                  <a:lnTo>
                    <a:pt x="320" y="1032"/>
                  </a:lnTo>
                  <a:lnTo>
                    <a:pt x="0" y="862"/>
                  </a:lnTo>
                  <a:lnTo>
                    <a:pt x="0" y="511"/>
                  </a:lnTo>
                  <a:lnTo>
                    <a:pt x="115"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7" name="Freeform 509"/>
            <p:cNvSpPr>
              <a:spLocks/>
            </p:cNvSpPr>
            <p:nvPr/>
          </p:nvSpPr>
          <p:spPr bwMode="auto">
            <a:xfrm>
              <a:off x="7426" y="4342"/>
              <a:ext cx="417" cy="212"/>
            </a:xfrm>
            <a:custGeom>
              <a:avLst/>
              <a:gdLst>
                <a:gd name="T0" fmla="*/ 417 w 417"/>
                <a:gd name="T1" fmla="*/ 162 h 212"/>
                <a:gd name="T2" fmla="*/ 325 w 417"/>
                <a:gd name="T3" fmla="*/ 212 h 212"/>
                <a:gd name="T4" fmla="*/ 0 w 417"/>
                <a:gd name="T5" fmla="*/ 54 h 212"/>
                <a:gd name="T6" fmla="*/ 94 w 417"/>
                <a:gd name="T7" fmla="*/ 0 h 212"/>
                <a:gd name="T8" fmla="*/ 417 w 417"/>
                <a:gd name="T9" fmla="*/ 162 h 212"/>
              </a:gdLst>
              <a:ahLst/>
              <a:cxnLst>
                <a:cxn ang="0">
                  <a:pos x="T0" y="T1"/>
                </a:cxn>
                <a:cxn ang="0">
                  <a:pos x="T2" y="T3"/>
                </a:cxn>
                <a:cxn ang="0">
                  <a:pos x="T4" y="T5"/>
                </a:cxn>
                <a:cxn ang="0">
                  <a:pos x="T6" y="T7"/>
                </a:cxn>
                <a:cxn ang="0">
                  <a:pos x="T8" y="T9"/>
                </a:cxn>
              </a:cxnLst>
              <a:rect l="0" t="0" r="r" b="b"/>
              <a:pathLst>
                <a:path w="417" h="212">
                  <a:moveTo>
                    <a:pt x="417" y="162"/>
                  </a:moveTo>
                  <a:lnTo>
                    <a:pt x="325" y="212"/>
                  </a:lnTo>
                  <a:lnTo>
                    <a:pt x="0" y="54"/>
                  </a:lnTo>
                  <a:lnTo>
                    <a:pt x="94" y="0"/>
                  </a:lnTo>
                  <a:lnTo>
                    <a:pt x="417" y="162"/>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8" name="Freeform 510"/>
            <p:cNvSpPr>
              <a:spLocks/>
            </p:cNvSpPr>
            <p:nvPr/>
          </p:nvSpPr>
          <p:spPr bwMode="auto">
            <a:xfrm>
              <a:off x="7626" y="5258"/>
              <a:ext cx="66" cy="75"/>
            </a:xfrm>
            <a:custGeom>
              <a:avLst/>
              <a:gdLst>
                <a:gd name="T0" fmla="*/ 66 w 66"/>
                <a:gd name="T1" fmla="*/ 0 h 75"/>
                <a:gd name="T2" fmla="*/ 0 w 66"/>
                <a:gd name="T3" fmla="*/ 38 h 75"/>
                <a:gd name="T4" fmla="*/ 0 w 66"/>
                <a:gd name="T5" fmla="*/ 75 h 75"/>
                <a:gd name="T6" fmla="*/ 66 w 66"/>
                <a:gd name="T7" fmla="*/ 38 h 75"/>
                <a:gd name="T8" fmla="*/ 66 w 66"/>
                <a:gd name="T9" fmla="*/ 0 h 75"/>
              </a:gdLst>
              <a:ahLst/>
              <a:cxnLst>
                <a:cxn ang="0">
                  <a:pos x="T0" y="T1"/>
                </a:cxn>
                <a:cxn ang="0">
                  <a:pos x="T2" y="T3"/>
                </a:cxn>
                <a:cxn ang="0">
                  <a:pos x="T4" y="T5"/>
                </a:cxn>
                <a:cxn ang="0">
                  <a:pos x="T6" y="T7"/>
                </a:cxn>
                <a:cxn ang="0">
                  <a:pos x="T8" y="T9"/>
                </a:cxn>
              </a:cxnLst>
              <a:rect l="0" t="0" r="r" b="b"/>
              <a:pathLst>
                <a:path w="66" h="75">
                  <a:moveTo>
                    <a:pt x="66" y="0"/>
                  </a:moveTo>
                  <a:lnTo>
                    <a:pt x="0" y="38"/>
                  </a:lnTo>
                  <a:lnTo>
                    <a:pt x="0" y="75"/>
                  </a:lnTo>
                  <a:lnTo>
                    <a:pt x="66" y="38"/>
                  </a:lnTo>
                  <a:lnTo>
                    <a:pt x="6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59" name="Freeform 511"/>
            <p:cNvSpPr>
              <a:spLocks/>
            </p:cNvSpPr>
            <p:nvPr/>
          </p:nvSpPr>
          <p:spPr bwMode="auto">
            <a:xfrm>
              <a:off x="7626" y="5201"/>
              <a:ext cx="66" cy="76"/>
            </a:xfrm>
            <a:custGeom>
              <a:avLst/>
              <a:gdLst>
                <a:gd name="T0" fmla="*/ 66 w 66"/>
                <a:gd name="T1" fmla="*/ 0 h 76"/>
                <a:gd name="T2" fmla="*/ 0 w 66"/>
                <a:gd name="T3" fmla="*/ 38 h 76"/>
                <a:gd name="T4" fmla="*/ 0 w 66"/>
                <a:gd name="T5" fmla="*/ 76 h 76"/>
                <a:gd name="T6" fmla="*/ 66 w 66"/>
                <a:gd name="T7" fmla="*/ 38 h 76"/>
                <a:gd name="T8" fmla="*/ 66 w 66"/>
                <a:gd name="T9" fmla="*/ 0 h 76"/>
              </a:gdLst>
              <a:ahLst/>
              <a:cxnLst>
                <a:cxn ang="0">
                  <a:pos x="T0" y="T1"/>
                </a:cxn>
                <a:cxn ang="0">
                  <a:pos x="T2" y="T3"/>
                </a:cxn>
                <a:cxn ang="0">
                  <a:pos x="T4" y="T5"/>
                </a:cxn>
                <a:cxn ang="0">
                  <a:pos x="T6" y="T7"/>
                </a:cxn>
                <a:cxn ang="0">
                  <a:pos x="T8" y="T9"/>
                </a:cxn>
              </a:cxnLst>
              <a:rect l="0" t="0" r="r" b="b"/>
              <a:pathLst>
                <a:path w="66" h="76">
                  <a:moveTo>
                    <a:pt x="66" y="0"/>
                  </a:moveTo>
                  <a:lnTo>
                    <a:pt x="0" y="38"/>
                  </a:lnTo>
                  <a:lnTo>
                    <a:pt x="0" y="76"/>
                  </a:lnTo>
                  <a:lnTo>
                    <a:pt x="66" y="38"/>
                  </a:lnTo>
                  <a:lnTo>
                    <a:pt x="6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0" name="Freeform 512"/>
            <p:cNvSpPr>
              <a:spLocks/>
            </p:cNvSpPr>
            <p:nvPr/>
          </p:nvSpPr>
          <p:spPr bwMode="auto">
            <a:xfrm>
              <a:off x="7626" y="5145"/>
              <a:ext cx="66" cy="75"/>
            </a:xfrm>
            <a:custGeom>
              <a:avLst/>
              <a:gdLst>
                <a:gd name="T0" fmla="*/ 66 w 66"/>
                <a:gd name="T1" fmla="*/ 0 h 75"/>
                <a:gd name="T2" fmla="*/ 0 w 66"/>
                <a:gd name="T3" fmla="*/ 38 h 75"/>
                <a:gd name="T4" fmla="*/ 0 w 66"/>
                <a:gd name="T5" fmla="*/ 75 h 75"/>
                <a:gd name="T6" fmla="*/ 66 w 66"/>
                <a:gd name="T7" fmla="*/ 38 h 75"/>
                <a:gd name="T8" fmla="*/ 66 w 66"/>
                <a:gd name="T9" fmla="*/ 0 h 75"/>
              </a:gdLst>
              <a:ahLst/>
              <a:cxnLst>
                <a:cxn ang="0">
                  <a:pos x="T0" y="T1"/>
                </a:cxn>
                <a:cxn ang="0">
                  <a:pos x="T2" y="T3"/>
                </a:cxn>
                <a:cxn ang="0">
                  <a:pos x="T4" y="T5"/>
                </a:cxn>
                <a:cxn ang="0">
                  <a:pos x="T6" y="T7"/>
                </a:cxn>
                <a:cxn ang="0">
                  <a:pos x="T8" y="T9"/>
                </a:cxn>
              </a:cxnLst>
              <a:rect l="0" t="0" r="r" b="b"/>
              <a:pathLst>
                <a:path w="66" h="75">
                  <a:moveTo>
                    <a:pt x="66" y="0"/>
                  </a:moveTo>
                  <a:lnTo>
                    <a:pt x="0" y="38"/>
                  </a:lnTo>
                  <a:lnTo>
                    <a:pt x="0" y="75"/>
                  </a:lnTo>
                  <a:lnTo>
                    <a:pt x="66" y="38"/>
                  </a:lnTo>
                  <a:lnTo>
                    <a:pt x="6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1" name="Freeform 513"/>
            <p:cNvSpPr>
              <a:spLocks/>
            </p:cNvSpPr>
            <p:nvPr/>
          </p:nvSpPr>
          <p:spPr bwMode="auto">
            <a:xfrm>
              <a:off x="7711" y="5211"/>
              <a:ext cx="66" cy="75"/>
            </a:xfrm>
            <a:custGeom>
              <a:avLst/>
              <a:gdLst>
                <a:gd name="T0" fmla="*/ 66 w 66"/>
                <a:gd name="T1" fmla="*/ 0 h 75"/>
                <a:gd name="T2" fmla="*/ 0 w 66"/>
                <a:gd name="T3" fmla="*/ 38 h 75"/>
                <a:gd name="T4" fmla="*/ 0 w 66"/>
                <a:gd name="T5" fmla="*/ 75 h 75"/>
                <a:gd name="T6" fmla="*/ 66 w 66"/>
                <a:gd name="T7" fmla="*/ 38 h 75"/>
                <a:gd name="T8" fmla="*/ 66 w 66"/>
                <a:gd name="T9" fmla="*/ 0 h 75"/>
              </a:gdLst>
              <a:ahLst/>
              <a:cxnLst>
                <a:cxn ang="0">
                  <a:pos x="T0" y="T1"/>
                </a:cxn>
                <a:cxn ang="0">
                  <a:pos x="T2" y="T3"/>
                </a:cxn>
                <a:cxn ang="0">
                  <a:pos x="T4" y="T5"/>
                </a:cxn>
                <a:cxn ang="0">
                  <a:pos x="T6" y="T7"/>
                </a:cxn>
                <a:cxn ang="0">
                  <a:pos x="T8" y="T9"/>
                </a:cxn>
              </a:cxnLst>
              <a:rect l="0" t="0" r="r" b="b"/>
              <a:pathLst>
                <a:path w="66" h="75">
                  <a:moveTo>
                    <a:pt x="66" y="0"/>
                  </a:moveTo>
                  <a:lnTo>
                    <a:pt x="0" y="38"/>
                  </a:lnTo>
                  <a:lnTo>
                    <a:pt x="0" y="75"/>
                  </a:lnTo>
                  <a:lnTo>
                    <a:pt x="66" y="38"/>
                  </a:lnTo>
                  <a:lnTo>
                    <a:pt x="6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2" name="Freeform 514"/>
            <p:cNvSpPr>
              <a:spLocks/>
            </p:cNvSpPr>
            <p:nvPr/>
          </p:nvSpPr>
          <p:spPr bwMode="auto">
            <a:xfrm>
              <a:off x="7711" y="5154"/>
              <a:ext cx="66" cy="76"/>
            </a:xfrm>
            <a:custGeom>
              <a:avLst/>
              <a:gdLst>
                <a:gd name="T0" fmla="*/ 66 w 66"/>
                <a:gd name="T1" fmla="*/ 0 h 76"/>
                <a:gd name="T2" fmla="*/ 0 w 66"/>
                <a:gd name="T3" fmla="*/ 38 h 76"/>
                <a:gd name="T4" fmla="*/ 0 w 66"/>
                <a:gd name="T5" fmla="*/ 76 h 76"/>
                <a:gd name="T6" fmla="*/ 66 w 66"/>
                <a:gd name="T7" fmla="*/ 38 h 76"/>
                <a:gd name="T8" fmla="*/ 66 w 66"/>
                <a:gd name="T9" fmla="*/ 0 h 76"/>
              </a:gdLst>
              <a:ahLst/>
              <a:cxnLst>
                <a:cxn ang="0">
                  <a:pos x="T0" y="T1"/>
                </a:cxn>
                <a:cxn ang="0">
                  <a:pos x="T2" y="T3"/>
                </a:cxn>
                <a:cxn ang="0">
                  <a:pos x="T4" y="T5"/>
                </a:cxn>
                <a:cxn ang="0">
                  <a:pos x="T6" y="T7"/>
                </a:cxn>
                <a:cxn ang="0">
                  <a:pos x="T8" y="T9"/>
                </a:cxn>
              </a:cxnLst>
              <a:rect l="0" t="0" r="r" b="b"/>
              <a:pathLst>
                <a:path w="66" h="76">
                  <a:moveTo>
                    <a:pt x="66" y="0"/>
                  </a:moveTo>
                  <a:lnTo>
                    <a:pt x="0" y="38"/>
                  </a:lnTo>
                  <a:lnTo>
                    <a:pt x="0" y="76"/>
                  </a:lnTo>
                  <a:lnTo>
                    <a:pt x="66" y="38"/>
                  </a:lnTo>
                  <a:lnTo>
                    <a:pt x="6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3" name="Freeform 515"/>
            <p:cNvSpPr>
              <a:spLocks/>
            </p:cNvSpPr>
            <p:nvPr/>
          </p:nvSpPr>
          <p:spPr bwMode="auto">
            <a:xfrm>
              <a:off x="7711" y="5098"/>
              <a:ext cx="66" cy="75"/>
            </a:xfrm>
            <a:custGeom>
              <a:avLst/>
              <a:gdLst>
                <a:gd name="T0" fmla="*/ 66 w 66"/>
                <a:gd name="T1" fmla="*/ 0 h 75"/>
                <a:gd name="T2" fmla="*/ 0 w 66"/>
                <a:gd name="T3" fmla="*/ 37 h 75"/>
                <a:gd name="T4" fmla="*/ 0 w 66"/>
                <a:gd name="T5" fmla="*/ 75 h 75"/>
                <a:gd name="T6" fmla="*/ 66 w 66"/>
                <a:gd name="T7" fmla="*/ 37 h 75"/>
                <a:gd name="T8" fmla="*/ 66 w 66"/>
                <a:gd name="T9" fmla="*/ 0 h 75"/>
              </a:gdLst>
              <a:ahLst/>
              <a:cxnLst>
                <a:cxn ang="0">
                  <a:pos x="T0" y="T1"/>
                </a:cxn>
                <a:cxn ang="0">
                  <a:pos x="T2" y="T3"/>
                </a:cxn>
                <a:cxn ang="0">
                  <a:pos x="T4" y="T5"/>
                </a:cxn>
                <a:cxn ang="0">
                  <a:pos x="T6" y="T7"/>
                </a:cxn>
                <a:cxn ang="0">
                  <a:pos x="T8" y="T9"/>
                </a:cxn>
              </a:cxnLst>
              <a:rect l="0" t="0" r="r" b="b"/>
              <a:pathLst>
                <a:path w="66" h="75">
                  <a:moveTo>
                    <a:pt x="66" y="0"/>
                  </a:moveTo>
                  <a:lnTo>
                    <a:pt x="0" y="37"/>
                  </a:lnTo>
                  <a:lnTo>
                    <a:pt x="0" y="75"/>
                  </a:lnTo>
                  <a:lnTo>
                    <a:pt x="66" y="37"/>
                  </a:lnTo>
                  <a:lnTo>
                    <a:pt x="66"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4" name="Freeform 516"/>
            <p:cNvSpPr>
              <a:spLocks/>
            </p:cNvSpPr>
            <p:nvPr/>
          </p:nvSpPr>
          <p:spPr bwMode="auto">
            <a:xfrm>
              <a:off x="7560" y="5258"/>
              <a:ext cx="66" cy="75"/>
            </a:xfrm>
            <a:custGeom>
              <a:avLst/>
              <a:gdLst>
                <a:gd name="T0" fmla="*/ 0 w 66"/>
                <a:gd name="T1" fmla="*/ 0 h 75"/>
                <a:gd name="T2" fmla="*/ 66 w 66"/>
                <a:gd name="T3" fmla="*/ 38 h 75"/>
                <a:gd name="T4" fmla="*/ 66 w 66"/>
                <a:gd name="T5" fmla="*/ 75 h 75"/>
                <a:gd name="T6" fmla="*/ 0 w 66"/>
                <a:gd name="T7" fmla="*/ 38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8"/>
                  </a:lnTo>
                  <a:lnTo>
                    <a:pt x="66" y="75"/>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5" name="Freeform 517"/>
            <p:cNvSpPr>
              <a:spLocks/>
            </p:cNvSpPr>
            <p:nvPr/>
          </p:nvSpPr>
          <p:spPr bwMode="auto">
            <a:xfrm>
              <a:off x="7560" y="5201"/>
              <a:ext cx="66" cy="76"/>
            </a:xfrm>
            <a:custGeom>
              <a:avLst/>
              <a:gdLst>
                <a:gd name="T0" fmla="*/ 0 w 66"/>
                <a:gd name="T1" fmla="*/ 0 h 76"/>
                <a:gd name="T2" fmla="*/ 66 w 66"/>
                <a:gd name="T3" fmla="*/ 38 h 76"/>
                <a:gd name="T4" fmla="*/ 66 w 66"/>
                <a:gd name="T5" fmla="*/ 76 h 76"/>
                <a:gd name="T6" fmla="*/ 0 w 66"/>
                <a:gd name="T7" fmla="*/ 38 h 76"/>
                <a:gd name="T8" fmla="*/ 0 w 66"/>
                <a:gd name="T9" fmla="*/ 0 h 76"/>
              </a:gdLst>
              <a:ahLst/>
              <a:cxnLst>
                <a:cxn ang="0">
                  <a:pos x="T0" y="T1"/>
                </a:cxn>
                <a:cxn ang="0">
                  <a:pos x="T2" y="T3"/>
                </a:cxn>
                <a:cxn ang="0">
                  <a:pos x="T4" y="T5"/>
                </a:cxn>
                <a:cxn ang="0">
                  <a:pos x="T6" y="T7"/>
                </a:cxn>
                <a:cxn ang="0">
                  <a:pos x="T8" y="T9"/>
                </a:cxn>
              </a:cxnLst>
              <a:rect l="0" t="0" r="r" b="b"/>
              <a:pathLst>
                <a:path w="66" h="76">
                  <a:moveTo>
                    <a:pt x="0" y="0"/>
                  </a:moveTo>
                  <a:lnTo>
                    <a:pt x="66" y="38"/>
                  </a:lnTo>
                  <a:lnTo>
                    <a:pt x="66" y="76"/>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6" name="Freeform 518"/>
            <p:cNvSpPr>
              <a:spLocks/>
            </p:cNvSpPr>
            <p:nvPr/>
          </p:nvSpPr>
          <p:spPr bwMode="auto">
            <a:xfrm>
              <a:off x="7560" y="5145"/>
              <a:ext cx="66" cy="75"/>
            </a:xfrm>
            <a:custGeom>
              <a:avLst/>
              <a:gdLst>
                <a:gd name="T0" fmla="*/ 0 w 66"/>
                <a:gd name="T1" fmla="*/ 0 h 75"/>
                <a:gd name="T2" fmla="*/ 66 w 66"/>
                <a:gd name="T3" fmla="*/ 38 h 75"/>
                <a:gd name="T4" fmla="*/ 66 w 66"/>
                <a:gd name="T5" fmla="*/ 75 h 75"/>
                <a:gd name="T6" fmla="*/ 0 w 66"/>
                <a:gd name="T7" fmla="*/ 38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8"/>
                  </a:lnTo>
                  <a:lnTo>
                    <a:pt x="66" y="75"/>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7" name="Freeform 519"/>
            <p:cNvSpPr>
              <a:spLocks/>
            </p:cNvSpPr>
            <p:nvPr/>
          </p:nvSpPr>
          <p:spPr bwMode="auto">
            <a:xfrm>
              <a:off x="7476" y="5211"/>
              <a:ext cx="66" cy="75"/>
            </a:xfrm>
            <a:custGeom>
              <a:avLst/>
              <a:gdLst>
                <a:gd name="T0" fmla="*/ 0 w 66"/>
                <a:gd name="T1" fmla="*/ 0 h 75"/>
                <a:gd name="T2" fmla="*/ 66 w 66"/>
                <a:gd name="T3" fmla="*/ 38 h 75"/>
                <a:gd name="T4" fmla="*/ 66 w 66"/>
                <a:gd name="T5" fmla="*/ 75 h 75"/>
                <a:gd name="T6" fmla="*/ 0 w 66"/>
                <a:gd name="T7" fmla="*/ 38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8"/>
                  </a:lnTo>
                  <a:lnTo>
                    <a:pt x="66" y="75"/>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8" name="Freeform 520"/>
            <p:cNvSpPr>
              <a:spLocks/>
            </p:cNvSpPr>
            <p:nvPr/>
          </p:nvSpPr>
          <p:spPr bwMode="auto">
            <a:xfrm>
              <a:off x="7476" y="5154"/>
              <a:ext cx="66" cy="76"/>
            </a:xfrm>
            <a:custGeom>
              <a:avLst/>
              <a:gdLst>
                <a:gd name="T0" fmla="*/ 0 w 66"/>
                <a:gd name="T1" fmla="*/ 0 h 76"/>
                <a:gd name="T2" fmla="*/ 66 w 66"/>
                <a:gd name="T3" fmla="*/ 38 h 76"/>
                <a:gd name="T4" fmla="*/ 66 w 66"/>
                <a:gd name="T5" fmla="*/ 76 h 76"/>
                <a:gd name="T6" fmla="*/ 0 w 66"/>
                <a:gd name="T7" fmla="*/ 38 h 76"/>
                <a:gd name="T8" fmla="*/ 0 w 66"/>
                <a:gd name="T9" fmla="*/ 0 h 76"/>
              </a:gdLst>
              <a:ahLst/>
              <a:cxnLst>
                <a:cxn ang="0">
                  <a:pos x="T0" y="T1"/>
                </a:cxn>
                <a:cxn ang="0">
                  <a:pos x="T2" y="T3"/>
                </a:cxn>
                <a:cxn ang="0">
                  <a:pos x="T4" y="T5"/>
                </a:cxn>
                <a:cxn ang="0">
                  <a:pos x="T6" y="T7"/>
                </a:cxn>
                <a:cxn ang="0">
                  <a:pos x="T8" y="T9"/>
                </a:cxn>
              </a:cxnLst>
              <a:rect l="0" t="0" r="r" b="b"/>
              <a:pathLst>
                <a:path w="66" h="76">
                  <a:moveTo>
                    <a:pt x="0" y="0"/>
                  </a:moveTo>
                  <a:lnTo>
                    <a:pt x="66" y="38"/>
                  </a:lnTo>
                  <a:lnTo>
                    <a:pt x="66" y="76"/>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69" name="Freeform 521"/>
            <p:cNvSpPr>
              <a:spLocks/>
            </p:cNvSpPr>
            <p:nvPr/>
          </p:nvSpPr>
          <p:spPr bwMode="auto">
            <a:xfrm>
              <a:off x="7476" y="5098"/>
              <a:ext cx="66" cy="75"/>
            </a:xfrm>
            <a:custGeom>
              <a:avLst/>
              <a:gdLst>
                <a:gd name="T0" fmla="*/ 0 w 66"/>
                <a:gd name="T1" fmla="*/ 0 h 75"/>
                <a:gd name="T2" fmla="*/ 66 w 66"/>
                <a:gd name="T3" fmla="*/ 37 h 75"/>
                <a:gd name="T4" fmla="*/ 66 w 66"/>
                <a:gd name="T5" fmla="*/ 75 h 75"/>
                <a:gd name="T6" fmla="*/ 0 w 66"/>
                <a:gd name="T7" fmla="*/ 37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7"/>
                  </a:lnTo>
                  <a:lnTo>
                    <a:pt x="66" y="75"/>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0" name="Freeform 522"/>
            <p:cNvSpPr>
              <a:spLocks/>
            </p:cNvSpPr>
            <p:nvPr/>
          </p:nvSpPr>
          <p:spPr bwMode="auto">
            <a:xfrm>
              <a:off x="7306" y="5117"/>
              <a:ext cx="66" cy="75"/>
            </a:xfrm>
            <a:custGeom>
              <a:avLst/>
              <a:gdLst>
                <a:gd name="T0" fmla="*/ 0 w 66"/>
                <a:gd name="T1" fmla="*/ 0 h 75"/>
                <a:gd name="T2" fmla="*/ 66 w 66"/>
                <a:gd name="T3" fmla="*/ 37 h 75"/>
                <a:gd name="T4" fmla="*/ 66 w 66"/>
                <a:gd name="T5" fmla="*/ 75 h 75"/>
                <a:gd name="T6" fmla="*/ 0 w 66"/>
                <a:gd name="T7" fmla="*/ 37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7"/>
                  </a:lnTo>
                  <a:lnTo>
                    <a:pt x="66" y="75"/>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1" name="Freeform 523"/>
            <p:cNvSpPr>
              <a:spLocks/>
            </p:cNvSpPr>
            <p:nvPr/>
          </p:nvSpPr>
          <p:spPr bwMode="auto">
            <a:xfrm>
              <a:off x="7306" y="5060"/>
              <a:ext cx="66" cy="75"/>
            </a:xfrm>
            <a:custGeom>
              <a:avLst/>
              <a:gdLst>
                <a:gd name="T0" fmla="*/ 0 w 66"/>
                <a:gd name="T1" fmla="*/ 0 h 75"/>
                <a:gd name="T2" fmla="*/ 66 w 66"/>
                <a:gd name="T3" fmla="*/ 38 h 75"/>
                <a:gd name="T4" fmla="*/ 66 w 66"/>
                <a:gd name="T5" fmla="*/ 75 h 75"/>
                <a:gd name="T6" fmla="*/ 0 w 66"/>
                <a:gd name="T7" fmla="*/ 38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8"/>
                  </a:lnTo>
                  <a:lnTo>
                    <a:pt x="66" y="75"/>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2" name="Freeform 524"/>
            <p:cNvSpPr>
              <a:spLocks/>
            </p:cNvSpPr>
            <p:nvPr/>
          </p:nvSpPr>
          <p:spPr bwMode="auto">
            <a:xfrm>
              <a:off x="7306" y="5004"/>
              <a:ext cx="66" cy="75"/>
            </a:xfrm>
            <a:custGeom>
              <a:avLst/>
              <a:gdLst>
                <a:gd name="T0" fmla="*/ 0 w 66"/>
                <a:gd name="T1" fmla="*/ 0 h 75"/>
                <a:gd name="T2" fmla="*/ 66 w 66"/>
                <a:gd name="T3" fmla="*/ 37 h 75"/>
                <a:gd name="T4" fmla="*/ 66 w 66"/>
                <a:gd name="T5" fmla="*/ 75 h 75"/>
                <a:gd name="T6" fmla="*/ 0 w 66"/>
                <a:gd name="T7" fmla="*/ 37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7"/>
                  </a:lnTo>
                  <a:lnTo>
                    <a:pt x="66" y="75"/>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3" name="Freeform 525"/>
            <p:cNvSpPr>
              <a:spLocks/>
            </p:cNvSpPr>
            <p:nvPr/>
          </p:nvSpPr>
          <p:spPr bwMode="auto">
            <a:xfrm>
              <a:off x="7391" y="5164"/>
              <a:ext cx="66" cy="75"/>
            </a:xfrm>
            <a:custGeom>
              <a:avLst/>
              <a:gdLst>
                <a:gd name="T0" fmla="*/ 0 w 66"/>
                <a:gd name="T1" fmla="*/ 0 h 75"/>
                <a:gd name="T2" fmla="*/ 66 w 66"/>
                <a:gd name="T3" fmla="*/ 37 h 75"/>
                <a:gd name="T4" fmla="*/ 66 w 66"/>
                <a:gd name="T5" fmla="*/ 75 h 75"/>
                <a:gd name="T6" fmla="*/ 0 w 66"/>
                <a:gd name="T7" fmla="*/ 37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7"/>
                  </a:lnTo>
                  <a:lnTo>
                    <a:pt x="66" y="75"/>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4" name="Freeform 526"/>
            <p:cNvSpPr>
              <a:spLocks/>
            </p:cNvSpPr>
            <p:nvPr/>
          </p:nvSpPr>
          <p:spPr bwMode="auto">
            <a:xfrm>
              <a:off x="7391" y="5107"/>
              <a:ext cx="66" cy="76"/>
            </a:xfrm>
            <a:custGeom>
              <a:avLst/>
              <a:gdLst>
                <a:gd name="T0" fmla="*/ 0 w 66"/>
                <a:gd name="T1" fmla="*/ 0 h 76"/>
                <a:gd name="T2" fmla="*/ 66 w 66"/>
                <a:gd name="T3" fmla="*/ 38 h 76"/>
                <a:gd name="T4" fmla="*/ 66 w 66"/>
                <a:gd name="T5" fmla="*/ 76 h 76"/>
                <a:gd name="T6" fmla="*/ 0 w 66"/>
                <a:gd name="T7" fmla="*/ 38 h 76"/>
                <a:gd name="T8" fmla="*/ 0 w 66"/>
                <a:gd name="T9" fmla="*/ 0 h 76"/>
              </a:gdLst>
              <a:ahLst/>
              <a:cxnLst>
                <a:cxn ang="0">
                  <a:pos x="T0" y="T1"/>
                </a:cxn>
                <a:cxn ang="0">
                  <a:pos x="T2" y="T3"/>
                </a:cxn>
                <a:cxn ang="0">
                  <a:pos x="T4" y="T5"/>
                </a:cxn>
                <a:cxn ang="0">
                  <a:pos x="T6" y="T7"/>
                </a:cxn>
                <a:cxn ang="0">
                  <a:pos x="T8" y="T9"/>
                </a:cxn>
              </a:cxnLst>
              <a:rect l="0" t="0" r="r" b="b"/>
              <a:pathLst>
                <a:path w="66" h="76">
                  <a:moveTo>
                    <a:pt x="0" y="0"/>
                  </a:moveTo>
                  <a:lnTo>
                    <a:pt x="66" y="38"/>
                  </a:lnTo>
                  <a:lnTo>
                    <a:pt x="66" y="76"/>
                  </a:lnTo>
                  <a:lnTo>
                    <a:pt x="0" y="38"/>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5" name="Freeform 527"/>
            <p:cNvSpPr>
              <a:spLocks/>
            </p:cNvSpPr>
            <p:nvPr/>
          </p:nvSpPr>
          <p:spPr bwMode="auto">
            <a:xfrm>
              <a:off x="7391" y="5051"/>
              <a:ext cx="66" cy="75"/>
            </a:xfrm>
            <a:custGeom>
              <a:avLst/>
              <a:gdLst>
                <a:gd name="T0" fmla="*/ 0 w 66"/>
                <a:gd name="T1" fmla="*/ 0 h 75"/>
                <a:gd name="T2" fmla="*/ 66 w 66"/>
                <a:gd name="T3" fmla="*/ 37 h 75"/>
                <a:gd name="T4" fmla="*/ 66 w 66"/>
                <a:gd name="T5" fmla="*/ 75 h 75"/>
                <a:gd name="T6" fmla="*/ 0 w 66"/>
                <a:gd name="T7" fmla="*/ 37 h 75"/>
                <a:gd name="T8" fmla="*/ 0 w 66"/>
                <a:gd name="T9" fmla="*/ 0 h 75"/>
              </a:gdLst>
              <a:ahLst/>
              <a:cxnLst>
                <a:cxn ang="0">
                  <a:pos x="T0" y="T1"/>
                </a:cxn>
                <a:cxn ang="0">
                  <a:pos x="T2" y="T3"/>
                </a:cxn>
                <a:cxn ang="0">
                  <a:pos x="T4" y="T5"/>
                </a:cxn>
                <a:cxn ang="0">
                  <a:pos x="T6" y="T7"/>
                </a:cxn>
                <a:cxn ang="0">
                  <a:pos x="T8" y="T9"/>
                </a:cxn>
              </a:cxnLst>
              <a:rect l="0" t="0" r="r" b="b"/>
              <a:pathLst>
                <a:path w="66" h="75">
                  <a:moveTo>
                    <a:pt x="0" y="0"/>
                  </a:moveTo>
                  <a:lnTo>
                    <a:pt x="66" y="37"/>
                  </a:lnTo>
                  <a:lnTo>
                    <a:pt x="66" y="75"/>
                  </a:lnTo>
                  <a:lnTo>
                    <a:pt x="0" y="37"/>
                  </a:lnTo>
                  <a:lnTo>
                    <a:pt x="0"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6" name="Freeform 528"/>
            <p:cNvSpPr>
              <a:spLocks/>
            </p:cNvSpPr>
            <p:nvPr/>
          </p:nvSpPr>
          <p:spPr bwMode="auto">
            <a:xfrm>
              <a:off x="7787" y="4796"/>
              <a:ext cx="28" cy="142"/>
            </a:xfrm>
            <a:custGeom>
              <a:avLst/>
              <a:gdLst>
                <a:gd name="T0" fmla="*/ 28 w 28"/>
                <a:gd name="T1" fmla="*/ 0 h 142"/>
                <a:gd name="T2" fmla="*/ 0 w 28"/>
                <a:gd name="T3" fmla="*/ 19 h 142"/>
                <a:gd name="T4" fmla="*/ 0 w 28"/>
                <a:gd name="T5" fmla="*/ 142 h 142"/>
                <a:gd name="T6" fmla="*/ 28 w 28"/>
                <a:gd name="T7" fmla="*/ 123 h 142"/>
                <a:gd name="T8" fmla="*/ 28 w 28"/>
                <a:gd name="T9" fmla="*/ 0 h 142"/>
              </a:gdLst>
              <a:ahLst/>
              <a:cxnLst>
                <a:cxn ang="0">
                  <a:pos x="T0" y="T1"/>
                </a:cxn>
                <a:cxn ang="0">
                  <a:pos x="T2" y="T3"/>
                </a:cxn>
                <a:cxn ang="0">
                  <a:pos x="T4" y="T5"/>
                </a:cxn>
                <a:cxn ang="0">
                  <a:pos x="T6" y="T7"/>
                </a:cxn>
                <a:cxn ang="0">
                  <a:pos x="T8" y="T9"/>
                </a:cxn>
              </a:cxnLst>
              <a:rect l="0" t="0" r="r" b="b"/>
              <a:pathLst>
                <a:path w="28" h="142">
                  <a:moveTo>
                    <a:pt x="28" y="0"/>
                  </a:moveTo>
                  <a:lnTo>
                    <a:pt x="0" y="19"/>
                  </a:lnTo>
                  <a:lnTo>
                    <a:pt x="0" y="142"/>
                  </a:lnTo>
                  <a:lnTo>
                    <a:pt x="28" y="123"/>
                  </a:lnTo>
                  <a:lnTo>
                    <a:pt x="28"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7" name="Freeform 529"/>
            <p:cNvSpPr>
              <a:spLocks/>
            </p:cNvSpPr>
            <p:nvPr/>
          </p:nvSpPr>
          <p:spPr bwMode="auto">
            <a:xfrm>
              <a:off x="7787" y="4608"/>
              <a:ext cx="28" cy="141"/>
            </a:xfrm>
            <a:custGeom>
              <a:avLst/>
              <a:gdLst>
                <a:gd name="T0" fmla="*/ 28 w 28"/>
                <a:gd name="T1" fmla="*/ 0 h 141"/>
                <a:gd name="T2" fmla="*/ 0 w 28"/>
                <a:gd name="T3" fmla="*/ 19 h 141"/>
                <a:gd name="T4" fmla="*/ 0 w 28"/>
                <a:gd name="T5" fmla="*/ 141 h 141"/>
                <a:gd name="T6" fmla="*/ 28 w 28"/>
                <a:gd name="T7" fmla="*/ 122 h 141"/>
                <a:gd name="T8" fmla="*/ 28 w 28"/>
                <a:gd name="T9" fmla="*/ 0 h 141"/>
              </a:gdLst>
              <a:ahLst/>
              <a:cxnLst>
                <a:cxn ang="0">
                  <a:pos x="T0" y="T1"/>
                </a:cxn>
                <a:cxn ang="0">
                  <a:pos x="T2" y="T3"/>
                </a:cxn>
                <a:cxn ang="0">
                  <a:pos x="T4" y="T5"/>
                </a:cxn>
                <a:cxn ang="0">
                  <a:pos x="T6" y="T7"/>
                </a:cxn>
                <a:cxn ang="0">
                  <a:pos x="T8" y="T9"/>
                </a:cxn>
              </a:cxnLst>
              <a:rect l="0" t="0" r="r" b="b"/>
              <a:pathLst>
                <a:path w="28" h="141">
                  <a:moveTo>
                    <a:pt x="28" y="0"/>
                  </a:moveTo>
                  <a:lnTo>
                    <a:pt x="0" y="19"/>
                  </a:lnTo>
                  <a:lnTo>
                    <a:pt x="0" y="141"/>
                  </a:lnTo>
                  <a:lnTo>
                    <a:pt x="28" y="122"/>
                  </a:lnTo>
                  <a:lnTo>
                    <a:pt x="28" y="0"/>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8" name="Freeform 530"/>
            <p:cNvSpPr>
              <a:spLocks/>
            </p:cNvSpPr>
            <p:nvPr/>
          </p:nvSpPr>
          <p:spPr bwMode="auto">
            <a:xfrm>
              <a:off x="7702" y="5103"/>
              <a:ext cx="283" cy="541"/>
            </a:xfrm>
            <a:custGeom>
              <a:avLst/>
              <a:gdLst>
                <a:gd name="T0" fmla="*/ 283 w 283"/>
                <a:gd name="T1" fmla="*/ 541 h 541"/>
                <a:gd name="T2" fmla="*/ 0 w 283"/>
                <a:gd name="T3" fmla="*/ 381 h 541"/>
                <a:gd name="T4" fmla="*/ 0 w 283"/>
                <a:gd name="T5" fmla="*/ 0 h 541"/>
                <a:gd name="T6" fmla="*/ 283 w 283"/>
                <a:gd name="T7" fmla="*/ 160 h 541"/>
                <a:gd name="T8" fmla="*/ 283 w 283"/>
                <a:gd name="T9" fmla="*/ 541 h 541"/>
              </a:gdLst>
              <a:ahLst/>
              <a:cxnLst>
                <a:cxn ang="0">
                  <a:pos x="T0" y="T1"/>
                </a:cxn>
                <a:cxn ang="0">
                  <a:pos x="T2" y="T3"/>
                </a:cxn>
                <a:cxn ang="0">
                  <a:pos x="T4" y="T5"/>
                </a:cxn>
                <a:cxn ang="0">
                  <a:pos x="T6" y="T7"/>
                </a:cxn>
                <a:cxn ang="0">
                  <a:pos x="T8" y="T9"/>
                </a:cxn>
              </a:cxnLst>
              <a:rect l="0" t="0" r="r" b="b"/>
              <a:pathLst>
                <a:path w="283" h="541">
                  <a:moveTo>
                    <a:pt x="283" y="541"/>
                  </a:moveTo>
                  <a:lnTo>
                    <a:pt x="0" y="381"/>
                  </a:lnTo>
                  <a:lnTo>
                    <a:pt x="0" y="0"/>
                  </a:lnTo>
                  <a:lnTo>
                    <a:pt x="283" y="160"/>
                  </a:lnTo>
                  <a:lnTo>
                    <a:pt x="283" y="541"/>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79" name="Freeform 531"/>
            <p:cNvSpPr>
              <a:spLocks/>
            </p:cNvSpPr>
            <p:nvPr/>
          </p:nvSpPr>
          <p:spPr bwMode="auto">
            <a:xfrm>
              <a:off x="7730" y="5390"/>
              <a:ext cx="57" cy="108"/>
            </a:xfrm>
            <a:custGeom>
              <a:avLst/>
              <a:gdLst>
                <a:gd name="T0" fmla="*/ 57 w 57"/>
                <a:gd name="T1" fmla="*/ 108 h 108"/>
                <a:gd name="T2" fmla="*/ 0 w 57"/>
                <a:gd name="T3" fmla="*/ 75 h 108"/>
                <a:gd name="T4" fmla="*/ 0 w 57"/>
                <a:gd name="T5" fmla="*/ 0 h 108"/>
                <a:gd name="T6" fmla="*/ 57 w 57"/>
                <a:gd name="T7" fmla="*/ 30 h 108"/>
                <a:gd name="T8" fmla="*/ 57 w 57"/>
                <a:gd name="T9" fmla="*/ 108 h 108"/>
              </a:gdLst>
              <a:ahLst/>
              <a:cxnLst>
                <a:cxn ang="0">
                  <a:pos x="T0" y="T1"/>
                </a:cxn>
                <a:cxn ang="0">
                  <a:pos x="T2" y="T3"/>
                </a:cxn>
                <a:cxn ang="0">
                  <a:pos x="T4" y="T5"/>
                </a:cxn>
                <a:cxn ang="0">
                  <a:pos x="T6" y="T7"/>
                </a:cxn>
                <a:cxn ang="0">
                  <a:pos x="T8" y="T9"/>
                </a:cxn>
              </a:cxnLst>
              <a:rect l="0" t="0" r="r" b="b"/>
              <a:pathLst>
                <a:path w="57" h="108">
                  <a:moveTo>
                    <a:pt x="57" y="108"/>
                  </a:moveTo>
                  <a:lnTo>
                    <a:pt x="0" y="75"/>
                  </a:lnTo>
                  <a:lnTo>
                    <a:pt x="0" y="0"/>
                  </a:lnTo>
                  <a:lnTo>
                    <a:pt x="57" y="30"/>
                  </a:lnTo>
                  <a:lnTo>
                    <a:pt x="57" y="10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0" name="Freeform 532"/>
            <p:cNvSpPr>
              <a:spLocks/>
            </p:cNvSpPr>
            <p:nvPr/>
          </p:nvSpPr>
          <p:spPr bwMode="auto">
            <a:xfrm>
              <a:off x="7730" y="5284"/>
              <a:ext cx="57" cy="108"/>
            </a:xfrm>
            <a:custGeom>
              <a:avLst/>
              <a:gdLst>
                <a:gd name="T0" fmla="*/ 57 w 57"/>
                <a:gd name="T1" fmla="*/ 108 h 108"/>
                <a:gd name="T2" fmla="*/ 0 w 57"/>
                <a:gd name="T3" fmla="*/ 78 h 108"/>
                <a:gd name="T4" fmla="*/ 0 w 57"/>
                <a:gd name="T5" fmla="*/ 0 h 108"/>
                <a:gd name="T6" fmla="*/ 57 w 57"/>
                <a:gd name="T7" fmla="*/ 33 h 108"/>
                <a:gd name="T8" fmla="*/ 57 w 57"/>
                <a:gd name="T9" fmla="*/ 108 h 108"/>
              </a:gdLst>
              <a:ahLst/>
              <a:cxnLst>
                <a:cxn ang="0">
                  <a:pos x="T0" y="T1"/>
                </a:cxn>
                <a:cxn ang="0">
                  <a:pos x="T2" y="T3"/>
                </a:cxn>
                <a:cxn ang="0">
                  <a:pos x="T4" y="T5"/>
                </a:cxn>
                <a:cxn ang="0">
                  <a:pos x="T6" y="T7"/>
                </a:cxn>
                <a:cxn ang="0">
                  <a:pos x="T8" y="T9"/>
                </a:cxn>
              </a:cxnLst>
              <a:rect l="0" t="0" r="r" b="b"/>
              <a:pathLst>
                <a:path w="57" h="108">
                  <a:moveTo>
                    <a:pt x="57" y="108"/>
                  </a:moveTo>
                  <a:lnTo>
                    <a:pt x="0" y="78"/>
                  </a:lnTo>
                  <a:lnTo>
                    <a:pt x="0" y="0"/>
                  </a:lnTo>
                  <a:lnTo>
                    <a:pt x="57" y="33"/>
                  </a:lnTo>
                  <a:lnTo>
                    <a:pt x="57" y="10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1" name="Freeform 533"/>
            <p:cNvSpPr>
              <a:spLocks/>
            </p:cNvSpPr>
            <p:nvPr/>
          </p:nvSpPr>
          <p:spPr bwMode="auto">
            <a:xfrm>
              <a:off x="7730" y="5180"/>
              <a:ext cx="57" cy="109"/>
            </a:xfrm>
            <a:custGeom>
              <a:avLst/>
              <a:gdLst>
                <a:gd name="T0" fmla="*/ 57 w 57"/>
                <a:gd name="T1" fmla="*/ 109 h 109"/>
                <a:gd name="T2" fmla="*/ 0 w 57"/>
                <a:gd name="T3" fmla="*/ 76 h 109"/>
                <a:gd name="T4" fmla="*/ 0 w 57"/>
                <a:gd name="T5" fmla="*/ 0 h 109"/>
                <a:gd name="T6" fmla="*/ 57 w 57"/>
                <a:gd name="T7" fmla="*/ 31 h 109"/>
                <a:gd name="T8" fmla="*/ 57 w 57"/>
                <a:gd name="T9" fmla="*/ 109 h 109"/>
              </a:gdLst>
              <a:ahLst/>
              <a:cxnLst>
                <a:cxn ang="0">
                  <a:pos x="T0" y="T1"/>
                </a:cxn>
                <a:cxn ang="0">
                  <a:pos x="T2" y="T3"/>
                </a:cxn>
                <a:cxn ang="0">
                  <a:pos x="T4" y="T5"/>
                </a:cxn>
                <a:cxn ang="0">
                  <a:pos x="T6" y="T7"/>
                </a:cxn>
                <a:cxn ang="0">
                  <a:pos x="T8" y="T9"/>
                </a:cxn>
              </a:cxnLst>
              <a:rect l="0" t="0" r="r" b="b"/>
              <a:pathLst>
                <a:path w="57" h="109">
                  <a:moveTo>
                    <a:pt x="57" y="109"/>
                  </a:moveTo>
                  <a:lnTo>
                    <a:pt x="0" y="76"/>
                  </a:lnTo>
                  <a:lnTo>
                    <a:pt x="0" y="0"/>
                  </a:lnTo>
                  <a:lnTo>
                    <a:pt x="57" y="31"/>
                  </a:lnTo>
                  <a:lnTo>
                    <a:pt x="57" y="109"/>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2" name="Freeform 534"/>
            <p:cNvSpPr>
              <a:spLocks/>
            </p:cNvSpPr>
            <p:nvPr/>
          </p:nvSpPr>
          <p:spPr bwMode="auto">
            <a:xfrm>
              <a:off x="7806" y="5432"/>
              <a:ext cx="56" cy="106"/>
            </a:xfrm>
            <a:custGeom>
              <a:avLst/>
              <a:gdLst>
                <a:gd name="T0" fmla="*/ 56 w 56"/>
                <a:gd name="T1" fmla="*/ 106 h 106"/>
                <a:gd name="T2" fmla="*/ 0 w 56"/>
                <a:gd name="T3" fmla="*/ 76 h 106"/>
                <a:gd name="T4" fmla="*/ 0 w 56"/>
                <a:gd name="T5" fmla="*/ 0 h 106"/>
                <a:gd name="T6" fmla="*/ 56 w 56"/>
                <a:gd name="T7" fmla="*/ 31 h 106"/>
                <a:gd name="T8" fmla="*/ 56 w 56"/>
                <a:gd name="T9" fmla="*/ 106 h 106"/>
              </a:gdLst>
              <a:ahLst/>
              <a:cxnLst>
                <a:cxn ang="0">
                  <a:pos x="T0" y="T1"/>
                </a:cxn>
                <a:cxn ang="0">
                  <a:pos x="T2" y="T3"/>
                </a:cxn>
                <a:cxn ang="0">
                  <a:pos x="T4" y="T5"/>
                </a:cxn>
                <a:cxn ang="0">
                  <a:pos x="T6" y="T7"/>
                </a:cxn>
                <a:cxn ang="0">
                  <a:pos x="T8" y="T9"/>
                </a:cxn>
              </a:cxnLst>
              <a:rect l="0" t="0" r="r" b="b"/>
              <a:pathLst>
                <a:path w="56" h="106">
                  <a:moveTo>
                    <a:pt x="56" y="106"/>
                  </a:moveTo>
                  <a:lnTo>
                    <a:pt x="0" y="76"/>
                  </a:lnTo>
                  <a:lnTo>
                    <a:pt x="0" y="0"/>
                  </a:lnTo>
                  <a:lnTo>
                    <a:pt x="56" y="31"/>
                  </a:lnTo>
                  <a:lnTo>
                    <a:pt x="56" y="10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3" name="Freeform 535"/>
            <p:cNvSpPr>
              <a:spLocks/>
            </p:cNvSpPr>
            <p:nvPr/>
          </p:nvSpPr>
          <p:spPr bwMode="auto">
            <a:xfrm>
              <a:off x="7806" y="5326"/>
              <a:ext cx="56" cy="109"/>
            </a:xfrm>
            <a:custGeom>
              <a:avLst/>
              <a:gdLst>
                <a:gd name="T0" fmla="*/ 56 w 56"/>
                <a:gd name="T1" fmla="*/ 109 h 109"/>
                <a:gd name="T2" fmla="*/ 0 w 56"/>
                <a:gd name="T3" fmla="*/ 76 h 109"/>
                <a:gd name="T4" fmla="*/ 0 w 56"/>
                <a:gd name="T5" fmla="*/ 0 h 109"/>
                <a:gd name="T6" fmla="*/ 56 w 56"/>
                <a:gd name="T7" fmla="*/ 33 h 109"/>
                <a:gd name="T8" fmla="*/ 56 w 56"/>
                <a:gd name="T9" fmla="*/ 109 h 109"/>
              </a:gdLst>
              <a:ahLst/>
              <a:cxnLst>
                <a:cxn ang="0">
                  <a:pos x="T0" y="T1"/>
                </a:cxn>
                <a:cxn ang="0">
                  <a:pos x="T2" y="T3"/>
                </a:cxn>
                <a:cxn ang="0">
                  <a:pos x="T4" y="T5"/>
                </a:cxn>
                <a:cxn ang="0">
                  <a:pos x="T6" y="T7"/>
                </a:cxn>
                <a:cxn ang="0">
                  <a:pos x="T8" y="T9"/>
                </a:cxn>
              </a:cxnLst>
              <a:rect l="0" t="0" r="r" b="b"/>
              <a:pathLst>
                <a:path w="56" h="109">
                  <a:moveTo>
                    <a:pt x="56" y="109"/>
                  </a:moveTo>
                  <a:lnTo>
                    <a:pt x="0" y="76"/>
                  </a:lnTo>
                  <a:lnTo>
                    <a:pt x="0" y="0"/>
                  </a:lnTo>
                  <a:lnTo>
                    <a:pt x="56" y="33"/>
                  </a:lnTo>
                  <a:lnTo>
                    <a:pt x="56" y="109"/>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4" name="Freeform 536"/>
            <p:cNvSpPr>
              <a:spLocks/>
            </p:cNvSpPr>
            <p:nvPr/>
          </p:nvSpPr>
          <p:spPr bwMode="auto">
            <a:xfrm>
              <a:off x="7806" y="5223"/>
              <a:ext cx="56" cy="106"/>
            </a:xfrm>
            <a:custGeom>
              <a:avLst/>
              <a:gdLst>
                <a:gd name="T0" fmla="*/ 56 w 56"/>
                <a:gd name="T1" fmla="*/ 106 h 106"/>
                <a:gd name="T2" fmla="*/ 0 w 56"/>
                <a:gd name="T3" fmla="*/ 75 h 106"/>
                <a:gd name="T4" fmla="*/ 0 w 56"/>
                <a:gd name="T5" fmla="*/ 0 h 106"/>
                <a:gd name="T6" fmla="*/ 56 w 56"/>
                <a:gd name="T7" fmla="*/ 30 h 106"/>
                <a:gd name="T8" fmla="*/ 56 w 56"/>
                <a:gd name="T9" fmla="*/ 106 h 106"/>
              </a:gdLst>
              <a:ahLst/>
              <a:cxnLst>
                <a:cxn ang="0">
                  <a:pos x="T0" y="T1"/>
                </a:cxn>
                <a:cxn ang="0">
                  <a:pos x="T2" y="T3"/>
                </a:cxn>
                <a:cxn ang="0">
                  <a:pos x="T4" y="T5"/>
                </a:cxn>
                <a:cxn ang="0">
                  <a:pos x="T6" y="T7"/>
                </a:cxn>
                <a:cxn ang="0">
                  <a:pos x="T8" y="T9"/>
                </a:cxn>
              </a:cxnLst>
              <a:rect l="0" t="0" r="r" b="b"/>
              <a:pathLst>
                <a:path w="56" h="106">
                  <a:moveTo>
                    <a:pt x="56" y="106"/>
                  </a:moveTo>
                  <a:lnTo>
                    <a:pt x="0" y="75"/>
                  </a:lnTo>
                  <a:lnTo>
                    <a:pt x="0" y="0"/>
                  </a:lnTo>
                  <a:lnTo>
                    <a:pt x="56" y="30"/>
                  </a:lnTo>
                  <a:lnTo>
                    <a:pt x="56" y="10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5" name="Freeform 537"/>
            <p:cNvSpPr>
              <a:spLocks/>
            </p:cNvSpPr>
            <p:nvPr/>
          </p:nvSpPr>
          <p:spPr bwMode="auto">
            <a:xfrm>
              <a:off x="7881" y="5475"/>
              <a:ext cx="57" cy="106"/>
            </a:xfrm>
            <a:custGeom>
              <a:avLst/>
              <a:gdLst>
                <a:gd name="T0" fmla="*/ 57 w 57"/>
                <a:gd name="T1" fmla="*/ 106 h 106"/>
                <a:gd name="T2" fmla="*/ 0 w 57"/>
                <a:gd name="T3" fmla="*/ 75 h 106"/>
                <a:gd name="T4" fmla="*/ 0 w 57"/>
                <a:gd name="T5" fmla="*/ 0 h 106"/>
                <a:gd name="T6" fmla="*/ 57 w 57"/>
                <a:gd name="T7" fmla="*/ 30 h 106"/>
                <a:gd name="T8" fmla="*/ 57 w 57"/>
                <a:gd name="T9" fmla="*/ 106 h 106"/>
              </a:gdLst>
              <a:ahLst/>
              <a:cxnLst>
                <a:cxn ang="0">
                  <a:pos x="T0" y="T1"/>
                </a:cxn>
                <a:cxn ang="0">
                  <a:pos x="T2" y="T3"/>
                </a:cxn>
                <a:cxn ang="0">
                  <a:pos x="T4" y="T5"/>
                </a:cxn>
                <a:cxn ang="0">
                  <a:pos x="T6" y="T7"/>
                </a:cxn>
                <a:cxn ang="0">
                  <a:pos x="T8" y="T9"/>
                </a:cxn>
              </a:cxnLst>
              <a:rect l="0" t="0" r="r" b="b"/>
              <a:pathLst>
                <a:path w="57" h="106">
                  <a:moveTo>
                    <a:pt x="57" y="106"/>
                  </a:moveTo>
                  <a:lnTo>
                    <a:pt x="0" y="75"/>
                  </a:lnTo>
                  <a:lnTo>
                    <a:pt x="0" y="0"/>
                  </a:lnTo>
                  <a:lnTo>
                    <a:pt x="57" y="30"/>
                  </a:lnTo>
                  <a:lnTo>
                    <a:pt x="57" y="10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6" name="Freeform 538"/>
            <p:cNvSpPr>
              <a:spLocks/>
            </p:cNvSpPr>
            <p:nvPr/>
          </p:nvSpPr>
          <p:spPr bwMode="auto">
            <a:xfrm>
              <a:off x="7881" y="5369"/>
              <a:ext cx="57" cy="108"/>
            </a:xfrm>
            <a:custGeom>
              <a:avLst/>
              <a:gdLst>
                <a:gd name="T0" fmla="*/ 57 w 57"/>
                <a:gd name="T1" fmla="*/ 108 h 108"/>
                <a:gd name="T2" fmla="*/ 0 w 57"/>
                <a:gd name="T3" fmla="*/ 75 h 108"/>
                <a:gd name="T4" fmla="*/ 0 w 57"/>
                <a:gd name="T5" fmla="*/ 0 h 108"/>
                <a:gd name="T6" fmla="*/ 57 w 57"/>
                <a:gd name="T7" fmla="*/ 33 h 108"/>
                <a:gd name="T8" fmla="*/ 57 w 57"/>
                <a:gd name="T9" fmla="*/ 108 h 108"/>
              </a:gdLst>
              <a:ahLst/>
              <a:cxnLst>
                <a:cxn ang="0">
                  <a:pos x="T0" y="T1"/>
                </a:cxn>
                <a:cxn ang="0">
                  <a:pos x="T2" y="T3"/>
                </a:cxn>
                <a:cxn ang="0">
                  <a:pos x="T4" y="T5"/>
                </a:cxn>
                <a:cxn ang="0">
                  <a:pos x="T6" y="T7"/>
                </a:cxn>
                <a:cxn ang="0">
                  <a:pos x="T8" y="T9"/>
                </a:cxn>
              </a:cxnLst>
              <a:rect l="0" t="0" r="r" b="b"/>
              <a:pathLst>
                <a:path w="57" h="108">
                  <a:moveTo>
                    <a:pt x="57" y="108"/>
                  </a:moveTo>
                  <a:lnTo>
                    <a:pt x="0" y="75"/>
                  </a:lnTo>
                  <a:lnTo>
                    <a:pt x="0" y="0"/>
                  </a:lnTo>
                  <a:lnTo>
                    <a:pt x="57" y="33"/>
                  </a:lnTo>
                  <a:lnTo>
                    <a:pt x="57" y="108"/>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7" name="Freeform 539"/>
            <p:cNvSpPr>
              <a:spLocks/>
            </p:cNvSpPr>
            <p:nvPr/>
          </p:nvSpPr>
          <p:spPr bwMode="auto">
            <a:xfrm>
              <a:off x="7881" y="5265"/>
              <a:ext cx="57" cy="106"/>
            </a:xfrm>
            <a:custGeom>
              <a:avLst/>
              <a:gdLst>
                <a:gd name="T0" fmla="*/ 57 w 57"/>
                <a:gd name="T1" fmla="*/ 106 h 106"/>
                <a:gd name="T2" fmla="*/ 0 w 57"/>
                <a:gd name="T3" fmla="*/ 75 h 106"/>
                <a:gd name="T4" fmla="*/ 0 w 57"/>
                <a:gd name="T5" fmla="*/ 0 h 106"/>
                <a:gd name="T6" fmla="*/ 57 w 57"/>
                <a:gd name="T7" fmla="*/ 31 h 106"/>
                <a:gd name="T8" fmla="*/ 57 w 57"/>
                <a:gd name="T9" fmla="*/ 106 h 106"/>
              </a:gdLst>
              <a:ahLst/>
              <a:cxnLst>
                <a:cxn ang="0">
                  <a:pos x="T0" y="T1"/>
                </a:cxn>
                <a:cxn ang="0">
                  <a:pos x="T2" y="T3"/>
                </a:cxn>
                <a:cxn ang="0">
                  <a:pos x="T4" y="T5"/>
                </a:cxn>
                <a:cxn ang="0">
                  <a:pos x="T6" y="T7"/>
                </a:cxn>
                <a:cxn ang="0">
                  <a:pos x="T8" y="T9"/>
                </a:cxn>
              </a:cxnLst>
              <a:rect l="0" t="0" r="r" b="b"/>
              <a:pathLst>
                <a:path w="57" h="106">
                  <a:moveTo>
                    <a:pt x="57" y="106"/>
                  </a:moveTo>
                  <a:lnTo>
                    <a:pt x="0" y="75"/>
                  </a:lnTo>
                  <a:lnTo>
                    <a:pt x="0" y="0"/>
                  </a:lnTo>
                  <a:lnTo>
                    <a:pt x="57" y="31"/>
                  </a:lnTo>
                  <a:lnTo>
                    <a:pt x="57" y="106"/>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8" name="Freeform 540"/>
            <p:cNvSpPr>
              <a:spLocks/>
            </p:cNvSpPr>
            <p:nvPr/>
          </p:nvSpPr>
          <p:spPr bwMode="auto">
            <a:xfrm>
              <a:off x="7985" y="5152"/>
              <a:ext cx="169" cy="492"/>
            </a:xfrm>
            <a:custGeom>
              <a:avLst/>
              <a:gdLst>
                <a:gd name="T0" fmla="*/ 0 w 169"/>
                <a:gd name="T1" fmla="*/ 492 h 492"/>
                <a:gd name="T2" fmla="*/ 169 w 169"/>
                <a:gd name="T3" fmla="*/ 381 h 492"/>
                <a:gd name="T4" fmla="*/ 169 w 169"/>
                <a:gd name="T5" fmla="*/ 0 h 492"/>
                <a:gd name="T6" fmla="*/ 0 w 169"/>
                <a:gd name="T7" fmla="*/ 111 h 492"/>
                <a:gd name="T8" fmla="*/ 0 w 169"/>
                <a:gd name="T9" fmla="*/ 492 h 492"/>
              </a:gdLst>
              <a:ahLst/>
              <a:cxnLst>
                <a:cxn ang="0">
                  <a:pos x="T0" y="T1"/>
                </a:cxn>
                <a:cxn ang="0">
                  <a:pos x="T2" y="T3"/>
                </a:cxn>
                <a:cxn ang="0">
                  <a:pos x="T4" y="T5"/>
                </a:cxn>
                <a:cxn ang="0">
                  <a:pos x="T6" y="T7"/>
                </a:cxn>
                <a:cxn ang="0">
                  <a:pos x="T8" y="T9"/>
                </a:cxn>
              </a:cxnLst>
              <a:rect l="0" t="0" r="r" b="b"/>
              <a:pathLst>
                <a:path w="169" h="492">
                  <a:moveTo>
                    <a:pt x="0" y="492"/>
                  </a:moveTo>
                  <a:lnTo>
                    <a:pt x="169" y="381"/>
                  </a:lnTo>
                  <a:lnTo>
                    <a:pt x="169" y="0"/>
                  </a:lnTo>
                  <a:lnTo>
                    <a:pt x="0" y="111"/>
                  </a:lnTo>
                  <a:lnTo>
                    <a:pt x="0" y="492"/>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189" name="Freeform 541"/>
            <p:cNvSpPr>
              <a:spLocks/>
            </p:cNvSpPr>
            <p:nvPr/>
          </p:nvSpPr>
          <p:spPr bwMode="auto">
            <a:xfrm>
              <a:off x="7707" y="4994"/>
              <a:ext cx="455" cy="269"/>
            </a:xfrm>
            <a:custGeom>
              <a:avLst/>
              <a:gdLst>
                <a:gd name="T0" fmla="*/ 0 w 455"/>
                <a:gd name="T1" fmla="*/ 109 h 269"/>
                <a:gd name="T2" fmla="*/ 191 w 455"/>
                <a:gd name="T3" fmla="*/ 0 h 269"/>
                <a:gd name="T4" fmla="*/ 455 w 455"/>
                <a:gd name="T5" fmla="*/ 160 h 269"/>
                <a:gd name="T6" fmla="*/ 280 w 455"/>
                <a:gd name="T7" fmla="*/ 269 h 269"/>
                <a:gd name="T8" fmla="*/ 0 w 455"/>
                <a:gd name="T9" fmla="*/ 109 h 269"/>
              </a:gdLst>
              <a:ahLst/>
              <a:cxnLst>
                <a:cxn ang="0">
                  <a:pos x="T0" y="T1"/>
                </a:cxn>
                <a:cxn ang="0">
                  <a:pos x="T2" y="T3"/>
                </a:cxn>
                <a:cxn ang="0">
                  <a:pos x="T4" y="T5"/>
                </a:cxn>
                <a:cxn ang="0">
                  <a:pos x="T6" y="T7"/>
                </a:cxn>
                <a:cxn ang="0">
                  <a:pos x="T8" y="T9"/>
                </a:cxn>
              </a:cxnLst>
              <a:rect l="0" t="0" r="r" b="b"/>
              <a:pathLst>
                <a:path w="455" h="269">
                  <a:moveTo>
                    <a:pt x="0" y="109"/>
                  </a:moveTo>
                  <a:lnTo>
                    <a:pt x="191" y="0"/>
                  </a:lnTo>
                  <a:lnTo>
                    <a:pt x="455" y="160"/>
                  </a:lnTo>
                  <a:lnTo>
                    <a:pt x="280" y="269"/>
                  </a:lnTo>
                  <a:lnTo>
                    <a:pt x="0" y="109"/>
                  </a:lnTo>
                  <a:close/>
                </a:path>
              </a:pathLst>
            </a:custGeom>
            <a:solidFill>
              <a:srgbClr val="FFFFFF"/>
            </a:solidFill>
            <a:ln w="15875" cap="flat">
              <a:solidFill>
                <a:srgbClr val="5E5E5E"/>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a:latin typeface="+mj-lt"/>
              </a:endParaRPr>
            </a:p>
          </p:txBody>
        </p:sp>
      </p:grpSp>
      <p:grpSp>
        <p:nvGrpSpPr>
          <p:cNvPr id="390" name="Gruppieren 389"/>
          <p:cNvGrpSpPr/>
          <p:nvPr/>
        </p:nvGrpSpPr>
        <p:grpSpPr>
          <a:xfrm>
            <a:off x="1992493" y="3574863"/>
            <a:ext cx="4437439" cy="8479424"/>
            <a:chOff x="1160757" y="3751847"/>
            <a:chExt cx="4437439" cy="6780373"/>
          </a:xfrm>
        </p:grpSpPr>
        <p:sp>
          <p:nvSpPr>
            <p:cNvPr id="391" name="Shape 603"/>
            <p:cNvSpPr/>
            <p:nvPr/>
          </p:nvSpPr>
          <p:spPr>
            <a:xfrm>
              <a:off x="1160757" y="6937501"/>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Efektif garaj yönetimi</a:t>
              </a:r>
            </a:p>
          </p:txBody>
        </p:sp>
        <p:sp>
          <p:nvSpPr>
            <p:cNvPr id="392" name="Shape 604"/>
            <p:cNvSpPr/>
            <p:nvPr/>
          </p:nvSpPr>
          <p:spPr>
            <a:xfrm>
              <a:off x="2206432" y="6231577"/>
              <a:ext cx="3391763"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#02 </a:t>
              </a:r>
              <a:r>
                <a:rPr lang="tr-TR" sz="3001" dirty="0">
                  <a:latin typeface="+mj-lt"/>
                  <a:ea typeface="Roboto"/>
                  <a:cs typeface="Roboto"/>
                  <a:sym typeface="Roboto"/>
                </a:rPr>
                <a:t>Araç</a:t>
              </a:r>
              <a:endParaRPr lang="id-ID" sz="3001" dirty="0">
                <a:latin typeface="+mj-lt"/>
                <a:ea typeface="Roboto"/>
                <a:cs typeface="Roboto"/>
                <a:sym typeface="Roboto"/>
              </a:endParaRPr>
            </a:p>
          </p:txBody>
        </p:sp>
        <p:sp>
          <p:nvSpPr>
            <p:cNvPr id="393" name="Shape 609"/>
            <p:cNvSpPr/>
            <p:nvPr/>
          </p:nvSpPr>
          <p:spPr>
            <a:xfrm>
              <a:off x="1160757" y="948427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Arızalı cihaz yönetimi</a:t>
              </a:r>
            </a:p>
          </p:txBody>
        </p:sp>
        <p:sp>
          <p:nvSpPr>
            <p:cNvPr id="394" name="Shape 610"/>
            <p:cNvSpPr/>
            <p:nvPr/>
          </p:nvSpPr>
          <p:spPr>
            <a:xfrm>
              <a:off x="1265758" y="8778357"/>
              <a:ext cx="4332436" cy="459447"/>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#03 </a:t>
              </a:r>
              <a:r>
                <a:rPr lang="tr-TR" sz="3001" dirty="0">
                  <a:latin typeface="+mj-lt"/>
                  <a:ea typeface="Roboto"/>
                  <a:cs typeface="Roboto"/>
                  <a:sym typeface="Roboto"/>
                </a:rPr>
                <a:t>Arıza</a:t>
              </a:r>
              <a:endParaRPr lang="id-ID" sz="3001" dirty="0">
                <a:latin typeface="+mj-lt"/>
                <a:ea typeface="Roboto"/>
                <a:cs typeface="Roboto"/>
                <a:sym typeface="Roboto"/>
              </a:endParaRPr>
            </a:p>
          </p:txBody>
        </p:sp>
        <p:sp>
          <p:nvSpPr>
            <p:cNvPr id="395" name="Shape 615"/>
            <p:cNvSpPr/>
            <p:nvPr/>
          </p:nvSpPr>
          <p:spPr>
            <a:xfrm>
              <a:off x="1160757" y="445776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tr-TR" dirty="0">
                  <a:solidFill>
                    <a:schemeClr val="accent3"/>
                  </a:solidFill>
                  <a:latin typeface="+mj-lt"/>
                  <a:ea typeface="Roboto"/>
                  <a:cs typeface="Roboto"/>
                  <a:sym typeface="Roboto"/>
                </a:rPr>
                <a:t>Süreç Bazlı Abone Yönetimi</a:t>
              </a:r>
              <a:endParaRPr lang="id-ID" dirty="0">
                <a:solidFill>
                  <a:schemeClr val="accent3"/>
                </a:solidFill>
                <a:latin typeface="+mj-lt"/>
                <a:ea typeface="Roboto"/>
                <a:cs typeface="Roboto"/>
                <a:sym typeface="Roboto"/>
              </a:endParaRPr>
            </a:p>
          </p:txBody>
        </p:sp>
        <p:sp>
          <p:nvSpPr>
            <p:cNvPr id="396" name="Shape 616"/>
            <p:cNvSpPr/>
            <p:nvPr/>
          </p:nvSpPr>
          <p:spPr>
            <a:xfrm>
              <a:off x="1160758" y="3751847"/>
              <a:ext cx="4437438"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#01 </a:t>
              </a:r>
              <a:r>
                <a:rPr lang="tr-TR" sz="3001" dirty="0">
                  <a:latin typeface="+mj-lt"/>
                  <a:ea typeface="Roboto"/>
                  <a:cs typeface="Roboto"/>
                  <a:sym typeface="Roboto"/>
                </a:rPr>
                <a:t>ABYS</a:t>
              </a:r>
              <a:endParaRPr lang="id-ID" sz="3001" dirty="0">
                <a:latin typeface="+mj-lt"/>
                <a:ea typeface="Roboto"/>
                <a:cs typeface="Roboto"/>
                <a:sym typeface="Roboto"/>
              </a:endParaRPr>
            </a:p>
          </p:txBody>
        </p:sp>
      </p:grpSp>
      <p:grpSp>
        <p:nvGrpSpPr>
          <p:cNvPr id="397" name="Gruppieren 396"/>
          <p:cNvGrpSpPr/>
          <p:nvPr/>
        </p:nvGrpSpPr>
        <p:grpSpPr>
          <a:xfrm>
            <a:off x="18157684" y="3574865"/>
            <a:ext cx="4474847" cy="6780373"/>
            <a:chOff x="18836380" y="3751847"/>
            <a:chExt cx="4474847" cy="6780373"/>
          </a:xfrm>
        </p:grpSpPr>
        <p:sp>
          <p:nvSpPr>
            <p:cNvPr id="398" name="Shape 601"/>
            <p:cNvSpPr/>
            <p:nvPr/>
          </p:nvSpPr>
          <p:spPr>
            <a:xfrm>
              <a:off x="18873791" y="6937501"/>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Görsel ve yazılı basın kurumsal arşiv yönetimi</a:t>
              </a:r>
            </a:p>
          </p:txBody>
        </p:sp>
        <p:sp>
          <p:nvSpPr>
            <p:cNvPr id="399" name="Shape 602"/>
            <p:cNvSpPr/>
            <p:nvPr/>
          </p:nvSpPr>
          <p:spPr>
            <a:xfrm>
              <a:off x="18865877" y="6231577"/>
              <a:ext cx="3151460"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#05 </a:t>
              </a:r>
              <a:r>
                <a:rPr lang="tr-TR" sz="3001" dirty="0">
                  <a:latin typeface="+mj-lt"/>
                  <a:ea typeface="Roboto"/>
                  <a:cs typeface="Roboto"/>
                  <a:sym typeface="Roboto"/>
                </a:rPr>
                <a:t>Basın Yayın</a:t>
              </a:r>
              <a:endParaRPr lang="id-ID" sz="3001" dirty="0">
                <a:latin typeface="+mj-lt"/>
                <a:ea typeface="Roboto"/>
                <a:cs typeface="Roboto"/>
                <a:sym typeface="Roboto"/>
              </a:endParaRPr>
            </a:p>
          </p:txBody>
        </p:sp>
        <p:sp>
          <p:nvSpPr>
            <p:cNvPr id="400" name="Shape 607"/>
            <p:cNvSpPr/>
            <p:nvPr/>
          </p:nvSpPr>
          <p:spPr>
            <a:xfrm>
              <a:off x="18873791" y="948427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Online Belge Sorgulama</a:t>
              </a:r>
            </a:p>
          </p:txBody>
        </p:sp>
        <p:sp>
          <p:nvSpPr>
            <p:cNvPr id="401" name="Shape 608"/>
            <p:cNvSpPr/>
            <p:nvPr/>
          </p:nvSpPr>
          <p:spPr>
            <a:xfrm>
              <a:off x="18865881" y="8778354"/>
              <a:ext cx="4109434"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#06 </a:t>
              </a:r>
              <a:r>
                <a:rPr lang="tr-TR" sz="3001" dirty="0">
                  <a:latin typeface="+mj-lt"/>
                  <a:ea typeface="Roboto"/>
                  <a:cs typeface="Roboto"/>
                  <a:sym typeface="Roboto"/>
                </a:rPr>
                <a:t>Belge Doğrulama</a:t>
              </a:r>
              <a:endParaRPr lang="id-ID" sz="3001" dirty="0">
                <a:latin typeface="+mj-lt"/>
                <a:ea typeface="Roboto"/>
                <a:cs typeface="Roboto"/>
                <a:sym typeface="Roboto"/>
              </a:endParaRPr>
            </a:p>
          </p:txBody>
        </p:sp>
        <p:sp>
          <p:nvSpPr>
            <p:cNvPr id="402" name="Shape 613"/>
            <p:cNvSpPr/>
            <p:nvPr/>
          </p:nvSpPr>
          <p:spPr>
            <a:xfrm>
              <a:off x="18873791" y="445776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İş Emri Yönetimi</a:t>
              </a:r>
            </a:p>
          </p:txBody>
        </p:sp>
        <p:sp>
          <p:nvSpPr>
            <p:cNvPr id="403" name="Shape 614"/>
            <p:cNvSpPr/>
            <p:nvPr/>
          </p:nvSpPr>
          <p:spPr>
            <a:xfrm>
              <a:off x="18836380" y="3751847"/>
              <a:ext cx="3334808"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#04 </a:t>
              </a:r>
              <a:r>
                <a:rPr lang="tr-TR" sz="3001" dirty="0">
                  <a:latin typeface="+mj-lt"/>
                  <a:ea typeface="Roboto"/>
                  <a:cs typeface="Roboto"/>
                  <a:sym typeface="Roboto"/>
                </a:rPr>
                <a:t>Bakım Onarım</a:t>
              </a:r>
              <a:endParaRPr lang="id-ID" sz="3001" dirty="0">
                <a:latin typeface="+mj-lt"/>
                <a:ea typeface="Roboto"/>
                <a:cs typeface="Roboto"/>
                <a:sym typeface="Roboto"/>
              </a:endParaRPr>
            </a:p>
          </p:txBody>
        </p:sp>
      </p:grpSp>
      <p:sp>
        <p:nvSpPr>
          <p:cNvPr id="412"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413" name="Textfeld 412"/>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Modül Bileşenleri</a:t>
            </a:r>
            <a:endParaRPr lang="de-DE" sz="2500" dirty="0">
              <a:latin typeface="Calibri Light" panose="020F0302020204030204" pitchFamily="34" charset="0"/>
            </a:endParaRPr>
          </a:p>
        </p:txBody>
      </p:sp>
      <p:sp>
        <p:nvSpPr>
          <p:cNvPr id="414" name="Textfeld 413"/>
          <p:cNvSpPr txBox="1"/>
          <p:nvPr/>
        </p:nvSpPr>
        <p:spPr>
          <a:xfrm>
            <a:off x="21752258" y="12223017"/>
            <a:ext cx="1963151" cy="707886"/>
          </a:xfrm>
          <a:prstGeom prst="rect">
            <a:avLst/>
          </a:prstGeom>
          <a:noFill/>
        </p:spPr>
        <p:txBody>
          <a:bodyPr wrap="square" rtlCol="0">
            <a:spAutoFit/>
          </a:bodyPr>
          <a:lstStyle/>
          <a:p>
            <a:pPr algn="r"/>
            <a:fld id="{260E2A6B-A809-4840-BF14-8648BC0BDF87}" type="slidenum">
              <a:rPr lang="id-ID" sz="4000" smtClean="0">
                <a:solidFill>
                  <a:schemeClr val="accent3"/>
                </a:solidFill>
                <a:latin typeface="Century Gothic" panose="020B0502020202020204" pitchFamily="34" charset="0"/>
                <a:cs typeface="Calibri Light"/>
              </a:rPr>
              <a:pPr algn="r"/>
              <a:t>12</a:t>
            </a:fld>
            <a:endParaRPr lang="de-DE" sz="4000" b="1">
              <a:solidFill>
                <a:schemeClr val="accent3"/>
              </a:solidFill>
              <a:latin typeface="Century Gothic" panose="020B0502020202020204" pitchFamily="34" charset="0"/>
            </a:endParaRPr>
          </a:p>
        </p:txBody>
      </p:sp>
      <p:cxnSp>
        <p:nvCxnSpPr>
          <p:cNvPr id="415" name="Gerader Verbinder 414"/>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6" name="Textfeld 26">
            <a:extLst>
              <a:ext uri="{FF2B5EF4-FFF2-40B4-BE49-F238E27FC236}">
                <a16:creationId xmlns:a16="http://schemas.microsoft.com/office/drawing/2014/main" id="{128A545E-EDB0-4776-A962-9E154876498E}"/>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07" name="Textfeld 30">
            <a:extLst>
              <a:ext uri="{FF2B5EF4-FFF2-40B4-BE49-F238E27FC236}">
                <a16:creationId xmlns:a16="http://schemas.microsoft.com/office/drawing/2014/main" id="{BD1B51DA-35CE-459A-966B-827C99EC7A59}"/>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08" name="Resim 407">
            <a:extLst>
              <a:ext uri="{FF2B5EF4-FFF2-40B4-BE49-F238E27FC236}">
                <a16:creationId xmlns:a16="http://schemas.microsoft.com/office/drawing/2014/main" id="{E3B106B7-4CC4-4E25-9D30-3D2B44812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17" name="Textfeld 29">
            <a:extLst>
              <a:ext uri="{FF2B5EF4-FFF2-40B4-BE49-F238E27FC236}">
                <a16:creationId xmlns:a16="http://schemas.microsoft.com/office/drawing/2014/main" id="{CBCD7A17-02A0-4EE5-A8CD-626A4319A60F}"/>
              </a:ext>
            </a:extLst>
          </p:cNvPr>
          <p:cNvSpPr txBox="1"/>
          <p:nvPr/>
        </p:nvSpPr>
        <p:spPr>
          <a:xfrm>
            <a:off x="1753652" y="2377272"/>
            <a:ext cx="20804467" cy="400110"/>
          </a:xfrm>
          <a:prstGeom prst="rect">
            <a:avLst/>
          </a:prstGeom>
          <a:noFill/>
        </p:spPr>
        <p:txBody>
          <a:bodyPr wrap="square" rtlCol="0">
            <a:spAutoFit/>
          </a:bodyPr>
          <a:lstStyle/>
          <a:p>
            <a:pPr algn="ctr"/>
            <a:r>
              <a:rPr lang="tr-TR" sz="2000" b="1" dirty="0"/>
              <a:t>Modül Bileşenleri</a:t>
            </a:r>
            <a:endParaRPr lang="de-DE" sz="2000" b="1" dirty="0"/>
          </a:p>
        </p:txBody>
      </p:sp>
      <p:sp>
        <p:nvSpPr>
          <p:cNvPr id="404" name="Textfeld 35">
            <a:extLst>
              <a:ext uri="{FF2B5EF4-FFF2-40B4-BE49-F238E27FC236}">
                <a16:creationId xmlns:a16="http://schemas.microsoft.com/office/drawing/2014/main" id="{15DC6988-A1F0-440F-A262-16926506DCC5}"/>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14743058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additive="base">
                                        <p:cTn id="7" dur="500" fill="hold"/>
                                        <p:tgtEl>
                                          <p:spTgt spid="121"/>
                                        </p:tgtEl>
                                        <p:attrNameLst>
                                          <p:attrName>ppt_x</p:attrName>
                                        </p:attrNameLst>
                                      </p:cBhvr>
                                      <p:tavLst>
                                        <p:tav tm="0">
                                          <p:val>
                                            <p:strVal val="#ppt_x"/>
                                          </p:val>
                                        </p:tav>
                                        <p:tav tm="100000">
                                          <p:val>
                                            <p:strVal val="#ppt_x"/>
                                          </p:val>
                                        </p:tav>
                                      </p:tavLst>
                                    </p:anim>
                                    <p:anim calcmode="lin" valueType="num">
                                      <p:cBhvr additive="base">
                                        <p:cTn id="8" dur="500" fill="hold"/>
                                        <p:tgtEl>
                                          <p:spTgt spid="1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0"/>
                                        </p:tgtEl>
                                        <p:attrNameLst>
                                          <p:attrName>style.visibility</p:attrName>
                                        </p:attrNameLst>
                                      </p:cBhvr>
                                      <p:to>
                                        <p:strVal val="visible"/>
                                      </p:to>
                                    </p:set>
                                    <p:anim calcmode="lin" valueType="num">
                                      <p:cBhvr additive="base">
                                        <p:cTn id="11" dur="500" fill="hold"/>
                                        <p:tgtEl>
                                          <p:spTgt spid="390"/>
                                        </p:tgtEl>
                                        <p:attrNameLst>
                                          <p:attrName>ppt_x</p:attrName>
                                        </p:attrNameLst>
                                      </p:cBhvr>
                                      <p:tavLst>
                                        <p:tav tm="0">
                                          <p:val>
                                            <p:strVal val="#ppt_x"/>
                                          </p:val>
                                        </p:tav>
                                        <p:tav tm="100000">
                                          <p:val>
                                            <p:strVal val="#ppt_x"/>
                                          </p:val>
                                        </p:tav>
                                      </p:tavLst>
                                    </p:anim>
                                    <p:anim calcmode="lin" valueType="num">
                                      <p:cBhvr additive="base">
                                        <p:cTn id="12" dur="500" fill="hold"/>
                                        <p:tgtEl>
                                          <p:spTgt spid="39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97"/>
                                        </p:tgtEl>
                                        <p:attrNameLst>
                                          <p:attrName>style.visibility</p:attrName>
                                        </p:attrNameLst>
                                      </p:cBhvr>
                                      <p:to>
                                        <p:strVal val="visible"/>
                                      </p:to>
                                    </p:set>
                                    <p:anim calcmode="lin" valueType="num">
                                      <p:cBhvr additive="base">
                                        <p:cTn id="15" dur="500" fill="hold"/>
                                        <p:tgtEl>
                                          <p:spTgt spid="397"/>
                                        </p:tgtEl>
                                        <p:attrNameLst>
                                          <p:attrName>ppt_x</p:attrName>
                                        </p:attrNameLst>
                                      </p:cBhvr>
                                      <p:tavLst>
                                        <p:tav tm="0">
                                          <p:val>
                                            <p:strVal val="#ppt_x"/>
                                          </p:val>
                                        </p:tav>
                                        <p:tav tm="100000">
                                          <p:val>
                                            <p:strVal val="#ppt_x"/>
                                          </p:val>
                                        </p:tav>
                                      </p:tavLst>
                                    </p:anim>
                                    <p:anim calcmode="lin" valueType="num">
                                      <p:cBhvr additive="base">
                                        <p:cTn id="16" dur="500" fill="hold"/>
                                        <p:tgtEl>
                                          <p:spTgt spid="39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12"/>
                                        </p:tgtEl>
                                        <p:attrNameLst>
                                          <p:attrName>style.visibility</p:attrName>
                                        </p:attrNameLst>
                                      </p:cBhvr>
                                      <p:to>
                                        <p:strVal val="visible"/>
                                      </p:to>
                                    </p:set>
                                    <p:anim calcmode="lin" valueType="num">
                                      <p:cBhvr additive="base">
                                        <p:cTn id="19" dur="500" fill="hold"/>
                                        <p:tgtEl>
                                          <p:spTgt spid="412"/>
                                        </p:tgtEl>
                                        <p:attrNameLst>
                                          <p:attrName>ppt_x</p:attrName>
                                        </p:attrNameLst>
                                      </p:cBhvr>
                                      <p:tavLst>
                                        <p:tav tm="0">
                                          <p:val>
                                            <p:strVal val="#ppt_x"/>
                                          </p:val>
                                        </p:tav>
                                        <p:tav tm="100000">
                                          <p:val>
                                            <p:strVal val="#ppt_x"/>
                                          </p:val>
                                        </p:tav>
                                      </p:tavLst>
                                    </p:anim>
                                    <p:anim calcmode="lin" valueType="num">
                                      <p:cBhvr additive="base">
                                        <p:cTn id="20" dur="500" fill="hold"/>
                                        <p:tgtEl>
                                          <p:spTgt spid="4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13"/>
                                        </p:tgtEl>
                                        <p:attrNameLst>
                                          <p:attrName>style.visibility</p:attrName>
                                        </p:attrNameLst>
                                      </p:cBhvr>
                                      <p:to>
                                        <p:strVal val="visible"/>
                                      </p:to>
                                    </p:set>
                                    <p:anim calcmode="lin" valueType="num">
                                      <p:cBhvr additive="base">
                                        <p:cTn id="23" dur="500" fill="hold"/>
                                        <p:tgtEl>
                                          <p:spTgt spid="413"/>
                                        </p:tgtEl>
                                        <p:attrNameLst>
                                          <p:attrName>ppt_x</p:attrName>
                                        </p:attrNameLst>
                                      </p:cBhvr>
                                      <p:tavLst>
                                        <p:tav tm="0">
                                          <p:val>
                                            <p:strVal val="#ppt_x"/>
                                          </p:val>
                                        </p:tav>
                                        <p:tav tm="100000">
                                          <p:val>
                                            <p:strVal val="#ppt_x"/>
                                          </p:val>
                                        </p:tav>
                                      </p:tavLst>
                                    </p:anim>
                                    <p:anim calcmode="lin" valueType="num">
                                      <p:cBhvr additive="base">
                                        <p:cTn id="24" dur="500" fill="hold"/>
                                        <p:tgtEl>
                                          <p:spTgt spid="4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14"/>
                                        </p:tgtEl>
                                        <p:attrNameLst>
                                          <p:attrName>style.visibility</p:attrName>
                                        </p:attrNameLst>
                                      </p:cBhvr>
                                      <p:to>
                                        <p:strVal val="visible"/>
                                      </p:to>
                                    </p:set>
                                    <p:anim calcmode="lin" valueType="num">
                                      <p:cBhvr additive="base">
                                        <p:cTn id="27" dur="500" fill="hold"/>
                                        <p:tgtEl>
                                          <p:spTgt spid="414"/>
                                        </p:tgtEl>
                                        <p:attrNameLst>
                                          <p:attrName>ppt_x</p:attrName>
                                        </p:attrNameLst>
                                      </p:cBhvr>
                                      <p:tavLst>
                                        <p:tav tm="0">
                                          <p:val>
                                            <p:strVal val="#ppt_x"/>
                                          </p:val>
                                        </p:tav>
                                        <p:tav tm="100000">
                                          <p:val>
                                            <p:strVal val="#ppt_x"/>
                                          </p:val>
                                        </p:tav>
                                      </p:tavLst>
                                    </p:anim>
                                    <p:anim calcmode="lin" valueType="num">
                                      <p:cBhvr additive="base">
                                        <p:cTn id="28" dur="500" fill="hold"/>
                                        <p:tgtEl>
                                          <p:spTgt spid="4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15"/>
                                        </p:tgtEl>
                                        <p:attrNameLst>
                                          <p:attrName>style.visibility</p:attrName>
                                        </p:attrNameLst>
                                      </p:cBhvr>
                                      <p:to>
                                        <p:strVal val="visible"/>
                                      </p:to>
                                    </p:set>
                                    <p:anim calcmode="lin" valueType="num">
                                      <p:cBhvr additive="base">
                                        <p:cTn id="31" dur="500" fill="hold"/>
                                        <p:tgtEl>
                                          <p:spTgt spid="415"/>
                                        </p:tgtEl>
                                        <p:attrNameLst>
                                          <p:attrName>ppt_x</p:attrName>
                                        </p:attrNameLst>
                                      </p:cBhvr>
                                      <p:tavLst>
                                        <p:tav tm="0">
                                          <p:val>
                                            <p:strVal val="#ppt_x"/>
                                          </p:val>
                                        </p:tav>
                                        <p:tav tm="100000">
                                          <p:val>
                                            <p:strVal val="#ppt_x"/>
                                          </p:val>
                                        </p:tav>
                                      </p:tavLst>
                                    </p:anim>
                                    <p:anim calcmode="lin" valueType="num">
                                      <p:cBhvr additive="base">
                                        <p:cTn id="32" dur="500" fill="hold"/>
                                        <p:tgtEl>
                                          <p:spTgt spid="4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6"/>
                                        </p:tgtEl>
                                        <p:attrNameLst>
                                          <p:attrName>style.visibility</p:attrName>
                                        </p:attrNameLst>
                                      </p:cBhvr>
                                      <p:to>
                                        <p:strVal val="visible"/>
                                      </p:to>
                                    </p:set>
                                    <p:anim calcmode="lin" valueType="num">
                                      <p:cBhvr additive="base">
                                        <p:cTn id="35" dur="500" fill="hold"/>
                                        <p:tgtEl>
                                          <p:spTgt spid="406"/>
                                        </p:tgtEl>
                                        <p:attrNameLst>
                                          <p:attrName>ppt_x</p:attrName>
                                        </p:attrNameLst>
                                      </p:cBhvr>
                                      <p:tavLst>
                                        <p:tav tm="0">
                                          <p:val>
                                            <p:strVal val="#ppt_x"/>
                                          </p:val>
                                        </p:tav>
                                        <p:tav tm="100000">
                                          <p:val>
                                            <p:strVal val="#ppt_x"/>
                                          </p:val>
                                        </p:tav>
                                      </p:tavLst>
                                    </p:anim>
                                    <p:anim calcmode="lin" valueType="num">
                                      <p:cBhvr additive="base">
                                        <p:cTn id="36" dur="500" fill="hold"/>
                                        <p:tgtEl>
                                          <p:spTgt spid="40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07"/>
                                        </p:tgtEl>
                                        <p:attrNameLst>
                                          <p:attrName>style.visibility</p:attrName>
                                        </p:attrNameLst>
                                      </p:cBhvr>
                                      <p:to>
                                        <p:strVal val="visible"/>
                                      </p:to>
                                    </p:set>
                                    <p:anim calcmode="lin" valueType="num">
                                      <p:cBhvr additive="base">
                                        <p:cTn id="39" dur="500" fill="hold"/>
                                        <p:tgtEl>
                                          <p:spTgt spid="407"/>
                                        </p:tgtEl>
                                        <p:attrNameLst>
                                          <p:attrName>ppt_x</p:attrName>
                                        </p:attrNameLst>
                                      </p:cBhvr>
                                      <p:tavLst>
                                        <p:tav tm="0">
                                          <p:val>
                                            <p:strVal val="#ppt_x"/>
                                          </p:val>
                                        </p:tav>
                                        <p:tav tm="100000">
                                          <p:val>
                                            <p:strVal val="#ppt_x"/>
                                          </p:val>
                                        </p:tav>
                                      </p:tavLst>
                                    </p:anim>
                                    <p:anim calcmode="lin" valueType="num">
                                      <p:cBhvr additive="base">
                                        <p:cTn id="40" dur="500" fill="hold"/>
                                        <p:tgtEl>
                                          <p:spTgt spid="40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17"/>
                                        </p:tgtEl>
                                        <p:attrNameLst>
                                          <p:attrName>style.visibility</p:attrName>
                                        </p:attrNameLst>
                                      </p:cBhvr>
                                      <p:to>
                                        <p:strVal val="visible"/>
                                      </p:to>
                                    </p:set>
                                    <p:anim calcmode="lin" valueType="num">
                                      <p:cBhvr additive="base">
                                        <p:cTn id="43" dur="500" fill="hold"/>
                                        <p:tgtEl>
                                          <p:spTgt spid="417"/>
                                        </p:tgtEl>
                                        <p:attrNameLst>
                                          <p:attrName>ppt_x</p:attrName>
                                        </p:attrNameLst>
                                      </p:cBhvr>
                                      <p:tavLst>
                                        <p:tav tm="0">
                                          <p:val>
                                            <p:strVal val="#ppt_x"/>
                                          </p:val>
                                        </p:tav>
                                        <p:tav tm="100000">
                                          <p:val>
                                            <p:strVal val="#ppt_x"/>
                                          </p:val>
                                        </p:tav>
                                      </p:tavLst>
                                    </p:anim>
                                    <p:anim calcmode="lin" valueType="num">
                                      <p:cBhvr additive="base">
                                        <p:cTn id="44" dur="500" fill="hold"/>
                                        <p:tgtEl>
                                          <p:spTgt spid="41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04"/>
                                        </p:tgtEl>
                                        <p:attrNameLst>
                                          <p:attrName>style.visibility</p:attrName>
                                        </p:attrNameLst>
                                      </p:cBhvr>
                                      <p:to>
                                        <p:strVal val="visible"/>
                                      </p:to>
                                    </p:set>
                                    <p:anim calcmode="lin" valueType="num">
                                      <p:cBhvr additive="base">
                                        <p:cTn id="47" dur="500" fill="hold"/>
                                        <p:tgtEl>
                                          <p:spTgt spid="404"/>
                                        </p:tgtEl>
                                        <p:attrNameLst>
                                          <p:attrName>ppt_x</p:attrName>
                                        </p:attrNameLst>
                                      </p:cBhvr>
                                      <p:tavLst>
                                        <p:tav tm="0">
                                          <p:val>
                                            <p:strVal val="#ppt_x"/>
                                          </p:val>
                                        </p:tav>
                                        <p:tav tm="100000">
                                          <p:val>
                                            <p:strVal val="#ppt_x"/>
                                          </p:val>
                                        </p:tav>
                                      </p:tavLst>
                                    </p:anim>
                                    <p:anim calcmode="lin" valueType="num">
                                      <p:cBhvr additive="base">
                                        <p:cTn id="48" dur="500" fill="hold"/>
                                        <p:tgtEl>
                                          <p:spTgt spid="4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 grpId="0" animBg="1"/>
      <p:bldP spid="413" grpId="0"/>
      <p:bldP spid="414" grpId="0"/>
      <p:bldP spid="406" grpId="0"/>
      <p:bldP spid="407" grpId="0"/>
      <p:bldP spid="417" grpId="0"/>
      <p:bldP spid="40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0" name="Gruppieren 389"/>
          <p:cNvGrpSpPr/>
          <p:nvPr/>
        </p:nvGrpSpPr>
        <p:grpSpPr>
          <a:xfrm>
            <a:off x="1992493" y="3574863"/>
            <a:ext cx="4437439" cy="8479424"/>
            <a:chOff x="1160757" y="3751847"/>
            <a:chExt cx="4437439" cy="6780373"/>
          </a:xfrm>
        </p:grpSpPr>
        <p:sp>
          <p:nvSpPr>
            <p:cNvPr id="391" name="Shape 603"/>
            <p:cNvSpPr/>
            <p:nvPr/>
          </p:nvSpPr>
          <p:spPr>
            <a:xfrm>
              <a:off x="1160757" y="6937501"/>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Müşteri İlişki Yönetimi</a:t>
              </a:r>
            </a:p>
          </p:txBody>
        </p:sp>
        <p:sp>
          <p:nvSpPr>
            <p:cNvPr id="392" name="Shape 604"/>
            <p:cNvSpPr/>
            <p:nvPr/>
          </p:nvSpPr>
          <p:spPr>
            <a:xfrm>
              <a:off x="2206432" y="6231577"/>
              <a:ext cx="3391763"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#0</a:t>
              </a:r>
              <a:r>
                <a:rPr lang="tr-TR" sz="3001" b="1" dirty="0">
                  <a:latin typeface="+mj-lt"/>
                  <a:ea typeface="Roboto"/>
                  <a:cs typeface="Roboto"/>
                  <a:sym typeface="Roboto"/>
                </a:rPr>
                <a:t>8</a:t>
              </a:r>
              <a:r>
                <a:rPr lang="de-DE" sz="3001" b="1" dirty="0">
                  <a:latin typeface="+mj-lt"/>
                  <a:ea typeface="Roboto"/>
                  <a:cs typeface="Roboto"/>
                  <a:sym typeface="Roboto"/>
                </a:rPr>
                <a:t> </a:t>
              </a:r>
              <a:r>
                <a:rPr lang="tr-TR" sz="3001" dirty="0">
                  <a:latin typeface="+mj-lt"/>
                  <a:ea typeface="Roboto"/>
                  <a:cs typeface="Roboto"/>
                  <a:sym typeface="Roboto"/>
                </a:rPr>
                <a:t>CRM</a:t>
              </a:r>
              <a:endParaRPr lang="id-ID" sz="3001" dirty="0">
                <a:latin typeface="+mj-lt"/>
                <a:ea typeface="Roboto"/>
                <a:cs typeface="Roboto"/>
                <a:sym typeface="Roboto"/>
              </a:endParaRPr>
            </a:p>
          </p:txBody>
        </p:sp>
        <p:sp>
          <p:nvSpPr>
            <p:cNvPr id="393" name="Shape 609"/>
            <p:cNvSpPr/>
            <p:nvPr/>
          </p:nvSpPr>
          <p:spPr>
            <a:xfrm>
              <a:off x="1160757" y="948427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Elektronik Belge Yönetim Sistemi</a:t>
              </a:r>
            </a:p>
          </p:txBody>
        </p:sp>
        <p:sp>
          <p:nvSpPr>
            <p:cNvPr id="394" name="Shape 610"/>
            <p:cNvSpPr/>
            <p:nvPr/>
          </p:nvSpPr>
          <p:spPr>
            <a:xfrm>
              <a:off x="1265758" y="8778357"/>
              <a:ext cx="4332436" cy="459447"/>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#0</a:t>
              </a:r>
              <a:r>
                <a:rPr lang="tr-TR" sz="3001" b="1" dirty="0">
                  <a:latin typeface="+mj-lt"/>
                  <a:ea typeface="Roboto"/>
                  <a:cs typeface="Roboto"/>
                  <a:sym typeface="Roboto"/>
                </a:rPr>
                <a:t>9</a:t>
              </a:r>
              <a:r>
                <a:rPr lang="de-DE" sz="3001" b="1" dirty="0">
                  <a:latin typeface="+mj-lt"/>
                  <a:ea typeface="Roboto"/>
                  <a:cs typeface="Roboto"/>
                  <a:sym typeface="Roboto"/>
                </a:rPr>
                <a:t> </a:t>
              </a:r>
              <a:r>
                <a:rPr lang="tr-TR" sz="3001" dirty="0">
                  <a:latin typeface="+mj-lt"/>
                  <a:ea typeface="Roboto"/>
                  <a:cs typeface="Roboto"/>
                  <a:sym typeface="Roboto"/>
                </a:rPr>
                <a:t>EBYS</a:t>
              </a:r>
              <a:endParaRPr lang="id-ID" sz="3001" dirty="0">
                <a:latin typeface="+mj-lt"/>
                <a:ea typeface="Roboto"/>
                <a:cs typeface="Roboto"/>
                <a:sym typeface="Roboto"/>
              </a:endParaRPr>
            </a:p>
          </p:txBody>
        </p:sp>
        <p:sp>
          <p:nvSpPr>
            <p:cNvPr id="395" name="Shape 615"/>
            <p:cNvSpPr/>
            <p:nvPr/>
          </p:nvSpPr>
          <p:spPr>
            <a:xfrm>
              <a:off x="1160757" y="445776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tr-TR" dirty="0">
                  <a:solidFill>
                    <a:schemeClr val="accent3"/>
                  </a:solidFill>
                  <a:latin typeface="+mj-lt"/>
                  <a:ea typeface="Roboto"/>
                  <a:cs typeface="Roboto"/>
                  <a:sym typeface="Roboto"/>
                </a:rPr>
                <a:t>Kurumsal IT Yönetimi</a:t>
              </a:r>
            </a:p>
          </p:txBody>
        </p:sp>
        <p:sp>
          <p:nvSpPr>
            <p:cNvPr id="396" name="Shape 616"/>
            <p:cNvSpPr/>
            <p:nvPr/>
          </p:nvSpPr>
          <p:spPr>
            <a:xfrm>
              <a:off x="1160758" y="3751847"/>
              <a:ext cx="4437438"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#0</a:t>
              </a:r>
              <a:r>
                <a:rPr lang="tr-TR" sz="3001" b="1" dirty="0">
                  <a:latin typeface="+mj-lt"/>
                  <a:ea typeface="Roboto"/>
                  <a:cs typeface="Roboto"/>
                  <a:sym typeface="Roboto"/>
                </a:rPr>
                <a:t>7</a:t>
              </a:r>
              <a:r>
                <a:rPr lang="de-DE" sz="3001" b="1" dirty="0">
                  <a:latin typeface="+mj-lt"/>
                  <a:ea typeface="Roboto"/>
                  <a:cs typeface="Roboto"/>
                  <a:sym typeface="Roboto"/>
                </a:rPr>
                <a:t> </a:t>
              </a:r>
              <a:r>
                <a:rPr lang="tr-TR" sz="3001" dirty="0">
                  <a:latin typeface="+mj-lt"/>
                  <a:ea typeface="Roboto"/>
                  <a:cs typeface="Roboto"/>
                  <a:sym typeface="Roboto"/>
                </a:rPr>
                <a:t>Bilgi İşlem</a:t>
              </a:r>
              <a:endParaRPr lang="id-ID" sz="3001" dirty="0">
                <a:latin typeface="+mj-lt"/>
                <a:ea typeface="Roboto"/>
                <a:cs typeface="Roboto"/>
                <a:sym typeface="Roboto"/>
              </a:endParaRPr>
            </a:p>
          </p:txBody>
        </p:sp>
      </p:grpSp>
      <p:grpSp>
        <p:nvGrpSpPr>
          <p:cNvPr id="397" name="Gruppieren 396"/>
          <p:cNvGrpSpPr/>
          <p:nvPr/>
        </p:nvGrpSpPr>
        <p:grpSpPr>
          <a:xfrm>
            <a:off x="18157684" y="3574865"/>
            <a:ext cx="4474847" cy="6780373"/>
            <a:chOff x="18836380" y="3751847"/>
            <a:chExt cx="4474847" cy="6780373"/>
          </a:xfrm>
        </p:grpSpPr>
        <p:sp>
          <p:nvSpPr>
            <p:cNvPr id="398" name="Shape 601"/>
            <p:cNvSpPr/>
            <p:nvPr/>
          </p:nvSpPr>
          <p:spPr>
            <a:xfrm>
              <a:off x="18873791" y="6937501"/>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Ortak Sistem Sabitleri</a:t>
              </a:r>
            </a:p>
          </p:txBody>
        </p:sp>
        <p:sp>
          <p:nvSpPr>
            <p:cNvPr id="399" name="Shape 602"/>
            <p:cNvSpPr/>
            <p:nvPr/>
          </p:nvSpPr>
          <p:spPr>
            <a:xfrm>
              <a:off x="18865877" y="6231577"/>
              <a:ext cx="3151460"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11</a:t>
              </a:r>
              <a:r>
                <a:rPr lang="de-DE" sz="3001" b="1" dirty="0">
                  <a:latin typeface="+mj-lt"/>
                  <a:ea typeface="Roboto"/>
                  <a:cs typeface="Roboto"/>
                  <a:sym typeface="Roboto"/>
                </a:rPr>
                <a:t> </a:t>
              </a:r>
              <a:r>
                <a:rPr lang="tr-TR" sz="3001" dirty="0">
                  <a:latin typeface="+mj-lt"/>
                  <a:ea typeface="Roboto"/>
                  <a:cs typeface="Roboto"/>
                  <a:sym typeface="Roboto"/>
                </a:rPr>
                <a:t>Genel Tanım</a:t>
              </a:r>
              <a:endParaRPr lang="id-ID" sz="3001" dirty="0">
                <a:latin typeface="+mj-lt"/>
                <a:ea typeface="Roboto"/>
                <a:cs typeface="Roboto"/>
                <a:sym typeface="Roboto"/>
              </a:endParaRPr>
            </a:p>
          </p:txBody>
        </p:sp>
        <p:sp>
          <p:nvSpPr>
            <p:cNvPr id="400" name="Shape 607"/>
            <p:cNvSpPr/>
            <p:nvPr/>
          </p:nvSpPr>
          <p:spPr>
            <a:xfrm>
              <a:off x="18873791" y="948427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Birim İç Hizmet Tanımları</a:t>
              </a:r>
            </a:p>
          </p:txBody>
        </p:sp>
        <p:sp>
          <p:nvSpPr>
            <p:cNvPr id="401" name="Shape 608"/>
            <p:cNvSpPr/>
            <p:nvPr/>
          </p:nvSpPr>
          <p:spPr>
            <a:xfrm>
              <a:off x="18865881" y="8778354"/>
              <a:ext cx="4109434"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12</a:t>
              </a:r>
              <a:r>
                <a:rPr lang="de-DE" sz="3001" b="1" dirty="0">
                  <a:latin typeface="+mj-lt"/>
                  <a:ea typeface="Roboto"/>
                  <a:cs typeface="Roboto"/>
                  <a:sym typeface="Roboto"/>
                </a:rPr>
                <a:t> </a:t>
              </a:r>
              <a:r>
                <a:rPr lang="tr-TR" sz="3001" dirty="0">
                  <a:latin typeface="+mj-lt"/>
                  <a:ea typeface="Roboto"/>
                  <a:cs typeface="Roboto"/>
                  <a:sym typeface="Roboto"/>
                </a:rPr>
                <a:t>Hizmet Tanım</a:t>
              </a:r>
              <a:endParaRPr lang="id-ID" sz="3001" dirty="0">
                <a:latin typeface="+mj-lt"/>
                <a:ea typeface="Roboto"/>
                <a:cs typeface="Roboto"/>
                <a:sym typeface="Roboto"/>
              </a:endParaRPr>
            </a:p>
          </p:txBody>
        </p:sp>
        <p:sp>
          <p:nvSpPr>
            <p:cNvPr id="402" name="Shape 613"/>
            <p:cNvSpPr/>
            <p:nvPr/>
          </p:nvSpPr>
          <p:spPr>
            <a:xfrm>
              <a:off x="18873791" y="445776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Tahakkuk Borç Tahsilat Yönetimi</a:t>
              </a:r>
            </a:p>
          </p:txBody>
        </p:sp>
        <p:sp>
          <p:nvSpPr>
            <p:cNvPr id="403" name="Shape 614"/>
            <p:cNvSpPr/>
            <p:nvPr/>
          </p:nvSpPr>
          <p:spPr>
            <a:xfrm>
              <a:off x="18836380" y="3751847"/>
              <a:ext cx="3334808"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10</a:t>
              </a:r>
              <a:r>
                <a:rPr lang="de-DE" sz="3001" b="1" dirty="0">
                  <a:latin typeface="+mj-lt"/>
                  <a:ea typeface="Roboto"/>
                  <a:cs typeface="Roboto"/>
                  <a:sym typeface="Roboto"/>
                </a:rPr>
                <a:t> </a:t>
              </a:r>
              <a:r>
                <a:rPr lang="tr-TR" sz="3001" dirty="0">
                  <a:latin typeface="+mj-lt"/>
                  <a:ea typeface="Roboto"/>
                  <a:cs typeface="Roboto"/>
                  <a:sym typeface="Roboto"/>
                </a:rPr>
                <a:t>Gelir</a:t>
              </a:r>
              <a:endParaRPr lang="id-ID" sz="3001" dirty="0">
                <a:latin typeface="+mj-lt"/>
                <a:ea typeface="Roboto"/>
                <a:cs typeface="Roboto"/>
                <a:sym typeface="Roboto"/>
              </a:endParaRPr>
            </a:p>
          </p:txBody>
        </p:sp>
      </p:grpSp>
      <p:sp>
        <p:nvSpPr>
          <p:cNvPr id="412"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413" name="Textfeld 412"/>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Modül Bileşenleri</a:t>
            </a:r>
            <a:endParaRPr lang="de-DE" sz="2500" dirty="0">
              <a:latin typeface="Calibri Light" panose="020F0302020204030204" pitchFamily="34" charset="0"/>
            </a:endParaRPr>
          </a:p>
        </p:txBody>
      </p:sp>
      <p:sp>
        <p:nvSpPr>
          <p:cNvPr id="414" name="Textfeld 413"/>
          <p:cNvSpPr txBox="1"/>
          <p:nvPr/>
        </p:nvSpPr>
        <p:spPr>
          <a:xfrm>
            <a:off x="21752258" y="12223017"/>
            <a:ext cx="1963151" cy="707886"/>
          </a:xfrm>
          <a:prstGeom prst="rect">
            <a:avLst/>
          </a:prstGeom>
          <a:noFill/>
        </p:spPr>
        <p:txBody>
          <a:bodyPr wrap="square" rtlCol="0">
            <a:spAutoFit/>
          </a:bodyPr>
          <a:lstStyle/>
          <a:p>
            <a:pPr algn="r"/>
            <a:fld id="{260E2A6B-A809-4840-BF14-8648BC0BDF87}" type="slidenum">
              <a:rPr lang="id-ID" sz="4000" smtClean="0">
                <a:solidFill>
                  <a:schemeClr val="accent3"/>
                </a:solidFill>
                <a:latin typeface="Century Gothic" panose="020B0502020202020204" pitchFamily="34" charset="0"/>
                <a:cs typeface="Calibri Light"/>
              </a:rPr>
              <a:pPr algn="r"/>
              <a:t>13</a:t>
            </a:fld>
            <a:endParaRPr lang="de-DE" sz="4000" b="1">
              <a:solidFill>
                <a:schemeClr val="accent3"/>
              </a:solidFill>
              <a:latin typeface="Century Gothic" panose="020B0502020202020204" pitchFamily="34" charset="0"/>
            </a:endParaRPr>
          </a:p>
        </p:txBody>
      </p:sp>
      <p:cxnSp>
        <p:nvCxnSpPr>
          <p:cNvPr id="415" name="Gerader Verbinder 414"/>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6" name="Textfeld 26">
            <a:extLst>
              <a:ext uri="{FF2B5EF4-FFF2-40B4-BE49-F238E27FC236}">
                <a16:creationId xmlns:a16="http://schemas.microsoft.com/office/drawing/2014/main" id="{128A545E-EDB0-4776-A962-9E154876498E}"/>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07" name="Textfeld 30">
            <a:extLst>
              <a:ext uri="{FF2B5EF4-FFF2-40B4-BE49-F238E27FC236}">
                <a16:creationId xmlns:a16="http://schemas.microsoft.com/office/drawing/2014/main" id="{BD1B51DA-35CE-459A-966B-827C99EC7A59}"/>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08" name="Resim 407">
            <a:extLst>
              <a:ext uri="{FF2B5EF4-FFF2-40B4-BE49-F238E27FC236}">
                <a16:creationId xmlns:a16="http://schemas.microsoft.com/office/drawing/2014/main" id="{E3B106B7-4CC4-4E25-9D30-3D2B44812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17" name="Textfeld 29">
            <a:extLst>
              <a:ext uri="{FF2B5EF4-FFF2-40B4-BE49-F238E27FC236}">
                <a16:creationId xmlns:a16="http://schemas.microsoft.com/office/drawing/2014/main" id="{CBCD7A17-02A0-4EE5-A8CD-626A4319A60F}"/>
              </a:ext>
            </a:extLst>
          </p:cNvPr>
          <p:cNvSpPr txBox="1"/>
          <p:nvPr/>
        </p:nvSpPr>
        <p:spPr>
          <a:xfrm>
            <a:off x="1753652" y="2377272"/>
            <a:ext cx="20804467" cy="400110"/>
          </a:xfrm>
          <a:prstGeom prst="rect">
            <a:avLst/>
          </a:prstGeom>
          <a:noFill/>
        </p:spPr>
        <p:txBody>
          <a:bodyPr wrap="square" rtlCol="0">
            <a:spAutoFit/>
          </a:bodyPr>
          <a:lstStyle/>
          <a:p>
            <a:pPr algn="ctr"/>
            <a:r>
              <a:rPr lang="tr-TR" sz="2000" b="1" dirty="0"/>
              <a:t>Modül Bileşenleri</a:t>
            </a:r>
            <a:endParaRPr lang="de-DE" sz="2000" b="1" dirty="0"/>
          </a:p>
        </p:txBody>
      </p:sp>
      <p:grpSp>
        <p:nvGrpSpPr>
          <p:cNvPr id="404" name="Group 4">
            <a:extLst>
              <a:ext uri="{FF2B5EF4-FFF2-40B4-BE49-F238E27FC236}">
                <a16:creationId xmlns:a16="http://schemas.microsoft.com/office/drawing/2014/main" id="{2B4C5695-37B5-49E0-8DAC-0A6831390E1B}"/>
              </a:ext>
            </a:extLst>
          </p:cNvPr>
          <p:cNvGrpSpPr>
            <a:grpSpLocks noChangeAspect="1"/>
          </p:cNvGrpSpPr>
          <p:nvPr/>
        </p:nvGrpSpPr>
        <p:grpSpPr bwMode="auto">
          <a:xfrm rot="1322719">
            <a:off x="7658965" y="4856011"/>
            <a:ext cx="8475958" cy="4503968"/>
            <a:chOff x="8669" y="2857"/>
            <a:chExt cx="4748" cy="2523"/>
          </a:xfrm>
        </p:grpSpPr>
        <p:sp>
          <p:nvSpPr>
            <p:cNvPr id="405" name="AutoShape 3">
              <a:extLst>
                <a:ext uri="{FF2B5EF4-FFF2-40B4-BE49-F238E27FC236}">
                  <a16:creationId xmlns:a16="http://schemas.microsoft.com/office/drawing/2014/main" id="{55427F26-E79D-4AC5-9BAA-A3605967BA15}"/>
                </a:ext>
              </a:extLst>
            </p:cNvPr>
            <p:cNvSpPr>
              <a:spLocks noChangeAspect="1" noChangeArrowheads="1" noTextEdit="1"/>
            </p:cNvSpPr>
            <p:nvPr/>
          </p:nvSpPr>
          <p:spPr bwMode="auto">
            <a:xfrm>
              <a:off x="8671" y="2859"/>
              <a:ext cx="4746" cy="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grpSp>
          <p:nvGrpSpPr>
            <p:cNvPr id="409" name="Group 205">
              <a:extLst>
                <a:ext uri="{FF2B5EF4-FFF2-40B4-BE49-F238E27FC236}">
                  <a16:creationId xmlns:a16="http://schemas.microsoft.com/office/drawing/2014/main" id="{ED7A12D9-4BE9-4E4B-82A2-CFF70CB59B12}"/>
                </a:ext>
              </a:extLst>
            </p:cNvPr>
            <p:cNvGrpSpPr>
              <a:grpSpLocks/>
            </p:cNvGrpSpPr>
            <p:nvPr/>
          </p:nvGrpSpPr>
          <p:grpSpPr bwMode="auto">
            <a:xfrm>
              <a:off x="8669" y="2857"/>
              <a:ext cx="4366" cy="2523"/>
              <a:chOff x="8669" y="2857"/>
              <a:chExt cx="4366" cy="2523"/>
            </a:xfrm>
          </p:grpSpPr>
          <p:sp>
            <p:nvSpPr>
              <p:cNvPr id="478" name="Freeform 5">
                <a:extLst>
                  <a:ext uri="{FF2B5EF4-FFF2-40B4-BE49-F238E27FC236}">
                    <a16:creationId xmlns:a16="http://schemas.microsoft.com/office/drawing/2014/main" id="{8C75132B-318D-499D-BD62-B97C32D2BE2F}"/>
                  </a:ext>
                </a:extLst>
              </p:cNvPr>
              <p:cNvSpPr>
                <a:spLocks/>
              </p:cNvSpPr>
              <p:nvPr/>
            </p:nvSpPr>
            <p:spPr bwMode="auto">
              <a:xfrm>
                <a:off x="9409" y="3255"/>
                <a:ext cx="1176" cy="1057"/>
              </a:xfrm>
              <a:custGeom>
                <a:avLst/>
                <a:gdLst>
                  <a:gd name="T0" fmla="*/ 335 w 1176"/>
                  <a:gd name="T1" fmla="*/ 28 h 1057"/>
                  <a:gd name="T2" fmla="*/ 0 w 1176"/>
                  <a:gd name="T3" fmla="*/ 536 h 1057"/>
                  <a:gd name="T4" fmla="*/ 790 w 1176"/>
                  <a:gd name="T5" fmla="*/ 1057 h 1057"/>
                  <a:gd name="T6" fmla="*/ 1176 w 1176"/>
                  <a:gd name="T7" fmla="*/ 469 h 1057"/>
                  <a:gd name="T8" fmla="*/ 467 w 1176"/>
                  <a:gd name="T9" fmla="*/ 0 h 1057"/>
                  <a:gd name="T10" fmla="*/ 335 w 1176"/>
                  <a:gd name="T11" fmla="*/ 28 h 1057"/>
                </a:gdLst>
                <a:ahLst/>
                <a:cxnLst>
                  <a:cxn ang="0">
                    <a:pos x="T0" y="T1"/>
                  </a:cxn>
                  <a:cxn ang="0">
                    <a:pos x="T2" y="T3"/>
                  </a:cxn>
                  <a:cxn ang="0">
                    <a:pos x="T4" y="T5"/>
                  </a:cxn>
                  <a:cxn ang="0">
                    <a:pos x="T6" y="T7"/>
                  </a:cxn>
                  <a:cxn ang="0">
                    <a:pos x="T8" y="T9"/>
                  </a:cxn>
                  <a:cxn ang="0">
                    <a:pos x="T10" y="T11"/>
                  </a:cxn>
                </a:cxnLst>
                <a:rect l="0" t="0" r="r" b="b"/>
                <a:pathLst>
                  <a:path w="1176" h="1057">
                    <a:moveTo>
                      <a:pt x="335" y="28"/>
                    </a:moveTo>
                    <a:lnTo>
                      <a:pt x="0" y="536"/>
                    </a:lnTo>
                    <a:lnTo>
                      <a:pt x="790" y="1057"/>
                    </a:lnTo>
                    <a:lnTo>
                      <a:pt x="1176" y="469"/>
                    </a:lnTo>
                    <a:lnTo>
                      <a:pt x="467" y="0"/>
                    </a:lnTo>
                    <a:lnTo>
                      <a:pt x="335"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9" name="Freeform 6">
                <a:extLst>
                  <a:ext uri="{FF2B5EF4-FFF2-40B4-BE49-F238E27FC236}">
                    <a16:creationId xmlns:a16="http://schemas.microsoft.com/office/drawing/2014/main" id="{E9082A3F-2171-4318-9959-BEE198ADB6F5}"/>
                  </a:ext>
                </a:extLst>
              </p:cNvPr>
              <p:cNvSpPr>
                <a:spLocks/>
              </p:cNvSpPr>
              <p:nvPr/>
            </p:nvSpPr>
            <p:spPr bwMode="auto">
              <a:xfrm>
                <a:off x="9409" y="3255"/>
                <a:ext cx="1176" cy="1057"/>
              </a:xfrm>
              <a:custGeom>
                <a:avLst/>
                <a:gdLst>
                  <a:gd name="T0" fmla="*/ 335 w 1176"/>
                  <a:gd name="T1" fmla="*/ 28 h 1057"/>
                  <a:gd name="T2" fmla="*/ 0 w 1176"/>
                  <a:gd name="T3" fmla="*/ 536 h 1057"/>
                  <a:gd name="T4" fmla="*/ 790 w 1176"/>
                  <a:gd name="T5" fmla="*/ 1057 h 1057"/>
                  <a:gd name="T6" fmla="*/ 1176 w 1176"/>
                  <a:gd name="T7" fmla="*/ 469 h 1057"/>
                  <a:gd name="T8" fmla="*/ 467 w 1176"/>
                  <a:gd name="T9" fmla="*/ 0 h 1057"/>
                  <a:gd name="T10" fmla="*/ 335 w 1176"/>
                  <a:gd name="T11" fmla="*/ 28 h 1057"/>
                </a:gdLst>
                <a:ahLst/>
                <a:cxnLst>
                  <a:cxn ang="0">
                    <a:pos x="T0" y="T1"/>
                  </a:cxn>
                  <a:cxn ang="0">
                    <a:pos x="T2" y="T3"/>
                  </a:cxn>
                  <a:cxn ang="0">
                    <a:pos x="T4" y="T5"/>
                  </a:cxn>
                  <a:cxn ang="0">
                    <a:pos x="T6" y="T7"/>
                  </a:cxn>
                  <a:cxn ang="0">
                    <a:pos x="T8" y="T9"/>
                  </a:cxn>
                  <a:cxn ang="0">
                    <a:pos x="T10" y="T11"/>
                  </a:cxn>
                </a:cxnLst>
                <a:rect l="0" t="0" r="r" b="b"/>
                <a:pathLst>
                  <a:path w="1176" h="1057">
                    <a:moveTo>
                      <a:pt x="335" y="28"/>
                    </a:moveTo>
                    <a:lnTo>
                      <a:pt x="0" y="536"/>
                    </a:lnTo>
                    <a:lnTo>
                      <a:pt x="790" y="1057"/>
                    </a:lnTo>
                    <a:lnTo>
                      <a:pt x="1176" y="469"/>
                    </a:lnTo>
                    <a:lnTo>
                      <a:pt x="467" y="0"/>
                    </a:lnTo>
                    <a:lnTo>
                      <a:pt x="335"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0" name="Freeform 7">
                <a:extLst>
                  <a:ext uri="{FF2B5EF4-FFF2-40B4-BE49-F238E27FC236}">
                    <a16:creationId xmlns:a16="http://schemas.microsoft.com/office/drawing/2014/main" id="{1DD6D03A-F090-4874-9F0E-0F49D545674F}"/>
                  </a:ext>
                </a:extLst>
              </p:cNvPr>
              <p:cNvSpPr>
                <a:spLocks/>
              </p:cNvSpPr>
              <p:nvPr/>
            </p:nvSpPr>
            <p:spPr bwMode="auto">
              <a:xfrm>
                <a:off x="9473" y="3522"/>
                <a:ext cx="422" cy="419"/>
              </a:xfrm>
              <a:custGeom>
                <a:avLst/>
                <a:gdLst>
                  <a:gd name="T0" fmla="*/ 422 w 422"/>
                  <a:gd name="T1" fmla="*/ 172 h 419"/>
                  <a:gd name="T2" fmla="*/ 257 w 422"/>
                  <a:gd name="T3" fmla="*/ 419 h 419"/>
                  <a:gd name="T4" fmla="*/ 0 w 422"/>
                  <a:gd name="T5" fmla="*/ 250 h 419"/>
                  <a:gd name="T6" fmla="*/ 162 w 422"/>
                  <a:gd name="T7" fmla="*/ 0 h 419"/>
                  <a:gd name="T8" fmla="*/ 422 w 422"/>
                  <a:gd name="T9" fmla="*/ 172 h 419"/>
                </a:gdLst>
                <a:ahLst/>
                <a:cxnLst>
                  <a:cxn ang="0">
                    <a:pos x="T0" y="T1"/>
                  </a:cxn>
                  <a:cxn ang="0">
                    <a:pos x="T2" y="T3"/>
                  </a:cxn>
                  <a:cxn ang="0">
                    <a:pos x="T4" y="T5"/>
                  </a:cxn>
                  <a:cxn ang="0">
                    <a:pos x="T6" y="T7"/>
                  </a:cxn>
                  <a:cxn ang="0">
                    <a:pos x="T8" y="T9"/>
                  </a:cxn>
                </a:cxnLst>
                <a:rect l="0" t="0" r="r" b="b"/>
                <a:pathLst>
                  <a:path w="422" h="419">
                    <a:moveTo>
                      <a:pt x="422" y="172"/>
                    </a:moveTo>
                    <a:lnTo>
                      <a:pt x="257" y="419"/>
                    </a:lnTo>
                    <a:lnTo>
                      <a:pt x="0" y="250"/>
                    </a:lnTo>
                    <a:lnTo>
                      <a:pt x="162" y="0"/>
                    </a:lnTo>
                    <a:lnTo>
                      <a:pt x="422" y="172"/>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1" name="Freeform 8">
                <a:extLst>
                  <a:ext uri="{FF2B5EF4-FFF2-40B4-BE49-F238E27FC236}">
                    <a16:creationId xmlns:a16="http://schemas.microsoft.com/office/drawing/2014/main" id="{139F7181-58DE-4B04-B06A-9FDBD4ABD293}"/>
                  </a:ext>
                </a:extLst>
              </p:cNvPr>
              <p:cNvSpPr>
                <a:spLocks/>
              </p:cNvSpPr>
              <p:nvPr/>
            </p:nvSpPr>
            <p:spPr bwMode="auto">
              <a:xfrm>
                <a:off x="9473" y="3522"/>
                <a:ext cx="422" cy="419"/>
              </a:xfrm>
              <a:custGeom>
                <a:avLst/>
                <a:gdLst>
                  <a:gd name="T0" fmla="*/ 422 w 422"/>
                  <a:gd name="T1" fmla="*/ 172 h 419"/>
                  <a:gd name="T2" fmla="*/ 257 w 422"/>
                  <a:gd name="T3" fmla="*/ 419 h 419"/>
                  <a:gd name="T4" fmla="*/ 0 w 422"/>
                  <a:gd name="T5" fmla="*/ 250 h 419"/>
                  <a:gd name="T6" fmla="*/ 162 w 422"/>
                  <a:gd name="T7" fmla="*/ 0 h 419"/>
                  <a:gd name="T8" fmla="*/ 422 w 422"/>
                  <a:gd name="T9" fmla="*/ 172 h 419"/>
                </a:gdLst>
                <a:ahLst/>
                <a:cxnLst>
                  <a:cxn ang="0">
                    <a:pos x="T0" y="T1"/>
                  </a:cxn>
                  <a:cxn ang="0">
                    <a:pos x="T2" y="T3"/>
                  </a:cxn>
                  <a:cxn ang="0">
                    <a:pos x="T4" y="T5"/>
                  </a:cxn>
                  <a:cxn ang="0">
                    <a:pos x="T6" y="T7"/>
                  </a:cxn>
                  <a:cxn ang="0">
                    <a:pos x="T8" y="T9"/>
                  </a:cxn>
                </a:cxnLst>
                <a:rect l="0" t="0" r="r" b="b"/>
                <a:pathLst>
                  <a:path w="422" h="419">
                    <a:moveTo>
                      <a:pt x="422" y="172"/>
                    </a:moveTo>
                    <a:lnTo>
                      <a:pt x="257" y="419"/>
                    </a:lnTo>
                    <a:lnTo>
                      <a:pt x="0" y="250"/>
                    </a:lnTo>
                    <a:lnTo>
                      <a:pt x="162" y="0"/>
                    </a:lnTo>
                    <a:lnTo>
                      <a:pt x="422" y="1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2" name="Freeform 9">
                <a:extLst>
                  <a:ext uri="{FF2B5EF4-FFF2-40B4-BE49-F238E27FC236}">
                    <a16:creationId xmlns:a16="http://schemas.microsoft.com/office/drawing/2014/main" id="{ED9BA20E-96C1-4F6F-8EFD-9859F599C54E}"/>
                  </a:ext>
                </a:extLst>
              </p:cNvPr>
              <p:cNvSpPr>
                <a:spLocks/>
              </p:cNvSpPr>
              <p:nvPr/>
            </p:nvSpPr>
            <p:spPr bwMode="auto">
              <a:xfrm>
                <a:off x="9770" y="3465"/>
                <a:ext cx="351" cy="517"/>
              </a:xfrm>
              <a:custGeom>
                <a:avLst/>
                <a:gdLst>
                  <a:gd name="T0" fmla="*/ 351 w 351"/>
                  <a:gd name="T1" fmla="*/ 14 h 517"/>
                  <a:gd name="T2" fmla="*/ 18 w 351"/>
                  <a:gd name="T3" fmla="*/ 517 h 517"/>
                  <a:gd name="T4" fmla="*/ 0 w 351"/>
                  <a:gd name="T5" fmla="*/ 502 h 517"/>
                  <a:gd name="T6" fmla="*/ 330 w 351"/>
                  <a:gd name="T7" fmla="*/ 0 h 517"/>
                  <a:gd name="T8" fmla="*/ 351 w 351"/>
                  <a:gd name="T9" fmla="*/ 14 h 517"/>
                </a:gdLst>
                <a:ahLst/>
                <a:cxnLst>
                  <a:cxn ang="0">
                    <a:pos x="T0" y="T1"/>
                  </a:cxn>
                  <a:cxn ang="0">
                    <a:pos x="T2" y="T3"/>
                  </a:cxn>
                  <a:cxn ang="0">
                    <a:pos x="T4" y="T5"/>
                  </a:cxn>
                  <a:cxn ang="0">
                    <a:pos x="T6" y="T7"/>
                  </a:cxn>
                  <a:cxn ang="0">
                    <a:pos x="T8" y="T9"/>
                  </a:cxn>
                </a:cxnLst>
                <a:rect l="0" t="0" r="r" b="b"/>
                <a:pathLst>
                  <a:path w="351" h="517">
                    <a:moveTo>
                      <a:pt x="351" y="14"/>
                    </a:moveTo>
                    <a:lnTo>
                      <a:pt x="18" y="517"/>
                    </a:lnTo>
                    <a:lnTo>
                      <a:pt x="0" y="502"/>
                    </a:lnTo>
                    <a:lnTo>
                      <a:pt x="330" y="0"/>
                    </a:lnTo>
                    <a:lnTo>
                      <a:pt x="351" y="1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3" name="Freeform 10">
                <a:extLst>
                  <a:ext uri="{FF2B5EF4-FFF2-40B4-BE49-F238E27FC236}">
                    <a16:creationId xmlns:a16="http://schemas.microsoft.com/office/drawing/2014/main" id="{A8CBF50E-1D02-4BF0-A5A9-CF796B6112DC}"/>
                  </a:ext>
                </a:extLst>
              </p:cNvPr>
              <p:cNvSpPr>
                <a:spLocks/>
              </p:cNvSpPr>
              <p:nvPr/>
            </p:nvSpPr>
            <p:spPr bwMode="auto">
              <a:xfrm>
                <a:off x="9770" y="3465"/>
                <a:ext cx="351" cy="517"/>
              </a:xfrm>
              <a:custGeom>
                <a:avLst/>
                <a:gdLst>
                  <a:gd name="T0" fmla="*/ 351 w 351"/>
                  <a:gd name="T1" fmla="*/ 14 h 517"/>
                  <a:gd name="T2" fmla="*/ 18 w 351"/>
                  <a:gd name="T3" fmla="*/ 517 h 517"/>
                  <a:gd name="T4" fmla="*/ 0 w 351"/>
                  <a:gd name="T5" fmla="*/ 502 h 517"/>
                  <a:gd name="T6" fmla="*/ 330 w 351"/>
                  <a:gd name="T7" fmla="*/ 0 h 517"/>
                  <a:gd name="T8" fmla="*/ 351 w 351"/>
                  <a:gd name="T9" fmla="*/ 14 h 517"/>
                </a:gdLst>
                <a:ahLst/>
                <a:cxnLst>
                  <a:cxn ang="0">
                    <a:pos x="T0" y="T1"/>
                  </a:cxn>
                  <a:cxn ang="0">
                    <a:pos x="T2" y="T3"/>
                  </a:cxn>
                  <a:cxn ang="0">
                    <a:pos x="T4" y="T5"/>
                  </a:cxn>
                  <a:cxn ang="0">
                    <a:pos x="T6" y="T7"/>
                  </a:cxn>
                  <a:cxn ang="0">
                    <a:pos x="T8" y="T9"/>
                  </a:cxn>
                </a:cxnLst>
                <a:rect l="0" t="0" r="r" b="b"/>
                <a:pathLst>
                  <a:path w="351" h="517">
                    <a:moveTo>
                      <a:pt x="351" y="14"/>
                    </a:moveTo>
                    <a:lnTo>
                      <a:pt x="18" y="517"/>
                    </a:lnTo>
                    <a:lnTo>
                      <a:pt x="0" y="502"/>
                    </a:lnTo>
                    <a:lnTo>
                      <a:pt x="330" y="0"/>
                    </a:lnTo>
                    <a:lnTo>
                      <a:pt x="351"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4" name="Freeform 11">
                <a:extLst>
                  <a:ext uri="{FF2B5EF4-FFF2-40B4-BE49-F238E27FC236}">
                    <a16:creationId xmlns:a16="http://schemas.microsoft.com/office/drawing/2014/main" id="{41242DB8-3EA2-4367-8898-95D9BAC36669}"/>
                  </a:ext>
                </a:extLst>
              </p:cNvPr>
              <p:cNvSpPr>
                <a:spLocks/>
              </p:cNvSpPr>
              <p:nvPr/>
            </p:nvSpPr>
            <p:spPr bwMode="auto">
              <a:xfrm>
                <a:off x="9812" y="3493"/>
                <a:ext cx="354" cy="517"/>
              </a:xfrm>
              <a:custGeom>
                <a:avLst/>
                <a:gdLst>
                  <a:gd name="T0" fmla="*/ 354 w 354"/>
                  <a:gd name="T1" fmla="*/ 14 h 517"/>
                  <a:gd name="T2" fmla="*/ 21 w 354"/>
                  <a:gd name="T3" fmla="*/ 517 h 517"/>
                  <a:gd name="T4" fmla="*/ 0 w 354"/>
                  <a:gd name="T5" fmla="*/ 503 h 517"/>
                  <a:gd name="T6" fmla="*/ 332 w 354"/>
                  <a:gd name="T7" fmla="*/ 0 h 517"/>
                  <a:gd name="T8" fmla="*/ 354 w 354"/>
                  <a:gd name="T9" fmla="*/ 14 h 517"/>
                </a:gdLst>
                <a:ahLst/>
                <a:cxnLst>
                  <a:cxn ang="0">
                    <a:pos x="T0" y="T1"/>
                  </a:cxn>
                  <a:cxn ang="0">
                    <a:pos x="T2" y="T3"/>
                  </a:cxn>
                  <a:cxn ang="0">
                    <a:pos x="T4" y="T5"/>
                  </a:cxn>
                  <a:cxn ang="0">
                    <a:pos x="T6" y="T7"/>
                  </a:cxn>
                  <a:cxn ang="0">
                    <a:pos x="T8" y="T9"/>
                  </a:cxn>
                </a:cxnLst>
                <a:rect l="0" t="0" r="r" b="b"/>
                <a:pathLst>
                  <a:path w="354" h="517">
                    <a:moveTo>
                      <a:pt x="354" y="14"/>
                    </a:moveTo>
                    <a:lnTo>
                      <a:pt x="21" y="517"/>
                    </a:lnTo>
                    <a:lnTo>
                      <a:pt x="0" y="503"/>
                    </a:lnTo>
                    <a:lnTo>
                      <a:pt x="332" y="0"/>
                    </a:lnTo>
                    <a:lnTo>
                      <a:pt x="354" y="1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5" name="Freeform 12">
                <a:extLst>
                  <a:ext uri="{FF2B5EF4-FFF2-40B4-BE49-F238E27FC236}">
                    <a16:creationId xmlns:a16="http://schemas.microsoft.com/office/drawing/2014/main" id="{81DC379E-FCD7-4EBB-A3E2-387EC7D8E030}"/>
                  </a:ext>
                </a:extLst>
              </p:cNvPr>
              <p:cNvSpPr>
                <a:spLocks/>
              </p:cNvSpPr>
              <p:nvPr/>
            </p:nvSpPr>
            <p:spPr bwMode="auto">
              <a:xfrm>
                <a:off x="9812" y="3493"/>
                <a:ext cx="354" cy="517"/>
              </a:xfrm>
              <a:custGeom>
                <a:avLst/>
                <a:gdLst>
                  <a:gd name="T0" fmla="*/ 354 w 354"/>
                  <a:gd name="T1" fmla="*/ 14 h 517"/>
                  <a:gd name="T2" fmla="*/ 21 w 354"/>
                  <a:gd name="T3" fmla="*/ 517 h 517"/>
                  <a:gd name="T4" fmla="*/ 0 w 354"/>
                  <a:gd name="T5" fmla="*/ 503 h 517"/>
                  <a:gd name="T6" fmla="*/ 332 w 354"/>
                  <a:gd name="T7" fmla="*/ 0 h 517"/>
                  <a:gd name="T8" fmla="*/ 354 w 354"/>
                  <a:gd name="T9" fmla="*/ 14 h 517"/>
                </a:gdLst>
                <a:ahLst/>
                <a:cxnLst>
                  <a:cxn ang="0">
                    <a:pos x="T0" y="T1"/>
                  </a:cxn>
                  <a:cxn ang="0">
                    <a:pos x="T2" y="T3"/>
                  </a:cxn>
                  <a:cxn ang="0">
                    <a:pos x="T4" y="T5"/>
                  </a:cxn>
                  <a:cxn ang="0">
                    <a:pos x="T6" y="T7"/>
                  </a:cxn>
                  <a:cxn ang="0">
                    <a:pos x="T8" y="T9"/>
                  </a:cxn>
                </a:cxnLst>
                <a:rect l="0" t="0" r="r" b="b"/>
                <a:pathLst>
                  <a:path w="354" h="517">
                    <a:moveTo>
                      <a:pt x="354" y="14"/>
                    </a:moveTo>
                    <a:lnTo>
                      <a:pt x="21" y="517"/>
                    </a:lnTo>
                    <a:lnTo>
                      <a:pt x="0" y="503"/>
                    </a:lnTo>
                    <a:lnTo>
                      <a:pt x="332" y="0"/>
                    </a:lnTo>
                    <a:lnTo>
                      <a:pt x="354"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6" name="Freeform 13">
                <a:extLst>
                  <a:ext uri="{FF2B5EF4-FFF2-40B4-BE49-F238E27FC236}">
                    <a16:creationId xmlns:a16="http://schemas.microsoft.com/office/drawing/2014/main" id="{B05617F7-6D4D-4EB9-B303-809B04820950}"/>
                  </a:ext>
                </a:extLst>
              </p:cNvPr>
              <p:cNvSpPr>
                <a:spLocks/>
              </p:cNvSpPr>
              <p:nvPr/>
            </p:nvSpPr>
            <p:spPr bwMode="auto">
              <a:xfrm>
                <a:off x="9857" y="3524"/>
                <a:ext cx="351" cy="514"/>
              </a:xfrm>
              <a:custGeom>
                <a:avLst/>
                <a:gdLst>
                  <a:gd name="T0" fmla="*/ 351 w 351"/>
                  <a:gd name="T1" fmla="*/ 12 h 514"/>
                  <a:gd name="T2" fmla="*/ 19 w 351"/>
                  <a:gd name="T3" fmla="*/ 514 h 514"/>
                  <a:gd name="T4" fmla="*/ 0 w 351"/>
                  <a:gd name="T5" fmla="*/ 502 h 514"/>
                  <a:gd name="T6" fmla="*/ 332 w 351"/>
                  <a:gd name="T7" fmla="*/ 0 h 514"/>
                  <a:gd name="T8" fmla="*/ 351 w 351"/>
                  <a:gd name="T9" fmla="*/ 12 h 514"/>
                </a:gdLst>
                <a:ahLst/>
                <a:cxnLst>
                  <a:cxn ang="0">
                    <a:pos x="T0" y="T1"/>
                  </a:cxn>
                  <a:cxn ang="0">
                    <a:pos x="T2" y="T3"/>
                  </a:cxn>
                  <a:cxn ang="0">
                    <a:pos x="T4" y="T5"/>
                  </a:cxn>
                  <a:cxn ang="0">
                    <a:pos x="T6" y="T7"/>
                  </a:cxn>
                  <a:cxn ang="0">
                    <a:pos x="T8" y="T9"/>
                  </a:cxn>
                </a:cxnLst>
                <a:rect l="0" t="0" r="r" b="b"/>
                <a:pathLst>
                  <a:path w="351" h="514">
                    <a:moveTo>
                      <a:pt x="351" y="12"/>
                    </a:moveTo>
                    <a:lnTo>
                      <a:pt x="19" y="514"/>
                    </a:lnTo>
                    <a:lnTo>
                      <a:pt x="0" y="502"/>
                    </a:lnTo>
                    <a:lnTo>
                      <a:pt x="332" y="0"/>
                    </a:lnTo>
                    <a:lnTo>
                      <a:pt x="351" y="12"/>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7" name="Freeform 14">
                <a:extLst>
                  <a:ext uri="{FF2B5EF4-FFF2-40B4-BE49-F238E27FC236}">
                    <a16:creationId xmlns:a16="http://schemas.microsoft.com/office/drawing/2014/main" id="{05A3717E-C243-438C-B250-5EB75EA19381}"/>
                  </a:ext>
                </a:extLst>
              </p:cNvPr>
              <p:cNvSpPr>
                <a:spLocks/>
              </p:cNvSpPr>
              <p:nvPr/>
            </p:nvSpPr>
            <p:spPr bwMode="auto">
              <a:xfrm>
                <a:off x="9857" y="3524"/>
                <a:ext cx="351" cy="514"/>
              </a:xfrm>
              <a:custGeom>
                <a:avLst/>
                <a:gdLst>
                  <a:gd name="T0" fmla="*/ 351 w 351"/>
                  <a:gd name="T1" fmla="*/ 12 h 514"/>
                  <a:gd name="T2" fmla="*/ 19 w 351"/>
                  <a:gd name="T3" fmla="*/ 514 h 514"/>
                  <a:gd name="T4" fmla="*/ 0 w 351"/>
                  <a:gd name="T5" fmla="*/ 502 h 514"/>
                  <a:gd name="T6" fmla="*/ 332 w 351"/>
                  <a:gd name="T7" fmla="*/ 0 h 514"/>
                  <a:gd name="T8" fmla="*/ 351 w 351"/>
                  <a:gd name="T9" fmla="*/ 12 h 514"/>
                </a:gdLst>
                <a:ahLst/>
                <a:cxnLst>
                  <a:cxn ang="0">
                    <a:pos x="T0" y="T1"/>
                  </a:cxn>
                  <a:cxn ang="0">
                    <a:pos x="T2" y="T3"/>
                  </a:cxn>
                  <a:cxn ang="0">
                    <a:pos x="T4" y="T5"/>
                  </a:cxn>
                  <a:cxn ang="0">
                    <a:pos x="T6" y="T7"/>
                  </a:cxn>
                  <a:cxn ang="0">
                    <a:pos x="T8" y="T9"/>
                  </a:cxn>
                </a:cxnLst>
                <a:rect l="0" t="0" r="r" b="b"/>
                <a:pathLst>
                  <a:path w="351" h="514">
                    <a:moveTo>
                      <a:pt x="351" y="12"/>
                    </a:moveTo>
                    <a:lnTo>
                      <a:pt x="19" y="514"/>
                    </a:lnTo>
                    <a:lnTo>
                      <a:pt x="0" y="502"/>
                    </a:lnTo>
                    <a:lnTo>
                      <a:pt x="332" y="0"/>
                    </a:lnTo>
                    <a:lnTo>
                      <a:pt x="351" y="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8" name="Freeform 15">
                <a:extLst>
                  <a:ext uri="{FF2B5EF4-FFF2-40B4-BE49-F238E27FC236}">
                    <a16:creationId xmlns:a16="http://schemas.microsoft.com/office/drawing/2014/main" id="{F3E41653-7A2A-414D-B971-5B7CA650A608}"/>
                  </a:ext>
                </a:extLst>
              </p:cNvPr>
              <p:cNvSpPr>
                <a:spLocks/>
              </p:cNvSpPr>
              <p:nvPr/>
            </p:nvSpPr>
            <p:spPr bwMode="auto">
              <a:xfrm>
                <a:off x="9899" y="3552"/>
                <a:ext cx="354" cy="517"/>
              </a:xfrm>
              <a:custGeom>
                <a:avLst/>
                <a:gdLst>
                  <a:gd name="T0" fmla="*/ 354 w 354"/>
                  <a:gd name="T1" fmla="*/ 14 h 517"/>
                  <a:gd name="T2" fmla="*/ 21 w 354"/>
                  <a:gd name="T3" fmla="*/ 517 h 517"/>
                  <a:gd name="T4" fmla="*/ 0 w 354"/>
                  <a:gd name="T5" fmla="*/ 503 h 517"/>
                  <a:gd name="T6" fmla="*/ 333 w 354"/>
                  <a:gd name="T7" fmla="*/ 0 h 517"/>
                  <a:gd name="T8" fmla="*/ 354 w 354"/>
                  <a:gd name="T9" fmla="*/ 14 h 517"/>
                </a:gdLst>
                <a:ahLst/>
                <a:cxnLst>
                  <a:cxn ang="0">
                    <a:pos x="T0" y="T1"/>
                  </a:cxn>
                  <a:cxn ang="0">
                    <a:pos x="T2" y="T3"/>
                  </a:cxn>
                  <a:cxn ang="0">
                    <a:pos x="T4" y="T5"/>
                  </a:cxn>
                  <a:cxn ang="0">
                    <a:pos x="T6" y="T7"/>
                  </a:cxn>
                  <a:cxn ang="0">
                    <a:pos x="T8" y="T9"/>
                  </a:cxn>
                </a:cxnLst>
                <a:rect l="0" t="0" r="r" b="b"/>
                <a:pathLst>
                  <a:path w="354" h="517">
                    <a:moveTo>
                      <a:pt x="354" y="14"/>
                    </a:moveTo>
                    <a:lnTo>
                      <a:pt x="21" y="517"/>
                    </a:lnTo>
                    <a:lnTo>
                      <a:pt x="0" y="503"/>
                    </a:lnTo>
                    <a:lnTo>
                      <a:pt x="333" y="0"/>
                    </a:lnTo>
                    <a:lnTo>
                      <a:pt x="354" y="1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89" name="Freeform 16">
                <a:extLst>
                  <a:ext uri="{FF2B5EF4-FFF2-40B4-BE49-F238E27FC236}">
                    <a16:creationId xmlns:a16="http://schemas.microsoft.com/office/drawing/2014/main" id="{B1EF0BB2-B702-4732-93A7-BEAF60241F86}"/>
                  </a:ext>
                </a:extLst>
              </p:cNvPr>
              <p:cNvSpPr>
                <a:spLocks/>
              </p:cNvSpPr>
              <p:nvPr/>
            </p:nvSpPr>
            <p:spPr bwMode="auto">
              <a:xfrm>
                <a:off x="9899" y="3552"/>
                <a:ext cx="354" cy="517"/>
              </a:xfrm>
              <a:custGeom>
                <a:avLst/>
                <a:gdLst>
                  <a:gd name="T0" fmla="*/ 354 w 354"/>
                  <a:gd name="T1" fmla="*/ 14 h 517"/>
                  <a:gd name="T2" fmla="*/ 21 w 354"/>
                  <a:gd name="T3" fmla="*/ 517 h 517"/>
                  <a:gd name="T4" fmla="*/ 0 w 354"/>
                  <a:gd name="T5" fmla="*/ 503 h 517"/>
                  <a:gd name="T6" fmla="*/ 333 w 354"/>
                  <a:gd name="T7" fmla="*/ 0 h 517"/>
                  <a:gd name="T8" fmla="*/ 354 w 354"/>
                  <a:gd name="T9" fmla="*/ 14 h 517"/>
                </a:gdLst>
                <a:ahLst/>
                <a:cxnLst>
                  <a:cxn ang="0">
                    <a:pos x="T0" y="T1"/>
                  </a:cxn>
                  <a:cxn ang="0">
                    <a:pos x="T2" y="T3"/>
                  </a:cxn>
                  <a:cxn ang="0">
                    <a:pos x="T4" y="T5"/>
                  </a:cxn>
                  <a:cxn ang="0">
                    <a:pos x="T6" y="T7"/>
                  </a:cxn>
                  <a:cxn ang="0">
                    <a:pos x="T8" y="T9"/>
                  </a:cxn>
                </a:cxnLst>
                <a:rect l="0" t="0" r="r" b="b"/>
                <a:pathLst>
                  <a:path w="354" h="517">
                    <a:moveTo>
                      <a:pt x="354" y="14"/>
                    </a:moveTo>
                    <a:lnTo>
                      <a:pt x="21" y="517"/>
                    </a:lnTo>
                    <a:lnTo>
                      <a:pt x="0" y="503"/>
                    </a:lnTo>
                    <a:lnTo>
                      <a:pt x="333" y="0"/>
                    </a:lnTo>
                    <a:lnTo>
                      <a:pt x="354"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0" name="Freeform 17">
                <a:extLst>
                  <a:ext uri="{FF2B5EF4-FFF2-40B4-BE49-F238E27FC236}">
                    <a16:creationId xmlns:a16="http://schemas.microsoft.com/office/drawing/2014/main" id="{424C8424-FD84-4E2D-B7C8-BBCD1FB2D087}"/>
                  </a:ext>
                </a:extLst>
              </p:cNvPr>
              <p:cNvSpPr>
                <a:spLocks/>
              </p:cNvSpPr>
              <p:nvPr/>
            </p:nvSpPr>
            <p:spPr bwMode="auto">
              <a:xfrm>
                <a:off x="9944" y="3581"/>
                <a:ext cx="351" cy="516"/>
              </a:xfrm>
              <a:custGeom>
                <a:avLst/>
                <a:gdLst>
                  <a:gd name="T0" fmla="*/ 351 w 351"/>
                  <a:gd name="T1" fmla="*/ 14 h 516"/>
                  <a:gd name="T2" fmla="*/ 19 w 351"/>
                  <a:gd name="T3" fmla="*/ 516 h 516"/>
                  <a:gd name="T4" fmla="*/ 0 w 351"/>
                  <a:gd name="T5" fmla="*/ 502 h 516"/>
                  <a:gd name="T6" fmla="*/ 333 w 351"/>
                  <a:gd name="T7" fmla="*/ 0 h 516"/>
                  <a:gd name="T8" fmla="*/ 351 w 351"/>
                  <a:gd name="T9" fmla="*/ 14 h 516"/>
                </a:gdLst>
                <a:ahLst/>
                <a:cxnLst>
                  <a:cxn ang="0">
                    <a:pos x="T0" y="T1"/>
                  </a:cxn>
                  <a:cxn ang="0">
                    <a:pos x="T2" y="T3"/>
                  </a:cxn>
                  <a:cxn ang="0">
                    <a:pos x="T4" y="T5"/>
                  </a:cxn>
                  <a:cxn ang="0">
                    <a:pos x="T6" y="T7"/>
                  </a:cxn>
                  <a:cxn ang="0">
                    <a:pos x="T8" y="T9"/>
                  </a:cxn>
                </a:cxnLst>
                <a:rect l="0" t="0" r="r" b="b"/>
                <a:pathLst>
                  <a:path w="351" h="516">
                    <a:moveTo>
                      <a:pt x="351" y="14"/>
                    </a:moveTo>
                    <a:lnTo>
                      <a:pt x="19" y="516"/>
                    </a:lnTo>
                    <a:lnTo>
                      <a:pt x="0" y="502"/>
                    </a:lnTo>
                    <a:lnTo>
                      <a:pt x="333" y="0"/>
                    </a:lnTo>
                    <a:lnTo>
                      <a:pt x="351" y="1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1" name="Freeform 18">
                <a:extLst>
                  <a:ext uri="{FF2B5EF4-FFF2-40B4-BE49-F238E27FC236}">
                    <a16:creationId xmlns:a16="http://schemas.microsoft.com/office/drawing/2014/main" id="{F3EF20CD-6381-444D-973D-02A5486D6EEC}"/>
                  </a:ext>
                </a:extLst>
              </p:cNvPr>
              <p:cNvSpPr>
                <a:spLocks/>
              </p:cNvSpPr>
              <p:nvPr/>
            </p:nvSpPr>
            <p:spPr bwMode="auto">
              <a:xfrm>
                <a:off x="9944" y="3581"/>
                <a:ext cx="351" cy="516"/>
              </a:xfrm>
              <a:custGeom>
                <a:avLst/>
                <a:gdLst>
                  <a:gd name="T0" fmla="*/ 351 w 351"/>
                  <a:gd name="T1" fmla="*/ 14 h 516"/>
                  <a:gd name="T2" fmla="*/ 19 w 351"/>
                  <a:gd name="T3" fmla="*/ 516 h 516"/>
                  <a:gd name="T4" fmla="*/ 0 w 351"/>
                  <a:gd name="T5" fmla="*/ 502 h 516"/>
                  <a:gd name="T6" fmla="*/ 333 w 351"/>
                  <a:gd name="T7" fmla="*/ 0 h 516"/>
                  <a:gd name="T8" fmla="*/ 351 w 351"/>
                  <a:gd name="T9" fmla="*/ 14 h 516"/>
                </a:gdLst>
                <a:ahLst/>
                <a:cxnLst>
                  <a:cxn ang="0">
                    <a:pos x="T0" y="T1"/>
                  </a:cxn>
                  <a:cxn ang="0">
                    <a:pos x="T2" y="T3"/>
                  </a:cxn>
                  <a:cxn ang="0">
                    <a:pos x="T4" y="T5"/>
                  </a:cxn>
                  <a:cxn ang="0">
                    <a:pos x="T6" y="T7"/>
                  </a:cxn>
                  <a:cxn ang="0">
                    <a:pos x="T8" y="T9"/>
                  </a:cxn>
                </a:cxnLst>
                <a:rect l="0" t="0" r="r" b="b"/>
                <a:pathLst>
                  <a:path w="351" h="516">
                    <a:moveTo>
                      <a:pt x="351" y="14"/>
                    </a:moveTo>
                    <a:lnTo>
                      <a:pt x="19" y="516"/>
                    </a:lnTo>
                    <a:lnTo>
                      <a:pt x="0" y="502"/>
                    </a:lnTo>
                    <a:lnTo>
                      <a:pt x="333" y="0"/>
                    </a:lnTo>
                    <a:lnTo>
                      <a:pt x="351"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2" name="Freeform 19">
                <a:extLst>
                  <a:ext uri="{FF2B5EF4-FFF2-40B4-BE49-F238E27FC236}">
                    <a16:creationId xmlns:a16="http://schemas.microsoft.com/office/drawing/2014/main" id="{3BCE6C17-3E43-4FD6-BC91-67592CC1FA79}"/>
                  </a:ext>
                </a:extLst>
              </p:cNvPr>
              <p:cNvSpPr>
                <a:spLocks/>
              </p:cNvSpPr>
              <p:nvPr/>
            </p:nvSpPr>
            <p:spPr bwMode="auto">
              <a:xfrm>
                <a:off x="9987" y="3609"/>
                <a:ext cx="353" cy="516"/>
              </a:xfrm>
              <a:custGeom>
                <a:avLst/>
                <a:gdLst>
                  <a:gd name="T0" fmla="*/ 353 w 353"/>
                  <a:gd name="T1" fmla="*/ 14 h 516"/>
                  <a:gd name="T2" fmla="*/ 21 w 353"/>
                  <a:gd name="T3" fmla="*/ 516 h 516"/>
                  <a:gd name="T4" fmla="*/ 0 w 353"/>
                  <a:gd name="T5" fmla="*/ 502 h 516"/>
                  <a:gd name="T6" fmla="*/ 332 w 353"/>
                  <a:gd name="T7" fmla="*/ 0 h 516"/>
                  <a:gd name="T8" fmla="*/ 353 w 353"/>
                  <a:gd name="T9" fmla="*/ 14 h 516"/>
                </a:gdLst>
                <a:ahLst/>
                <a:cxnLst>
                  <a:cxn ang="0">
                    <a:pos x="T0" y="T1"/>
                  </a:cxn>
                  <a:cxn ang="0">
                    <a:pos x="T2" y="T3"/>
                  </a:cxn>
                  <a:cxn ang="0">
                    <a:pos x="T4" y="T5"/>
                  </a:cxn>
                  <a:cxn ang="0">
                    <a:pos x="T6" y="T7"/>
                  </a:cxn>
                  <a:cxn ang="0">
                    <a:pos x="T8" y="T9"/>
                  </a:cxn>
                </a:cxnLst>
                <a:rect l="0" t="0" r="r" b="b"/>
                <a:pathLst>
                  <a:path w="353" h="516">
                    <a:moveTo>
                      <a:pt x="353" y="14"/>
                    </a:moveTo>
                    <a:lnTo>
                      <a:pt x="21" y="516"/>
                    </a:lnTo>
                    <a:lnTo>
                      <a:pt x="0" y="502"/>
                    </a:lnTo>
                    <a:lnTo>
                      <a:pt x="332" y="0"/>
                    </a:lnTo>
                    <a:lnTo>
                      <a:pt x="353" y="1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3" name="Freeform 20">
                <a:extLst>
                  <a:ext uri="{FF2B5EF4-FFF2-40B4-BE49-F238E27FC236}">
                    <a16:creationId xmlns:a16="http://schemas.microsoft.com/office/drawing/2014/main" id="{1A087BB5-1520-4D5C-B7FB-48A6CC992D1F}"/>
                  </a:ext>
                </a:extLst>
              </p:cNvPr>
              <p:cNvSpPr>
                <a:spLocks/>
              </p:cNvSpPr>
              <p:nvPr/>
            </p:nvSpPr>
            <p:spPr bwMode="auto">
              <a:xfrm>
                <a:off x="9987" y="3609"/>
                <a:ext cx="353" cy="516"/>
              </a:xfrm>
              <a:custGeom>
                <a:avLst/>
                <a:gdLst>
                  <a:gd name="T0" fmla="*/ 353 w 353"/>
                  <a:gd name="T1" fmla="*/ 14 h 516"/>
                  <a:gd name="T2" fmla="*/ 21 w 353"/>
                  <a:gd name="T3" fmla="*/ 516 h 516"/>
                  <a:gd name="T4" fmla="*/ 0 w 353"/>
                  <a:gd name="T5" fmla="*/ 502 h 516"/>
                  <a:gd name="T6" fmla="*/ 332 w 353"/>
                  <a:gd name="T7" fmla="*/ 0 h 516"/>
                  <a:gd name="T8" fmla="*/ 353 w 353"/>
                  <a:gd name="T9" fmla="*/ 14 h 516"/>
                </a:gdLst>
                <a:ahLst/>
                <a:cxnLst>
                  <a:cxn ang="0">
                    <a:pos x="T0" y="T1"/>
                  </a:cxn>
                  <a:cxn ang="0">
                    <a:pos x="T2" y="T3"/>
                  </a:cxn>
                  <a:cxn ang="0">
                    <a:pos x="T4" y="T5"/>
                  </a:cxn>
                  <a:cxn ang="0">
                    <a:pos x="T6" y="T7"/>
                  </a:cxn>
                  <a:cxn ang="0">
                    <a:pos x="T8" y="T9"/>
                  </a:cxn>
                </a:cxnLst>
                <a:rect l="0" t="0" r="r" b="b"/>
                <a:pathLst>
                  <a:path w="353" h="516">
                    <a:moveTo>
                      <a:pt x="353" y="14"/>
                    </a:moveTo>
                    <a:lnTo>
                      <a:pt x="21" y="516"/>
                    </a:lnTo>
                    <a:lnTo>
                      <a:pt x="0" y="502"/>
                    </a:lnTo>
                    <a:lnTo>
                      <a:pt x="332" y="0"/>
                    </a:lnTo>
                    <a:lnTo>
                      <a:pt x="353"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4" name="Freeform 21">
                <a:extLst>
                  <a:ext uri="{FF2B5EF4-FFF2-40B4-BE49-F238E27FC236}">
                    <a16:creationId xmlns:a16="http://schemas.microsoft.com/office/drawing/2014/main" id="{8BF31B4A-E773-465C-87A2-E6E271379AB3}"/>
                  </a:ext>
                </a:extLst>
              </p:cNvPr>
              <p:cNvSpPr>
                <a:spLocks/>
              </p:cNvSpPr>
              <p:nvPr/>
            </p:nvSpPr>
            <p:spPr bwMode="auto">
              <a:xfrm>
                <a:off x="10031" y="3640"/>
                <a:ext cx="352" cy="514"/>
              </a:xfrm>
              <a:custGeom>
                <a:avLst/>
                <a:gdLst>
                  <a:gd name="T0" fmla="*/ 352 w 352"/>
                  <a:gd name="T1" fmla="*/ 11 h 514"/>
                  <a:gd name="T2" fmla="*/ 19 w 352"/>
                  <a:gd name="T3" fmla="*/ 514 h 514"/>
                  <a:gd name="T4" fmla="*/ 0 w 352"/>
                  <a:gd name="T5" fmla="*/ 502 h 514"/>
                  <a:gd name="T6" fmla="*/ 333 w 352"/>
                  <a:gd name="T7" fmla="*/ 0 h 514"/>
                  <a:gd name="T8" fmla="*/ 352 w 352"/>
                  <a:gd name="T9" fmla="*/ 11 h 514"/>
                </a:gdLst>
                <a:ahLst/>
                <a:cxnLst>
                  <a:cxn ang="0">
                    <a:pos x="T0" y="T1"/>
                  </a:cxn>
                  <a:cxn ang="0">
                    <a:pos x="T2" y="T3"/>
                  </a:cxn>
                  <a:cxn ang="0">
                    <a:pos x="T4" y="T5"/>
                  </a:cxn>
                  <a:cxn ang="0">
                    <a:pos x="T6" y="T7"/>
                  </a:cxn>
                  <a:cxn ang="0">
                    <a:pos x="T8" y="T9"/>
                  </a:cxn>
                </a:cxnLst>
                <a:rect l="0" t="0" r="r" b="b"/>
                <a:pathLst>
                  <a:path w="352" h="514">
                    <a:moveTo>
                      <a:pt x="352" y="11"/>
                    </a:moveTo>
                    <a:lnTo>
                      <a:pt x="19" y="514"/>
                    </a:lnTo>
                    <a:lnTo>
                      <a:pt x="0" y="502"/>
                    </a:lnTo>
                    <a:lnTo>
                      <a:pt x="333" y="0"/>
                    </a:lnTo>
                    <a:lnTo>
                      <a:pt x="352" y="11"/>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5" name="Freeform 22">
                <a:extLst>
                  <a:ext uri="{FF2B5EF4-FFF2-40B4-BE49-F238E27FC236}">
                    <a16:creationId xmlns:a16="http://schemas.microsoft.com/office/drawing/2014/main" id="{4049F58C-33E1-4173-B65D-8EEDCFFA88BF}"/>
                  </a:ext>
                </a:extLst>
              </p:cNvPr>
              <p:cNvSpPr>
                <a:spLocks/>
              </p:cNvSpPr>
              <p:nvPr/>
            </p:nvSpPr>
            <p:spPr bwMode="auto">
              <a:xfrm>
                <a:off x="10031" y="3640"/>
                <a:ext cx="352" cy="514"/>
              </a:xfrm>
              <a:custGeom>
                <a:avLst/>
                <a:gdLst>
                  <a:gd name="T0" fmla="*/ 352 w 352"/>
                  <a:gd name="T1" fmla="*/ 11 h 514"/>
                  <a:gd name="T2" fmla="*/ 19 w 352"/>
                  <a:gd name="T3" fmla="*/ 514 h 514"/>
                  <a:gd name="T4" fmla="*/ 0 w 352"/>
                  <a:gd name="T5" fmla="*/ 502 h 514"/>
                  <a:gd name="T6" fmla="*/ 333 w 352"/>
                  <a:gd name="T7" fmla="*/ 0 h 514"/>
                  <a:gd name="T8" fmla="*/ 352 w 352"/>
                  <a:gd name="T9" fmla="*/ 11 h 514"/>
                </a:gdLst>
                <a:ahLst/>
                <a:cxnLst>
                  <a:cxn ang="0">
                    <a:pos x="T0" y="T1"/>
                  </a:cxn>
                  <a:cxn ang="0">
                    <a:pos x="T2" y="T3"/>
                  </a:cxn>
                  <a:cxn ang="0">
                    <a:pos x="T4" y="T5"/>
                  </a:cxn>
                  <a:cxn ang="0">
                    <a:pos x="T6" y="T7"/>
                  </a:cxn>
                  <a:cxn ang="0">
                    <a:pos x="T8" y="T9"/>
                  </a:cxn>
                </a:cxnLst>
                <a:rect l="0" t="0" r="r" b="b"/>
                <a:pathLst>
                  <a:path w="352" h="514">
                    <a:moveTo>
                      <a:pt x="352" y="11"/>
                    </a:moveTo>
                    <a:lnTo>
                      <a:pt x="19" y="514"/>
                    </a:lnTo>
                    <a:lnTo>
                      <a:pt x="0" y="502"/>
                    </a:lnTo>
                    <a:lnTo>
                      <a:pt x="333" y="0"/>
                    </a:lnTo>
                    <a:lnTo>
                      <a:pt x="352"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6" name="Freeform 23">
                <a:extLst>
                  <a:ext uri="{FF2B5EF4-FFF2-40B4-BE49-F238E27FC236}">
                    <a16:creationId xmlns:a16="http://schemas.microsoft.com/office/drawing/2014/main" id="{DCBB550D-8CD2-4FC9-B33F-C985C3F8C97F}"/>
                  </a:ext>
                </a:extLst>
              </p:cNvPr>
              <p:cNvSpPr>
                <a:spLocks/>
              </p:cNvSpPr>
              <p:nvPr/>
            </p:nvSpPr>
            <p:spPr bwMode="auto">
              <a:xfrm>
                <a:off x="10074" y="3668"/>
                <a:ext cx="353" cy="516"/>
              </a:xfrm>
              <a:custGeom>
                <a:avLst/>
                <a:gdLst>
                  <a:gd name="T0" fmla="*/ 353 w 353"/>
                  <a:gd name="T1" fmla="*/ 14 h 516"/>
                  <a:gd name="T2" fmla="*/ 21 w 353"/>
                  <a:gd name="T3" fmla="*/ 516 h 516"/>
                  <a:gd name="T4" fmla="*/ 0 w 353"/>
                  <a:gd name="T5" fmla="*/ 502 h 516"/>
                  <a:gd name="T6" fmla="*/ 332 w 353"/>
                  <a:gd name="T7" fmla="*/ 0 h 516"/>
                  <a:gd name="T8" fmla="*/ 353 w 353"/>
                  <a:gd name="T9" fmla="*/ 14 h 516"/>
                </a:gdLst>
                <a:ahLst/>
                <a:cxnLst>
                  <a:cxn ang="0">
                    <a:pos x="T0" y="T1"/>
                  </a:cxn>
                  <a:cxn ang="0">
                    <a:pos x="T2" y="T3"/>
                  </a:cxn>
                  <a:cxn ang="0">
                    <a:pos x="T4" y="T5"/>
                  </a:cxn>
                  <a:cxn ang="0">
                    <a:pos x="T6" y="T7"/>
                  </a:cxn>
                  <a:cxn ang="0">
                    <a:pos x="T8" y="T9"/>
                  </a:cxn>
                </a:cxnLst>
                <a:rect l="0" t="0" r="r" b="b"/>
                <a:pathLst>
                  <a:path w="353" h="516">
                    <a:moveTo>
                      <a:pt x="353" y="14"/>
                    </a:moveTo>
                    <a:lnTo>
                      <a:pt x="21" y="516"/>
                    </a:lnTo>
                    <a:lnTo>
                      <a:pt x="0" y="502"/>
                    </a:lnTo>
                    <a:lnTo>
                      <a:pt x="332" y="0"/>
                    </a:lnTo>
                    <a:lnTo>
                      <a:pt x="353" y="1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7" name="Freeform 24">
                <a:extLst>
                  <a:ext uri="{FF2B5EF4-FFF2-40B4-BE49-F238E27FC236}">
                    <a16:creationId xmlns:a16="http://schemas.microsoft.com/office/drawing/2014/main" id="{1D50ABAF-483B-44A2-AA97-970E7B3B29D9}"/>
                  </a:ext>
                </a:extLst>
              </p:cNvPr>
              <p:cNvSpPr>
                <a:spLocks/>
              </p:cNvSpPr>
              <p:nvPr/>
            </p:nvSpPr>
            <p:spPr bwMode="auto">
              <a:xfrm>
                <a:off x="10074" y="3668"/>
                <a:ext cx="353" cy="516"/>
              </a:xfrm>
              <a:custGeom>
                <a:avLst/>
                <a:gdLst>
                  <a:gd name="T0" fmla="*/ 353 w 353"/>
                  <a:gd name="T1" fmla="*/ 14 h 516"/>
                  <a:gd name="T2" fmla="*/ 21 w 353"/>
                  <a:gd name="T3" fmla="*/ 516 h 516"/>
                  <a:gd name="T4" fmla="*/ 0 w 353"/>
                  <a:gd name="T5" fmla="*/ 502 h 516"/>
                  <a:gd name="T6" fmla="*/ 332 w 353"/>
                  <a:gd name="T7" fmla="*/ 0 h 516"/>
                  <a:gd name="T8" fmla="*/ 353 w 353"/>
                  <a:gd name="T9" fmla="*/ 14 h 516"/>
                </a:gdLst>
                <a:ahLst/>
                <a:cxnLst>
                  <a:cxn ang="0">
                    <a:pos x="T0" y="T1"/>
                  </a:cxn>
                  <a:cxn ang="0">
                    <a:pos x="T2" y="T3"/>
                  </a:cxn>
                  <a:cxn ang="0">
                    <a:pos x="T4" y="T5"/>
                  </a:cxn>
                  <a:cxn ang="0">
                    <a:pos x="T6" y="T7"/>
                  </a:cxn>
                  <a:cxn ang="0">
                    <a:pos x="T8" y="T9"/>
                  </a:cxn>
                </a:cxnLst>
                <a:rect l="0" t="0" r="r" b="b"/>
                <a:pathLst>
                  <a:path w="353" h="516">
                    <a:moveTo>
                      <a:pt x="353" y="14"/>
                    </a:moveTo>
                    <a:lnTo>
                      <a:pt x="21" y="516"/>
                    </a:lnTo>
                    <a:lnTo>
                      <a:pt x="0" y="502"/>
                    </a:lnTo>
                    <a:lnTo>
                      <a:pt x="332" y="0"/>
                    </a:lnTo>
                    <a:lnTo>
                      <a:pt x="353"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8" name="Freeform 25">
                <a:extLst>
                  <a:ext uri="{FF2B5EF4-FFF2-40B4-BE49-F238E27FC236}">
                    <a16:creationId xmlns:a16="http://schemas.microsoft.com/office/drawing/2014/main" id="{BE23C36D-0864-4269-A3D4-069FBB2991D0}"/>
                  </a:ext>
                </a:extLst>
              </p:cNvPr>
              <p:cNvSpPr>
                <a:spLocks/>
              </p:cNvSpPr>
              <p:nvPr/>
            </p:nvSpPr>
            <p:spPr bwMode="auto">
              <a:xfrm>
                <a:off x="10119" y="3696"/>
                <a:ext cx="351" cy="517"/>
              </a:xfrm>
              <a:custGeom>
                <a:avLst/>
                <a:gdLst>
                  <a:gd name="T0" fmla="*/ 351 w 351"/>
                  <a:gd name="T1" fmla="*/ 14 h 517"/>
                  <a:gd name="T2" fmla="*/ 18 w 351"/>
                  <a:gd name="T3" fmla="*/ 517 h 517"/>
                  <a:gd name="T4" fmla="*/ 0 w 351"/>
                  <a:gd name="T5" fmla="*/ 503 h 517"/>
                  <a:gd name="T6" fmla="*/ 332 w 351"/>
                  <a:gd name="T7" fmla="*/ 0 h 517"/>
                  <a:gd name="T8" fmla="*/ 351 w 351"/>
                  <a:gd name="T9" fmla="*/ 14 h 517"/>
                </a:gdLst>
                <a:ahLst/>
                <a:cxnLst>
                  <a:cxn ang="0">
                    <a:pos x="T0" y="T1"/>
                  </a:cxn>
                  <a:cxn ang="0">
                    <a:pos x="T2" y="T3"/>
                  </a:cxn>
                  <a:cxn ang="0">
                    <a:pos x="T4" y="T5"/>
                  </a:cxn>
                  <a:cxn ang="0">
                    <a:pos x="T6" y="T7"/>
                  </a:cxn>
                  <a:cxn ang="0">
                    <a:pos x="T8" y="T9"/>
                  </a:cxn>
                </a:cxnLst>
                <a:rect l="0" t="0" r="r" b="b"/>
                <a:pathLst>
                  <a:path w="351" h="517">
                    <a:moveTo>
                      <a:pt x="351" y="14"/>
                    </a:moveTo>
                    <a:lnTo>
                      <a:pt x="18" y="517"/>
                    </a:lnTo>
                    <a:lnTo>
                      <a:pt x="0" y="503"/>
                    </a:lnTo>
                    <a:lnTo>
                      <a:pt x="332" y="0"/>
                    </a:lnTo>
                    <a:lnTo>
                      <a:pt x="351" y="14"/>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99" name="Freeform 26">
                <a:extLst>
                  <a:ext uri="{FF2B5EF4-FFF2-40B4-BE49-F238E27FC236}">
                    <a16:creationId xmlns:a16="http://schemas.microsoft.com/office/drawing/2014/main" id="{2266830F-D49D-49F5-BE10-859409B53638}"/>
                  </a:ext>
                </a:extLst>
              </p:cNvPr>
              <p:cNvSpPr>
                <a:spLocks/>
              </p:cNvSpPr>
              <p:nvPr/>
            </p:nvSpPr>
            <p:spPr bwMode="auto">
              <a:xfrm>
                <a:off x="10119" y="3696"/>
                <a:ext cx="351" cy="517"/>
              </a:xfrm>
              <a:custGeom>
                <a:avLst/>
                <a:gdLst>
                  <a:gd name="T0" fmla="*/ 351 w 351"/>
                  <a:gd name="T1" fmla="*/ 14 h 517"/>
                  <a:gd name="T2" fmla="*/ 18 w 351"/>
                  <a:gd name="T3" fmla="*/ 517 h 517"/>
                  <a:gd name="T4" fmla="*/ 0 w 351"/>
                  <a:gd name="T5" fmla="*/ 503 h 517"/>
                  <a:gd name="T6" fmla="*/ 332 w 351"/>
                  <a:gd name="T7" fmla="*/ 0 h 517"/>
                  <a:gd name="T8" fmla="*/ 351 w 351"/>
                  <a:gd name="T9" fmla="*/ 14 h 517"/>
                </a:gdLst>
                <a:ahLst/>
                <a:cxnLst>
                  <a:cxn ang="0">
                    <a:pos x="T0" y="T1"/>
                  </a:cxn>
                  <a:cxn ang="0">
                    <a:pos x="T2" y="T3"/>
                  </a:cxn>
                  <a:cxn ang="0">
                    <a:pos x="T4" y="T5"/>
                  </a:cxn>
                  <a:cxn ang="0">
                    <a:pos x="T6" y="T7"/>
                  </a:cxn>
                  <a:cxn ang="0">
                    <a:pos x="T8" y="T9"/>
                  </a:cxn>
                </a:cxnLst>
                <a:rect l="0" t="0" r="r" b="b"/>
                <a:pathLst>
                  <a:path w="351" h="517">
                    <a:moveTo>
                      <a:pt x="351" y="14"/>
                    </a:moveTo>
                    <a:lnTo>
                      <a:pt x="18" y="517"/>
                    </a:lnTo>
                    <a:lnTo>
                      <a:pt x="0" y="503"/>
                    </a:lnTo>
                    <a:lnTo>
                      <a:pt x="332" y="0"/>
                    </a:lnTo>
                    <a:lnTo>
                      <a:pt x="351"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0" name="Freeform 27">
                <a:extLst>
                  <a:ext uri="{FF2B5EF4-FFF2-40B4-BE49-F238E27FC236}">
                    <a16:creationId xmlns:a16="http://schemas.microsoft.com/office/drawing/2014/main" id="{3FBF81AA-B671-40EC-BF23-7551B298516A}"/>
                  </a:ext>
                </a:extLst>
              </p:cNvPr>
              <p:cNvSpPr>
                <a:spLocks/>
              </p:cNvSpPr>
              <p:nvPr/>
            </p:nvSpPr>
            <p:spPr bwMode="auto">
              <a:xfrm>
                <a:off x="10161" y="3724"/>
                <a:ext cx="354" cy="517"/>
              </a:xfrm>
              <a:custGeom>
                <a:avLst/>
                <a:gdLst>
                  <a:gd name="T0" fmla="*/ 354 w 354"/>
                  <a:gd name="T1" fmla="*/ 15 h 517"/>
                  <a:gd name="T2" fmla="*/ 21 w 354"/>
                  <a:gd name="T3" fmla="*/ 517 h 517"/>
                  <a:gd name="T4" fmla="*/ 0 w 354"/>
                  <a:gd name="T5" fmla="*/ 503 h 517"/>
                  <a:gd name="T6" fmla="*/ 332 w 354"/>
                  <a:gd name="T7" fmla="*/ 0 h 517"/>
                  <a:gd name="T8" fmla="*/ 354 w 354"/>
                  <a:gd name="T9" fmla="*/ 15 h 517"/>
                </a:gdLst>
                <a:ahLst/>
                <a:cxnLst>
                  <a:cxn ang="0">
                    <a:pos x="T0" y="T1"/>
                  </a:cxn>
                  <a:cxn ang="0">
                    <a:pos x="T2" y="T3"/>
                  </a:cxn>
                  <a:cxn ang="0">
                    <a:pos x="T4" y="T5"/>
                  </a:cxn>
                  <a:cxn ang="0">
                    <a:pos x="T6" y="T7"/>
                  </a:cxn>
                  <a:cxn ang="0">
                    <a:pos x="T8" y="T9"/>
                  </a:cxn>
                </a:cxnLst>
                <a:rect l="0" t="0" r="r" b="b"/>
                <a:pathLst>
                  <a:path w="354" h="517">
                    <a:moveTo>
                      <a:pt x="354" y="15"/>
                    </a:moveTo>
                    <a:lnTo>
                      <a:pt x="21" y="517"/>
                    </a:lnTo>
                    <a:lnTo>
                      <a:pt x="0" y="503"/>
                    </a:lnTo>
                    <a:lnTo>
                      <a:pt x="332" y="0"/>
                    </a:lnTo>
                    <a:lnTo>
                      <a:pt x="354" y="15"/>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1" name="Freeform 28">
                <a:extLst>
                  <a:ext uri="{FF2B5EF4-FFF2-40B4-BE49-F238E27FC236}">
                    <a16:creationId xmlns:a16="http://schemas.microsoft.com/office/drawing/2014/main" id="{01E53575-C68A-48BB-B9C2-4D78F04DD960}"/>
                  </a:ext>
                </a:extLst>
              </p:cNvPr>
              <p:cNvSpPr>
                <a:spLocks/>
              </p:cNvSpPr>
              <p:nvPr/>
            </p:nvSpPr>
            <p:spPr bwMode="auto">
              <a:xfrm>
                <a:off x="9779" y="3404"/>
                <a:ext cx="170" cy="144"/>
              </a:xfrm>
              <a:custGeom>
                <a:avLst/>
                <a:gdLst>
                  <a:gd name="T0" fmla="*/ 57 w 72"/>
                  <a:gd name="T1" fmla="*/ 50 h 61"/>
                  <a:gd name="T2" fmla="*/ 47 w 72"/>
                  <a:gd name="T3" fmla="*/ 61 h 61"/>
                  <a:gd name="T4" fmla="*/ 34 w 72"/>
                  <a:gd name="T5" fmla="*/ 52 h 61"/>
                  <a:gd name="T6" fmla="*/ 38 w 72"/>
                  <a:gd name="T7" fmla="*/ 45 h 61"/>
                  <a:gd name="T8" fmla="*/ 44 w 72"/>
                  <a:gd name="T9" fmla="*/ 48 h 61"/>
                  <a:gd name="T10" fmla="*/ 50 w 72"/>
                  <a:gd name="T11" fmla="*/ 42 h 61"/>
                  <a:gd name="T12" fmla="*/ 50 w 72"/>
                  <a:gd name="T13" fmla="*/ 31 h 61"/>
                  <a:gd name="T14" fmla="*/ 37 w 72"/>
                  <a:gd name="T15" fmla="*/ 36 h 61"/>
                  <a:gd name="T16" fmla="*/ 14 w 72"/>
                  <a:gd name="T17" fmla="*/ 39 h 61"/>
                  <a:gd name="T18" fmla="*/ 9 w 72"/>
                  <a:gd name="T19" fmla="*/ 18 h 61"/>
                  <a:gd name="T20" fmla="*/ 0 w 72"/>
                  <a:gd name="T21" fmla="*/ 12 h 61"/>
                  <a:gd name="T22" fmla="*/ 5 w 72"/>
                  <a:gd name="T23" fmla="*/ 4 h 61"/>
                  <a:gd name="T24" fmla="*/ 14 w 72"/>
                  <a:gd name="T25" fmla="*/ 10 h 61"/>
                  <a:gd name="T26" fmla="*/ 24 w 72"/>
                  <a:gd name="T27" fmla="*/ 0 h 61"/>
                  <a:gd name="T28" fmla="*/ 36 w 72"/>
                  <a:gd name="T29" fmla="*/ 8 h 61"/>
                  <a:gd name="T30" fmla="*/ 32 w 72"/>
                  <a:gd name="T31" fmla="*/ 15 h 61"/>
                  <a:gd name="T32" fmla="*/ 25 w 72"/>
                  <a:gd name="T33" fmla="*/ 13 h 61"/>
                  <a:gd name="T34" fmla="*/ 20 w 72"/>
                  <a:gd name="T35" fmla="*/ 18 h 61"/>
                  <a:gd name="T36" fmla="*/ 20 w 72"/>
                  <a:gd name="T37" fmla="*/ 28 h 61"/>
                  <a:gd name="T38" fmla="*/ 33 w 72"/>
                  <a:gd name="T39" fmla="*/ 22 h 61"/>
                  <a:gd name="T40" fmla="*/ 56 w 72"/>
                  <a:gd name="T41" fmla="*/ 19 h 61"/>
                  <a:gd name="T42" fmla="*/ 62 w 72"/>
                  <a:gd name="T43" fmla="*/ 42 h 61"/>
                  <a:gd name="T44" fmla="*/ 72 w 72"/>
                  <a:gd name="T45" fmla="*/ 48 h 61"/>
                  <a:gd name="T46" fmla="*/ 67 w 72"/>
                  <a:gd name="T47" fmla="*/ 56 h 61"/>
                  <a:gd name="T48" fmla="*/ 57 w 72"/>
                  <a:gd name="T49" fmla="*/ 5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 h="61">
                    <a:moveTo>
                      <a:pt x="57" y="50"/>
                    </a:moveTo>
                    <a:cubicBezTo>
                      <a:pt x="52" y="56"/>
                      <a:pt x="47" y="61"/>
                      <a:pt x="47" y="61"/>
                    </a:cubicBezTo>
                    <a:cubicBezTo>
                      <a:pt x="34" y="52"/>
                      <a:pt x="34" y="52"/>
                      <a:pt x="34" y="52"/>
                    </a:cubicBezTo>
                    <a:cubicBezTo>
                      <a:pt x="38" y="45"/>
                      <a:pt x="38" y="45"/>
                      <a:pt x="38" y="45"/>
                    </a:cubicBezTo>
                    <a:cubicBezTo>
                      <a:pt x="44" y="48"/>
                      <a:pt x="44" y="48"/>
                      <a:pt x="44" y="48"/>
                    </a:cubicBezTo>
                    <a:cubicBezTo>
                      <a:pt x="44" y="48"/>
                      <a:pt x="47" y="46"/>
                      <a:pt x="50" y="42"/>
                    </a:cubicBezTo>
                    <a:cubicBezTo>
                      <a:pt x="53" y="38"/>
                      <a:pt x="54" y="33"/>
                      <a:pt x="50" y="31"/>
                    </a:cubicBezTo>
                    <a:cubicBezTo>
                      <a:pt x="47" y="28"/>
                      <a:pt x="42" y="32"/>
                      <a:pt x="37" y="36"/>
                    </a:cubicBezTo>
                    <a:cubicBezTo>
                      <a:pt x="31" y="41"/>
                      <a:pt x="24" y="45"/>
                      <a:pt x="14" y="39"/>
                    </a:cubicBezTo>
                    <a:cubicBezTo>
                      <a:pt x="7" y="34"/>
                      <a:pt x="6" y="26"/>
                      <a:pt x="9" y="18"/>
                    </a:cubicBezTo>
                    <a:cubicBezTo>
                      <a:pt x="0" y="12"/>
                      <a:pt x="0" y="12"/>
                      <a:pt x="0" y="12"/>
                    </a:cubicBezTo>
                    <a:cubicBezTo>
                      <a:pt x="5" y="4"/>
                      <a:pt x="5" y="4"/>
                      <a:pt x="5" y="4"/>
                    </a:cubicBezTo>
                    <a:cubicBezTo>
                      <a:pt x="14" y="10"/>
                      <a:pt x="14" y="10"/>
                      <a:pt x="14" y="10"/>
                    </a:cubicBezTo>
                    <a:cubicBezTo>
                      <a:pt x="19" y="4"/>
                      <a:pt x="24" y="0"/>
                      <a:pt x="24" y="0"/>
                    </a:cubicBezTo>
                    <a:cubicBezTo>
                      <a:pt x="36" y="8"/>
                      <a:pt x="36" y="8"/>
                      <a:pt x="36" y="8"/>
                    </a:cubicBezTo>
                    <a:cubicBezTo>
                      <a:pt x="32" y="15"/>
                      <a:pt x="32" y="15"/>
                      <a:pt x="32" y="15"/>
                    </a:cubicBezTo>
                    <a:cubicBezTo>
                      <a:pt x="25" y="13"/>
                      <a:pt x="25" y="13"/>
                      <a:pt x="25" y="13"/>
                    </a:cubicBezTo>
                    <a:cubicBezTo>
                      <a:pt x="25" y="13"/>
                      <a:pt x="22" y="15"/>
                      <a:pt x="20" y="18"/>
                    </a:cubicBezTo>
                    <a:cubicBezTo>
                      <a:pt x="17" y="22"/>
                      <a:pt x="18" y="26"/>
                      <a:pt x="20" y="28"/>
                    </a:cubicBezTo>
                    <a:cubicBezTo>
                      <a:pt x="24" y="30"/>
                      <a:pt x="28" y="26"/>
                      <a:pt x="33" y="22"/>
                    </a:cubicBezTo>
                    <a:cubicBezTo>
                      <a:pt x="40" y="18"/>
                      <a:pt x="47" y="13"/>
                      <a:pt x="56" y="19"/>
                    </a:cubicBezTo>
                    <a:cubicBezTo>
                      <a:pt x="64" y="24"/>
                      <a:pt x="65" y="33"/>
                      <a:pt x="62" y="42"/>
                    </a:cubicBezTo>
                    <a:cubicBezTo>
                      <a:pt x="72" y="48"/>
                      <a:pt x="72" y="48"/>
                      <a:pt x="72" y="48"/>
                    </a:cubicBezTo>
                    <a:cubicBezTo>
                      <a:pt x="67" y="56"/>
                      <a:pt x="67" y="56"/>
                      <a:pt x="67" y="56"/>
                    </a:cubicBezTo>
                    <a:cubicBezTo>
                      <a:pt x="57" y="50"/>
                      <a:pt x="57" y="50"/>
                      <a:pt x="57" y="50"/>
                    </a:cubicBezTo>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2" name="Freeform 29">
                <a:extLst>
                  <a:ext uri="{FF2B5EF4-FFF2-40B4-BE49-F238E27FC236}">
                    <a16:creationId xmlns:a16="http://schemas.microsoft.com/office/drawing/2014/main" id="{B9F778B8-C102-4101-A595-81F93A9789DE}"/>
                  </a:ext>
                </a:extLst>
              </p:cNvPr>
              <p:cNvSpPr>
                <a:spLocks/>
              </p:cNvSpPr>
              <p:nvPr/>
            </p:nvSpPr>
            <p:spPr bwMode="auto">
              <a:xfrm>
                <a:off x="9744" y="3255"/>
                <a:ext cx="132" cy="80"/>
              </a:xfrm>
              <a:custGeom>
                <a:avLst/>
                <a:gdLst>
                  <a:gd name="T0" fmla="*/ 0 w 132"/>
                  <a:gd name="T1" fmla="*/ 28 h 80"/>
                  <a:gd name="T2" fmla="*/ 132 w 132"/>
                  <a:gd name="T3" fmla="*/ 0 h 80"/>
                  <a:gd name="T4" fmla="*/ 80 w 132"/>
                  <a:gd name="T5" fmla="*/ 80 h 80"/>
                  <a:gd name="T6" fmla="*/ 0 w 132"/>
                  <a:gd name="T7" fmla="*/ 28 h 80"/>
                </a:gdLst>
                <a:ahLst/>
                <a:cxnLst>
                  <a:cxn ang="0">
                    <a:pos x="T0" y="T1"/>
                  </a:cxn>
                  <a:cxn ang="0">
                    <a:pos x="T2" y="T3"/>
                  </a:cxn>
                  <a:cxn ang="0">
                    <a:pos x="T4" y="T5"/>
                  </a:cxn>
                  <a:cxn ang="0">
                    <a:pos x="T6" y="T7"/>
                  </a:cxn>
                </a:cxnLst>
                <a:rect l="0" t="0" r="r" b="b"/>
                <a:pathLst>
                  <a:path w="132" h="80">
                    <a:moveTo>
                      <a:pt x="0" y="28"/>
                    </a:moveTo>
                    <a:lnTo>
                      <a:pt x="132" y="0"/>
                    </a:lnTo>
                    <a:lnTo>
                      <a:pt x="80" y="80"/>
                    </a:lnTo>
                    <a:lnTo>
                      <a:pt x="0" y="28"/>
                    </a:lnTo>
                    <a:close/>
                  </a:path>
                </a:pathLst>
              </a:custGeom>
              <a:solidFill>
                <a:srgbClr val="F2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3" name="Freeform 30">
                <a:extLst>
                  <a:ext uri="{FF2B5EF4-FFF2-40B4-BE49-F238E27FC236}">
                    <a16:creationId xmlns:a16="http://schemas.microsoft.com/office/drawing/2014/main" id="{68BE1875-E6F3-4DEB-A036-D4E5168C21E9}"/>
                  </a:ext>
                </a:extLst>
              </p:cNvPr>
              <p:cNvSpPr>
                <a:spLocks/>
              </p:cNvSpPr>
              <p:nvPr/>
            </p:nvSpPr>
            <p:spPr bwMode="auto">
              <a:xfrm>
                <a:off x="9744" y="3255"/>
                <a:ext cx="132" cy="80"/>
              </a:xfrm>
              <a:custGeom>
                <a:avLst/>
                <a:gdLst>
                  <a:gd name="T0" fmla="*/ 0 w 132"/>
                  <a:gd name="T1" fmla="*/ 28 h 80"/>
                  <a:gd name="T2" fmla="*/ 132 w 132"/>
                  <a:gd name="T3" fmla="*/ 0 h 80"/>
                  <a:gd name="T4" fmla="*/ 80 w 132"/>
                  <a:gd name="T5" fmla="*/ 80 h 80"/>
                  <a:gd name="T6" fmla="*/ 0 w 132"/>
                  <a:gd name="T7" fmla="*/ 28 h 80"/>
                </a:gdLst>
                <a:ahLst/>
                <a:cxnLst>
                  <a:cxn ang="0">
                    <a:pos x="T0" y="T1"/>
                  </a:cxn>
                  <a:cxn ang="0">
                    <a:pos x="T2" y="T3"/>
                  </a:cxn>
                  <a:cxn ang="0">
                    <a:pos x="T4" y="T5"/>
                  </a:cxn>
                  <a:cxn ang="0">
                    <a:pos x="T6" y="T7"/>
                  </a:cxn>
                </a:cxnLst>
                <a:rect l="0" t="0" r="r" b="b"/>
                <a:pathLst>
                  <a:path w="132" h="80">
                    <a:moveTo>
                      <a:pt x="0" y="28"/>
                    </a:moveTo>
                    <a:lnTo>
                      <a:pt x="132" y="0"/>
                    </a:lnTo>
                    <a:lnTo>
                      <a:pt x="80" y="80"/>
                    </a:lnTo>
                    <a:lnTo>
                      <a:pt x="0"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4" name="Freeform 31">
                <a:extLst>
                  <a:ext uri="{FF2B5EF4-FFF2-40B4-BE49-F238E27FC236}">
                    <a16:creationId xmlns:a16="http://schemas.microsoft.com/office/drawing/2014/main" id="{ED8DAF98-EF3F-40D9-BCD5-7AA32D797FC7}"/>
                  </a:ext>
                </a:extLst>
              </p:cNvPr>
              <p:cNvSpPr>
                <a:spLocks/>
              </p:cNvSpPr>
              <p:nvPr/>
            </p:nvSpPr>
            <p:spPr bwMode="auto">
              <a:xfrm>
                <a:off x="9315" y="3425"/>
                <a:ext cx="1108" cy="920"/>
              </a:xfrm>
              <a:custGeom>
                <a:avLst/>
                <a:gdLst>
                  <a:gd name="T0" fmla="*/ 174 w 1108"/>
                  <a:gd name="T1" fmla="*/ 64 h 920"/>
                  <a:gd name="T2" fmla="*/ 0 w 1108"/>
                  <a:gd name="T3" fmla="*/ 646 h 920"/>
                  <a:gd name="T4" fmla="*/ 905 w 1108"/>
                  <a:gd name="T5" fmla="*/ 920 h 920"/>
                  <a:gd name="T6" fmla="*/ 1108 w 1108"/>
                  <a:gd name="T7" fmla="*/ 245 h 920"/>
                  <a:gd name="T8" fmla="*/ 292 w 1108"/>
                  <a:gd name="T9" fmla="*/ 0 h 920"/>
                  <a:gd name="T10" fmla="*/ 174 w 1108"/>
                  <a:gd name="T11" fmla="*/ 64 h 920"/>
                </a:gdLst>
                <a:ahLst/>
                <a:cxnLst>
                  <a:cxn ang="0">
                    <a:pos x="T0" y="T1"/>
                  </a:cxn>
                  <a:cxn ang="0">
                    <a:pos x="T2" y="T3"/>
                  </a:cxn>
                  <a:cxn ang="0">
                    <a:pos x="T4" y="T5"/>
                  </a:cxn>
                  <a:cxn ang="0">
                    <a:pos x="T6" y="T7"/>
                  </a:cxn>
                  <a:cxn ang="0">
                    <a:pos x="T8" y="T9"/>
                  </a:cxn>
                  <a:cxn ang="0">
                    <a:pos x="T10" y="T11"/>
                  </a:cxn>
                </a:cxnLst>
                <a:rect l="0" t="0" r="r" b="b"/>
                <a:pathLst>
                  <a:path w="1108" h="920">
                    <a:moveTo>
                      <a:pt x="174" y="64"/>
                    </a:moveTo>
                    <a:lnTo>
                      <a:pt x="0" y="646"/>
                    </a:lnTo>
                    <a:lnTo>
                      <a:pt x="905" y="920"/>
                    </a:lnTo>
                    <a:lnTo>
                      <a:pt x="1108" y="245"/>
                    </a:lnTo>
                    <a:lnTo>
                      <a:pt x="292" y="0"/>
                    </a:lnTo>
                    <a:lnTo>
                      <a:pt x="174" y="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5" name="Freeform 32">
                <a:extLst>
                  <a:ext uri="{FF2B5EF4-FFF2-40B4-BE49-F238E27FC236}">
                    <a16:creationId xmlns:a16="http://schemas.microsoft.com/office/drawing/2014/main" id="{E3183AB2-66A7-4CB0-B9FC-54F5ADF0757B}"/>
                  </a:ext>
                </a:extLst>
              </p:cNvPr>
              <p:cNvSpPr>
                <a:spLocks/>
              </p:cNvSpPr>
              <p:nvPr/>
            </p:nvSpPr>
            <p:spPr bwMode="auto">
              <a:xfrm>
                <a:off x="9315" y="3425"/>
                <a:ext cx="1108" cy="920"/>
              </a:xfrm>
              <a:custGeom>
                <a:avLst/>
                <a:gdLst>
                  <a:gd name="T0" fmla="*/ 174 w 1108"/>
                  <a:gd name="T1" fmla="*/ 64 h 920"/>
                  <a:gd name="T2" fmla="*/ 0 w 1108"/>
                  <a:gd name="T3" fmla="*/ 646 h 920"/>
                  <a:gd name="T4" fmla="*/ 905 w 1108"/>
                  <a:gd name="T5" fmla="*/ 920 h 920"/>
                  <a:gd name="T6" fmla="*/ 1108 w 1108"/>
                  <a:gd name="T7" fmla="*/ 245 h 920"/>
                  <a:gd name="T8" fmla="*/ 292 w 1108"/>
                  <a:gd name="T9" fmla="*/ 0 h 920"/>
                  <a:gd name="T10" fmla="*/ 174 w 1108"/>
                  <a:gd name="T11" fmla="*/ 64 h 920"/>
                </a:gdLst>
                <a:ahLst/>
                <a:cxnLst>
                  <a:cxn ang="0">
                    <a:pos x="T0" y="T1"/>
                  </a:cxn>
                  <a:cxn ang="0">
                    <a:pos x="T2" y="T3"/>
                  </a:cxn>
                  <a:cxn ang="0">
                    <a:pos x="T4" y="T5"/>
                  </a:cxn>
                  <a:cxn ang="0">
                    <a:pos x="T6" y="T7"/>
                  </a:cxn>
                  <a:cxn ang="0">
                    <a:pos x="T8" y="T9"/>
                  </a:cxn>
                  <a:cxn ang="0">
                    <a:pos x="T10" y="T11"/>
                  </a:cxn>
                </a:cxnLst>
                <a:rect l="0" t="0" r="r" b="b"/>
                <a:pathLst>
                  <a:path w="1108" h="920">
                    <a:moveTo>
                      <a:pt x="174" y="64"/>
                    </a:moveTo>
                    <a:lnTo>
                      <a:pt x="0" y="646"/>
                    </a:lnTo>
                    <a:lnTo>
                      <a:pt x="905" y="920"/>
                    </a:lnTo>
                    <a:lnTo>
                      <a:pt x="1108" y="245"/>
                    </a:lnTo>
                    <a:lnTo>
                      <a:pt x="292" y="0"/>
                    </a:lnTo>
                    <a:lnTo>
                      <a:pt x="174"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6" name="Freeform 33">
                <a:extLst>
                  <a:ext uri="{FF2B5EF4-FFF2-40B4-BE49-F238E27FC236}">
                    <a16:creationId xmlns:a16="http://schemas.microsoft.com/office/drawing/2014/main" id="{0F30AB41-3B54-4B23-9A29-B1CCD75E8DCA}"/>
                  </a:ext>
                </a:extLst>
              </p:cNvPr>
              <p:cNvSpPr>
                <a:spLocks/>
              </p:cNvSpPr>
              <p:nvPr/>
            </p:nvSpPr>
            <p:spPr bwMode="auto">
              <a:xfrm>
                <a:off x="9369" y="3750"/>
                <a:ext cx="382" cy="375"/>
              </a:xfrm>
              <a:custGeom>
                <a:avLst/>
                <a:gdLst>
                  <a:gd name="T0" fmla="*/ 382 w 382"/>
                  <a:gd name="T1" fmla="*/ 90 h 375"/>
                  <a:gd name="T2" fmla="*/ 297 w 382"/>
                  <a:gd name="T3" fmla="*/ 375 h 375"/>
                  <a:gd name="T4" fmla="*/ 0 w 382"/>
                  <a:gd name="T5" fmla="*/ 286 h 375"/>
                  <a:gd name="T6" fmla="*/ 85 w 382"/>
                  <a:gd name="T7" fmla="*/ 0 h 375"/>
                  <a:gd name="T8" fmla="*/ 382 w 382"/>
                  <a:gd name="T9" fmla="*/ 90 h 375"/>
                </a:gdLst>
                <a:ahLst/>
                <a:cxnLst>
                  <a:cxn ang="0">
                    <a:pos x="T0" y="T1"/>
                  </a:cxn>
                  <a:cxn ang="0">
                    <a:pos x="T2" y="T3"/>
                  </a:cxn>
                  <a:cxn ang="0">
                    <a:pos x="T4" y="T5"/>
                  </a:cxn>
                  <a:cxn ang="0">
                    <a:pos x="T6" y="T7"/>
                  </a:cxn>
                  <a:cxn ang="0">
                    <a:pos x="T8" y="T9"/>
                  </a:cxn>
                </a:cxnLst>
                <a:rect l="0" t="0" r="r" b="b"/>
                <a:pathLst>
                  <a:path w="382" h="375">
                    <a:moveTo>
                      <a:pt x="382" y="90"/>
                    </a:moveTo>
                    <a:lnTo>
                      <a:pt x="297" y="375"/>
                    </a:lnTo>
                    <a:lnTo>
                      <a:pt x="0" y="286"/>
                    </a:lnTo>
                    <a:lnTo>
                      <a:pt x="85" y="0"/>
                    </a:lnTo>
                    <a:lnTo>
                      <a:pt x="382" y="90"/>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7" name="Freeform 34">
                <a:extLst>
                  <a:ext uri="{FF2B5EF4-FFF2-40B4-BE49-F238E27FC236}">
                    <a16:creationId xmlns:a16="http://schemas.microsoft.com/office/drawing/2014/main" id="{7C730786-125A-4F64-A9F9-F5C117BADC2B}"/>
                  </a:ext>
                </a:extLst>
              </p:cNvPr>
              <p:cNvSpPr>
                <a:spLocks/>
              </p:cNvSpPr>
              <p:nvPr/>
            </p:nvSpPr>
            <p:spPr bwMode="auto">
              <a:xfrm>
                <a:off x="9711" y="3562"/>
                <a:ext cx="195" cy="582"/>
              </a:xfrm>
              <a:custGeom>
                <a:avLst/>
                <a:gdLst>
                  <a:gd name="T0" fmla="*/ 195 w 195"/>
                  <a:gd name="T1" fmla="*/ 7 h 582"/>
                  <a:gd name="T2" fmla="*/ 21 w 195"/>
                  <a:gd name="T3" fmla="*/ 582 h 582"/>
                  <a:gd name="T4" fmla="*/ 0 w 195"/>
                  <a:gd name="T5" fmla="*/ 575 h 582"/>
                  <a:gd name="T6" fmla="*/ 172 w 195"/>
                  <a:gd name="T7" fmla="*/ 0 h 582"/>
                  <a:gd name="T8" fmla="*/ 195 w 195"/>
                  <a:gd name="T9" fmla="*/ 7 h 582"/>
                </a:gdLst>
                <a:ahLst/>
                <a:cxnLst>
                  <a:cxn ang="0">
                    <a:pos x="T0" y="T1"/>
                  </a:cxn>
                  <a:cxn ang="0">
                    <a:pos x="T2" y="T3"/>
                  </a:cxn>
                  <a:cxn ang="0">
                    <a:pos x="T4" y="T5"/>
                  </a:cxn>
                  <a:cxn ang="0">
                    <a:pos x="T6" y="T7"/>
                  </a:cxn>
                  <a:cxn ang="0">
                    <a:pos x="T8" y="T9"/>
                  </a:cxn>
                </a:cxnLst>
                <a:rect l="0" t="0" r="r" b="b"/>
                <a:pathLst>
                  <a:path w="195" h="582">
                    <a:moveTo>
                      <a:pt x="195" y="7"/>
                    </a:moveTo>
                    <a:lnTo>
                      <a:pt x="21" y="582"/>
                    </a:lnTo>
                    <a:lnTo>
                      <a:pt x="0" y="575"/>
                    </a:lnTo>
                    <a:lnTo>
                      <a:pt x="172" y="0"/>
                    </a:lnTo>
                    <a:lnTo>
                      <a:pt x="195"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8" name="Freeform 35">
                <a:extLst>
                  <a:ext uri="{FF2B5EF4-FFF2-40B4-BE49-F238E27FC236}">
                    <a16:creationId xmlns:a16="http://schemas.microsoft.com/office/drawing/2014/main" id="{B3AB02C2-179F-41B2-A0CA-764FC91EA24D}"/>
                  </a:ext>
                </a:extLst>
              </p:cNvPr>
              <p:cNvSpPr>
                <a:spLocks/>
              </p:cNvSpPr>
              <p:nvPr/>
            </p:nvSpPr>
            <p:spPr bwMode="auto">
              <a:xfrm>
                <a:off x="9711" y="3562"/>
                <a:ext cx="195" cy="582"/>
              </a:xfrm>
              <a:custGeom>
                <a:avLst/>
                <a:gdLst>
                  <a:gd name="T0" fmla="*/ 195 w 195"/>
                  <a:gd name="T1" fmla="*/ 7 h 582"/>
                  <a:gd name="T2" fmla="*/ 21 w 195"/>
                  <a:gd name="T3" fmla="*/ 582 h 582"/>
                  <a:gd name="T4" fmla="*/ 0 w 195"/>
                  <a:gd name="T5" fmla="*/ 575 h 582"/>
                  <a:gd name="T6" fmla="*/ 172 w 195"/>
                  <a:gd name="T7" fmla="*/ 0 h 582"/>
                  <a:gd name="T8" fmla="*/ 195 w 195"/>
                  <a:gd name="T9" fmla="*/ 7 h 582"/>
                </a:gdLst>
                <a:ahLst/>
                <a:cxnLst>
                  <a:cxn ang="0">
                    <a:pos x="T0" y="T1"/>
                  </a:cxn>
                  <a:cxn ang="0">
                    <a:pos x="T2" y="T3"/>
                  </a:cxn>
                  <a:cxn ang="0">
                    <a:pos x="T4" y="T5"/>
                  </a:cxn>
                  <a:cxn ang="0">
                    <a:pos x="T6" y="T7"/>
                  </a:cxn>
                  <a:cxn ang="0">
                    <a:pos x="T8" y="T9"/>
                  </a:cxn>
                </a:cxnLst>
                <a:rect l="0" t="0" r="r" b="b"/>
                <a:pathLst>
                  <a:path w="195" h="582">
                    <a:moveTo>
                      <a:pt x="195" y="7"/>
                    </a:moveTo>
                    <a:lnTo>
                      <a:pt x="21" y="582"/>
                    </a:lnTo>
                    <a:lnTo>
                      <a:pt x="0" y="575"/>
                    </a:lnTo>
                    <a:lnTo>
                      <a:pt x="172" y="0"/>
                    </a:lnTo>
                    <a:lnTo>
                      <a:pt x="195"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09" name="Freeform 36">
                <a:extLst>
                  <a:ext uri="{FF2B5EF4-FFF2-40B4-BE49-F238E27FC236}">
                    <a16:creationId xmlns:a16="http://schemas.microsoft.com/office/drawing/2014/main" id="{CB6DB957-BFDC-4593-AE91-9BA802CB847E}"/>
                  </a:ext>
                </a:extLst>
              </p:cNvPr>
              <p:cNvSpPr>
                <a:spLocks/>
              </p:cNvSpPr>
              <p:nvPr/>
            </p:nvSpPr>
            <p:spPr bwMode="auto">
              <a:xfrm>
                <a:off x="9760" y="3576"/>
                <a:ext cx="196" cy="585"/>
              </a:xfrm>
              <a:custGeom>
                <a:avLst/>
                <a:gdLst>
                  <a:gd name="T0" fmla="*/ 196 w 196"/>
                  <a:gd name="T1" fmla="*/ 7 h 585"/>
                  <a:gd name="T2" fmla="*/ 24 w 196"/>
                  <a:gd name="T3" fmla="*/ 585 h 585"/>
                  <a:gd name="T4" fmla="*/ 0 w 196"/>
                  <a:gd name="T5" fmla="*/ 578 h 585"/>
                  <a:gd name="T6" fmla="*/ 172 w 196"/>
                  <a:gd name="T7" fmla="*/ 0 h 585"/>
                  <a:gd name="T8" fmla="*/ 196 w 196"/>
                  <a:gd name="T9" fmla="*/ 7 h 585"/>
                </a:gdLst>
                <a:ahLst/>
                <a:cxnLst>
                  <a:cxn ang="0">
                    <a:pos x="T0" y="T1"/>
                  </a:cxn>
                  <a:cxn ang="0">
                    <a:pos x="T2" y="T3"/>
                  </a:cxn>
                  <a:cxn ang="0">
                    <a:pos x="T4" y="T5"/>
                  </a:cxn>
                  <a:cxn ang="0">
                    <a:pos x="T6" y="T7"/>
                  </a:cxn>
                  <a:cxn ang="0">
                    <a:pos x="T8" y="T9"/>
                  </a:cxn>
                </a:cxnLst>
                <a:rect l="0" t="0" r="r" b="b"/>
                <a:pathLst>
                  <a:path w="196" h="585">
                    <a:moveTo>
                      <a:pt x="196" y="7"/>
                    </a:moveTo>
                    <a:lnTo>
                      <a:pt x="24" y="585"/>
                    </a:lnTo>
                    <a:lnTo>
                      <a:pt x="0" y="578"/>
                    </a:lnTo>
                    <a:lnTo>
                      <a:pt x="172" y="0"/>
                    </a:lnTo>
                    <a:lnTo>
                      <a:pt x="196"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0" name="Freeform 37">
                <a:extLst>
                  <a:ext uri="{FF2B5EF4-FFF2-40B4-BE49-F238E27FC236}">
                    <a16:creationId xmlns:a16="http://schemas.microsoft.com/office/drawing/2014/main" id="{1A66FD49-EDB8-4D28-BB81-C0912EA4D415}"/>
                  </a:ext>
                </a:extLst>
              </p:cNvPr>
              <p:cNvSpPr>
                <a:spLocks/>
              </p:cNvSpPr>
              <p:nvPr/>
            </p:nvSpPr>
            <p:spPr bwMode="auto">
              <a:xfrm>
                <a:off x="9760" y="3576"/>
                <a:ext cx="196" cy="585"/>
              </a:xfrm>
              <a:custGeom>
                <a:avLst/>
                <a:gdLst>
                  <a:gd name="T0" fmla="*/ 196 w 196"/>
                  <a:gd name="T1" fmla="*/ 7 h 585"/>
                  <a:gd name="T2" fmla="*/ 24 w 196"/>
                  <a:gd name="T3" fmla="*/ 585 h 585"/>
                  <a:gd name="T4" fmla="*/ 0 w 196"/>
                  <a:gd name="T5" fmla="*/ 578 h 585"/>
                  <a:gd name="T6" fmla="*/ 172 w 196"/>
                  <a:gd name="T7" fmla="*/ 0 h 585"/>
                  <a:gd name="T8" fmla="*/ 196 w 196"/>
                  <a:gd name="T9" fmla="*/ 7 h 585"/>
                </a:gdLst>
                <a:ahLst/>
                <a:cxnLst>
                  <a:cxn ang="0">
                    <a:pos x="T0" y="T1"/>
                  </a:cxn>
                  <a:cxn ang="0">
                    <a:pos x="T2" y="T3"/>
                  </a:cxn>
                  <a:cxn ang="0">
                    <a:pos x="T4" y="T5"/>
                  </a:cxn>
                  <a:cxn ang="0">
                    <a:pos x="T6" y="T7"/>
                  </a:cxn>
                  <a:cxn ang="0">
                    <a:pos x="T8" y="T9"/>
                  </a:cxn>
                </a:cxnLst>
                <a:rect l="0" t="0" r="r" b="b"/>
                <a:pathLst>
                  <a:path w="196" h="585">
                    <a:moveTo>
                      <a:pt x="196" y="7"/>
                    </a:moveTo>
                    <a:lnTo>
                      <a:pt x="24" y="585"/>
                    </a:lnTo>
                    <a:lnTo>
                      <a:pt x="0" y="578"/>
                    </a:lnTo>
                    <a:lnTo>
                      <a:pt x="172" y="0"/>
                    </a:lnTo>
                    <a:lnTo>
                      <a:pt x="196"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1" name="Freeform 38">
                <a:extLst>
                  <a:ext uri="{FF2B5EF4-FFF2-40B4-BE49-F238E27FC236}">
                    <a16:creationId xmlns:a16="http://schemas.microsoft.com/office/drawing/2014/main" id="{35E407B1-5777-49A1-A15C-5696EA1AB3FF}"/>
                  </a:ext>
                </a:extLst>
              </p:cNvPr>
              <p:cNvSpPr>
                <a:spLocks/>
              </p:cNvSpPr>
              <p:nvPr/>
            </p:nvSpPr>
            <p:spPr bwMode="auto">
              <a:xfrm>
                <a:off x="9810" y="3592"/>
                <a:ext cx="195" cy="583"/>
              </a:xfrm>
              <a:custGeom>
                <a:avLst/>
                <a:gdLst>
                  <a:gd name="T0" fmla="*/ 195 w 195"/>
                  <a:gd name="T1" fmla="*/ 7 h 583"/>
                  <a:gd name="T2" fmla="*/ 23 w 195"/>
                  <a:gd name="T3" fmla="*/ 583 h 583"/>
                  <a:gd name="T4" fmla="*/ 0 w 195"/>
                  <a:gd name="T5" fmla="*/ 576 h 583"/>
                  <a:gd name="T6" fmla="*/ 174 w 195"/>
                  <a:gd name="T7" fmla="*/ 0 h 583"/>
                  <a:gd name="T8" fmla="*/ 195 w 195"/>
                  <a:gd name="T9" fmla="*/ 7 h 583"/>
                </a:gdLst>
                <a:ahLst/>
                <a:cxnLst>
                  <a:cxn ang="0">
                    <a:pos x="T0" y="T1"/>
                  </a:cxn>
                  <a:cxn ang="0">
                    <a:pos x="T2" y="T3"/>
                  </a:cxn>
                  <a:cxn ang="0">
                    <a:pos x="T4" y="T5"/>
                  </a:cxn>
                  <a:cxn ang="0">
                    <a:pos x="T6" y="T7"/>
                  </a:cxn>
                  <a:cxn ang="0">
                    <a:pos x="T8" y="T9"/>
                  </a:cxn>
                </a:cxnLst>
                <a:rect l="0" t="0" r="r" b="b"/>
                <a:pathLst>
                  <a:path w="195" h="583">
                    <a:moveTo>
                      <a:pt x="195" y="7"/>
                    </a:moveTo>
                    <a:lnTo>
                      <a:pt x="23" y="583"/>
                    </a:lnTo>
                    <a:lnTo>
                      <a:pt x="0" y="576"/>
                    </a:lnTo>
                    <a:lnTo>
                      <a:pt x="174" y="0"/>
                    </a:lnTo>
                    <a:lnTo>
                      <a:pt x="195"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2" name="Freeform 39">
                <a:extLst>
                  <a:ext uri="{FF2B5EF4-FFF2-40B4-BE49-F238E27FC236}">
                    <a16:creationId xmlns:a16="http://schemas.microsoft.com/office/drawing/2014/main" id="{A55EE2E0-0A31-44D5-82FC-FD459C61F5B8}"/>
                  </a:ext>
                </a:extLst>
              </p:cNvPr>
              <p:cNvSpPr>
                <a:spLocks/>
              </p:cNvSpPr>
              <p:nvPr/>
            </p:nvSpPr>
            <p:spPr bwMode="auto">
              <a:xfrm>
                <a:off x="9810" y="3592"/>
                <a:ext cx="195" cy="583"/>
              </a:xfrm>
              <a:custGeom>
                <a:avLst/>
                <a:gdLst>
                  <a:gd name="T0" fmla="*/ 195 w 195"/>
                  <a:gd name="T1" fmla="*/ 7 h 583"/>
                  <a:gd name="T2" fmla="*/ 23 w 195"/>
                  <a:gd name="T3" fmla="*/ 583 h 583"/>
                  <a:gd name="T4" fmla="*/ 0 w 195"/>
                  <a:gd name="T5" fmla="*/ 576 h 583"/>
                  <a:gd name="T6" fmla="*/ 174 w 195"/>
                  <a:gd name="T7" fmla="*/ 0 h 583"/>
                  <a:gd name="T8" fmla="*/ 195 w 195"/>
                  <a:gd name="T9" fmla="*/ 7 h 583"/>
                </a:gdLst>
                <a:ahLst/>
                <a:cxnLst>
                  <a:cxn ang="0">
                    <a:pos x="T0" y="T1"/>
                  </a:cxn>
                  <a:cxn ang="0">
                    <a:pos x="T2" y="T3"/>
                  </a:cxn>
                  <a:cxn ang="0">
                    <a:pos x="T4" y="T5"/>
                  </a:cxn>
                  <a:cxn ang="0">
                    <a:pos x="T6" y="T7"/>
                  </a:cxn>
                  <a:cxn ang="0">
                    <a:pos x="T8" y="T9"/>
                  </a:cxn>
                </a:cxnLst>
                <a:rect l="0" t="0" r="r" b="b"/>
                <a:pathLst>
                  <a:path w="195" h="583">
                    <a:moveTo>
                      <a:pt x="195" y="7"/>
                    </a:moveTo>
                    <a:lnTo>
                      <a:pt x="23" y="583"/>
                    </a:lnTo>
                    <a:lnTo>
                      <a:pt x="0" y="576"/>
                    </a:lnTo>
                    <a:lnTo>
                      <a:pt x="174" y="0"/>
                    </a:lnTo>
                    <a:lnTo>
                      <a:pt x="195"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3" name="Freeform 40">
                <a:extLst>
                  <a:ext uri="{FF2B5EF4-FFF2-40B4-BE49-F238E27FC236}">
                    <a16:creationId xmlns:a16="http://schemas.microsoft.com/office/drawing/2014/main" id="{92345103-FE02-4885-855A-B288E89282BF}"/>
                  </a:ext>
                </a:extLst>
              </p:cNvPr>
              <p:cNvSpPr>
                <a:spLocks/>
              </p:cNvSpPr>
              <p:nvPr/>
            </p:nvSpPr>
            <p:spPr bwMode="auto">
              <a:xfrm>
                <a:off x="9859" y="3607"/>
                <a:ext cx="198" cy="584"/>
              </a:xfrm>
              <a:custGeom>
                <a:avLst/>
                <a:gdLst>
                  <a:gd name="T0" fmla="*/ 198 w 198"/>
                  <a:gd name="T1" fmla="*/ 7 h 584"/>
                  <a:gd name="T2" fmla="*/ 24 w 198"/>
                  <a:gd name="T3" fmla="*/ 584 h 584"/>
                  <a:gd name="T4" fmla="*/ 0 w 198"/>
                  <a:gd name="T5" fmla="*/ 577 h 584"/>
                  <a:gd name="T6" fmla="*/ 175 w 198"/>
                  <a:gd name="T7" fmla="*/ 0 h 584"/>
                  <a:gd name="T8" fmla="*/ 198 w 198"/>
                  <a:gd name="T9" fmla="*/ 7 h 584"/>
                </a:gdLst>
                <a:ahLst/>
                <a:cxnLst>
                  <a:cxn ang="0">
                    <a:pos x="T0" y="T1"/>
                  </a:cxn>
                  <a:cxn ang="0">
                    <a:pos x="T2" y="T3"/>
                  </a:cxn>
                  <a:cxn ang="0">
                    <a:pos x="T4" y="T5"/>
                  </a:cxn>
                  <a:cxn ang="0">
                    <a:pos x="T6" y="T7"/>
                  </a:cxn>
                  <a:cxn ang="0">
                    <a:pos x="T8" y="T9"/>
                  </a:cxn>
                </a:cxnLst>
                <a:rect l="0" t="0" r="r" b="b"/>
                <a:pathLst>
                  <a:path w="198" h="584">
                    <a:moveTo>
                      <a:pt x="198" y="7"/>
                    </a:moveTo>
                    <a:lnTo>
                      <a:pt x="24" y="584"/>
                    </a:lnTo>
                    <a:lnTo>
                      <a:pt x="0" y="577"/>
                    </a:lnTo>
                    <a:lnTo>
                      <a:pt x="175" y="0"/>
                    </a:lnTo>
                    <a:lnTo>
                      <a:pt x="198"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4" name="Freeform 41">
                <a:extLst>
                  <a:ext uri="{FF2B5EF4-FFF2-40B4-BE49-F238E27FC236}">
                    <a16:creationId xmlns:a16="http://schemas.microsoft.com/office/drawing/2014/main" id="{943BC601-0C98-4792-8419-00AB4882C891}"/>
                  </a:ext>
                </a:extLst>
              </p:cNvPr>
              <p:cNvSpPr>
                <a:spLocks/>
              </p:cNvSpPr>
              <p:nvPr/>
            </p:nvSpPr>
            <p:spPr bwMode="auto">
              <a:xfrm>
                <a:off x="9859" y="3607"/>
                <a:ext cx="198" cy="584"/>
              </a:xfrm>
              <a:custGeom>
                <a:avLst/>
                <a:gdLst>
                  <a:gd name="T0" fmla="*/ 198 w 198"/>
                  <a:gd name="T1" fmla="*/ 7 h 584"/>
                  <a:gd name="T2" fmla="*/ 24 w 198"/>
                  <a:gd name="T3" fmla="*/ 584 h 584"/>
                  <a:gd name="T4" fmla="*/ 0 w 198"/>
                  <a:gd name="T5" fmla="*/ 577 h 584"/>
                  <a:gd name="T6" fmla="*/ 175 w 198"/>
                  <a:gd name="T7" fmla="*/ 0 h 584"/>
                  <a:gd name="T8" fmla="*/ 198 w 198"/>
                  <a:gd name="T9" fmla="*/ 7 h 584"/>
                </a:gdLst>
                <a:ahLst/>
                <a:cxnLst>
                  <a:cxn ang="0">
                    <a:pos x="T0" y="T1"/>
                  </a:cxn>
                  <a:cxn ang="0">
                    <a:pos x="T2" y="T3"/>
                  </a:cxn>
                  <a:cxn ang="0">
                    <a:pos x="T4" y="T5"/>
                  </a:cxn>
                  <a:cxn ang="0">
                    <a:pos x="T6" y="T7"/>
                  </a:cxn>
                  <a:cxn ang="0">
                    <a:pos x="T8" y="T9"/>
                  </a:cxn>
                </a:cxnLst>
                <a:rect l="0" t="0" r="r" b="b"/>
                <a:pathLst>
                  <a:path w="198" h="584">
                    <a:moveTo>
                      <a:pt x="198" y="7"/>
                    </a:moveTo>
                    <a:lnTo>
                      <a:pt x="24" y="584"/>
                    </a:lnTo>
                    <a:lnTo>
                      <a:pt x="0" y="577"/>
                    </a:lnTo>
                    <a:lnTo>
                      <a:pt x="175" y="0"/>
                    </a:lnTo>
                    <a:lnTo>
                      <a:pt x="198"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5" name="Freeform 42">
                <a:extLst>
                  <a:ext uri="{FF2B5EF4-FFF2-40B4-BE49-F238E27FC236}">
                    <a16:creationId xmlns:a16="http://schemas.microsoft.com/office/drawing/2014/main" id="{18B526EE-EA5C-491D-9E26-B4685C6DDA30}"/>
                  </a:ext>
                </a:extLst>
              </p:cNvPr>
              <p:cNvSpPr>
                <a:spLocks/>
              </p:cNvSpPr>
              <p:nvPr/>
            </p:nvSpPr>
            <p:spPr bwMode="auto">
              <a:xfrm>
                <a:off x="9911" y="3623"/>
                <a:ext cx="196" cy="583"/>
              </a:xfrm>
              <a:custGeom>
                <a:avLst/>
                <a:gdLst>
                  <a:gd name="T0" fmla="*/ 196 w 196"/>
                  <a:gd name="T1" fmla="*/ 5 h 583"/>
                  <a:gd name="T2" fmla="*/ 21 w 196"/>
                  <a:gd name="T3" fmla="*/ 583 h 583"/>
                  <a:gd name="T4" fmla="*/ 0 w 196"/>
                  <a:gd name="T5" fmla="*/ 576 h 583"/>
                  <a:gd name="T6" fmla="*/ 172 w 196"/>
                  <a:gd name="T7" fmla="*/ 0 h 583"/>
                  <a:gd name="T8" fmla="*/ 196 w 196"/>
                  <a:gd name="T9" fmla="*/ 5 h 583"/>
                </a:gdLst>
                <a:ahLst/>
                <a:cxnLst>
                  <a:cxn ang="0">
                    <a:pos x="T0" y="T1"/>
                  </a:cxn>
                  <a:cxn ang="0">
                    <a:pos x="T2" y="T3"/>
                  </a:cxn>
                  <a:cxn ang="0">
                    <a:pos x="T4" y="T5"/>
                  </a:cxn>
                  <a:cxn ang="0">
                    <a:pos x="T6" y="T7"/>
                  </a:cxn>
                  <a:cxn ang="0">
                    <a:pos x="T8" y="T9"/>
                  </a:cxn>
                </a:cxnLst>
                <a:rect l="0" t="0" r="r" b="b"/>
                <a:pathLst>
                  <a:path w="196" h="583">
                    <a:moveTo>
                      <a:pt x="196" y="5"/>
                    </a:moveTo>
                    <a:lnTo>
                      <a:pt x="21" y="583"/>
                    </a:lnTo>
                    <a:lnTo>
                      <a:pt x="0" y="576"/>
                    </a:lnTo>
                    <a:lnTo>
                      <a:pt x="172" y="0"/>
                    </a:lnTo>
                    <a:lnTo>
                      <a:pt x="196" y="5"/>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6" name="Freeform 43">
                <a:extLst>
                  <a:ext uri="{FF2B5EF4-FFF2-40B4-BE49-F238E27FC236}">
                    <a16:creationId xmlns:a16="http://schemas.microsoft.com/office/drawing/2014/main" id="{4D112A4D-9709-4EFA-A219-63BCC55313EF}"/>
                  </a:ext>
                </a:extLst>
              </p:cNvPr>
              <p:cNvSpPr>
                <a:spLocks/>
              </p:cNvSpPr>
              <p:nvPr/>
            </p:nvSpPr>
            <p:spPr bwMode="auto">
              <a:xfrm>
                <a:off x="9911" y="3623"/>
                <a:ext cx="196" cy="583"/>
              </a:xfrm>
              <a:custGeom>
                <a:avLst/>
                <a:gdLst>
                  <a:gd name="T0" fmla="*/ 196 w 196"/>
                  <a:gd name="T1" fmla="*/ 5 h 583"/>
                  <a:gd name="T2" fmla="*/ 21 w 196"/>
                  <a:gd name="T3" fmla="*/ 583 h 583"/>
                  <a:gd name="T4" fmla="*/ 0 w 196"/>
                  <a:gd name="T5" fmla="*/ 576 h 583"/>
                  <a:gd name="T6" fmla="*/ 172 w 196"/>
                  <a:gd name="T7" fmla="*/ 0 h 583"/>
                  <a:gd name="T8" fmla="*/ 196 w 196"/>
                  <a:gd name="T9" fmla="*/ 5 h 583"/>
                </a:gdLst>
                <a:ahLst/>
                <a:cxnLst>
                  <a:cxn ang="0">
                    <a:pos x="T0" y="T1"/>
                  </a:cxn>
                  <a:cxn ang="0">
                    <a:pos x="T2" y="T3"/>
                  </a:cxn>
                  <a:cxn ang="0">
                    <a:pos x="T4" y="T5"/>
                  </a:cxn>
                  <a:cxn ang="0">
                    <a:pos x="T6" y="T7"/>
                  </a:cxn>
                  <a:cxn ang="0">
                    <a:pos x="T8" y="T9"/>
                  </a:cxn>
                </a:cxnLst>
                <a:rect l="0" t="0" r="r" b="b"/>
                <a:pathLst>
                  <a:path w="196" h="583">
                    <a:moveTo>
                      <a:pt x="196" y="5"/>
                    </a:moveTo>
                    <a:lnTo>
                      <a:pt x="21" y="583"/>
                    </a:lnTo>
                    <a:lnTo>
                      <a:pt x="0" y="576"/>
                    </a:lnTo>
                    <a:lnTo>
                      <a:pt x="172" y="0"/>
                    </a:lnTo>
                    <a:lnTo>
                      <a:pt x="196"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7" name="Freeform 44">
                <a:extLst>
                  <a:ext uri="{FF2B5EF4-FFF2-40B4-BE49-F238E27FC236}">
                    <a16:creationId xmlns:a16="http://schemas.microsoft.com/office/drawing/2014/main" id="{D6210D8F-2B1D-450D-9AD4-240017D10F2A}"/>
                  </a:ext>
                </a:extLst>
              </p:cNvPr>
              <p:cNvSpPr>
                <a:spLocks/>
              </p:cNvSpPr>
              <p:nvPr/>
            </p:nvSpPr>
            <p:spPr bwMode="auto">
              <a:xfrm>
                <a:off x="9961" y="3637"/>
                <a:ext cx="195" cy="583"/>
              </a:xfrm>
              <a:custGeom>
                <a:avLst/>
                <a:gdLst>
                  <a:gd name="T0" fmla="*/ 195 w 195"/>
                  <a:gd name="T1" fmla="*/ 7 h 583"/>
                  <a:gd name="T2" fmla="*/ 23 w 195"/>
                  <a:gd name="T3" fmla="*/ 583 h 583"/>
                  <a:gd name="T4" fmla="*/ 0 w 195"/>
                  <a:gd name="T5" fmla="*/ 576 h 583"/>
                  <a:gd name="T6" fmla="*/ 172 w 195"/>
                  <a:gd name="T7" fmla="*/ 0 h 583"/>
                  <a:gd name="T8" fmla="*/ 195 w 195"/>
                  <a:gd name="T9" fmla="*/ 7 h 583"/>
                </a:gdLst>
                <a:ahLst/>
                <a:cxnLst>
                  <a:cxn ang="0">
                    <a:pos x="T0" y="T1"/>
                  </a:cxn>
                  <a:cxn ang="0">
                    <a:pos x="T2" y="T3"/>
                  </a:cxn>
                  <a:cxn ang="0">
                    <a:pos x="T4" y="T5"/>
                  </a:cxn>
                  <a:cxn ang="0">
                    <a:pos x="T6" y="T7"/>
                  </a:cxn>
                  <a:cxn ang="0">
                    <a:pos x="T8" y="T9"/>
                  </a:cxn>
                </a:cxnLst>
                <a:rect l="0" t="0" r="r" b="b"/>
                <a:pathLst>
                  <a:path w="195" h="583">
                    <a:moveTo>
                      <a:pt x="195" y="7"/>
                    </a:moveTo>
                    <a:lnTo>
                      <a:pt x="23" y="583"/>
                    </a:lnTo>
                    <a:lnTo>
                      <a:pt x="0" y="576"/>
                    </a:lnTo>
                    <a:lnTo>
                      <a:pt x="172" y="0"/>
                    </a:lnTo>
                    <a:lnTo>
                      <a:pt x="195"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8" name="Freeform 45">
                <a:extLst>
                  <a:ext uri="{FF2B5EF4-FFF2-40B4-BE49-F238E27FC236}">
                    <a16:creationId xmlns:a16="http://schemas.microsoft.com/office/drawing/2014/main" id="{D1EC8D8A-5F50-40ED-9E7D-51988E0E3467}"/>
                  </a:ext>
                </a:extLst>
              </p:cNvPr>
              <p:cNvSpPr>
                <a:spLocks/>
              </p:cNvSpPr>
              <p:nvPr/>
            </p:nvSpPr>
            <p:spPr bwMode="auto">
              <a:xfrm>
                <a:off x="9961" y="3637"/>
                <a:ext cx="195" cy="583"/>
              </a:xfrm>
              <a:custGeom>
                <a:avLst/>
                <a:gdLst>
                  <a:gd name="T0" fmla="*/ 195 w 195"/>
                  <a:gd name="T1" fmla="*/ 7 h 583"/>
                  <a:gd name="T2" fmla="*/ 23 w 195"/>
                  <a:gd name="T3" fmla="*/ 583 h 583"/>
                  <a:gd name="T4" fmla="*/ 0 w 195"/>
                  <a:gd name="T5" fmla="*/ 576 h 583"/>
                  <a:gd name="T6" fmla="*/ 172 w 195"/>
                  <a:gd name="T7" fmla="*/ 0 h 583"/>
                  <a:gd name="T8" fmla="*/ 195 w 195"/>
                  <a:gd name="T9" fmla="*/ 7 h 583"/>
                </a:gdLst>
                <a:ahLst/>
                <a:cxnLst>
                  <a:cxn ang="0">
                    <a:pos x="T0" y="T1"/>
                  </a:cxn>
                  <a:cxn ang="0">
                    <a:pos x="T2" y="T3"/>
                  </a:cxn>
                  <a:cxn ang="0">
                    <a:pos x="T4" y="T5"/>
                  </a:cxn>
                  <a:cxn ang="0">
                    <a:pos x="T6" y="T7"/>
                  </a:cxn>
                  <a:cxn ang="0">
                    <a:pos x="T8" y="T9"/>
                  </a:cxn>
                </a:cxnLst>
                <a:rect l="0" t="0" r="r" b="b"/>
                <a:pathLst>
                  <a:path w="195" h="583">
                    <a:moveTo>
                      <a:pt x="195" y="7"/>
                    </a:moveTo>
                    <a:lnTo>
                      <a:pt x="23" y="583"/>
                    </a:lnTo>
                    <a:lnTo>
                      <a:pt x="0" y="576"/>
                    </a:lnTo>
                    <a:lnTo>
                      <a:pt x="172" y="0"/>
                    </a:lnTo>
                    <a:lnTo>
                      <a:pt x="195"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19" name="Freeform 46">
                <a:extLst>
                  <a:ext uri="{FF2B5EF4-FFF2-40B4-BE49-F238E27FC236}">
                    <a16:creationId xmlns:a16="http://schemas.microsoft.com/office/drawing/2014/main" id="{CDC6929F-8D79-4B27-81B0-B162069AAADE}"/>
                  </a:ext>
                </a:extLst>
              </p:cNvPr>
              <p:cNvSpPr>
                <a:spLocks/>
              </p:cNvSpPr>
              <p:nvPr/>
            </p:nvSpPr>
            <p:spPr bwMode="auto">
              <a:xfrm>
                <a:off x="10010" y="3651"/>
                <a:ext cx="196" cy="585"/>
              </a:xfrm>
              <a:custGeom>
                <a:avLst/>
                <a:gdLst>
                  <a:gd name="T0" fmla="*/ 196 w 196"/>
                  <a:gd name="T1" fmla="*/ 7 h 585"/>
                  <a:gd name="T2" fmla="*/ 24 w 196"/>
                  <a:gd name="T3" fmla="*/ 585 h 585"/>
                  <a:gd name="T4" fmla="*/ 0 w 196"/>
                  <a:gd name="T5" fmla="*/ 578 h 585"/>
                  <a:gd name="T6" fmla="*/ 175 w 196"/>
                  <a:gd name="T7" fmla="*/ 0 h 585"/>
                  <a:gd name="T8" fmla="*/ 196 w 196"/>
                  <a:gd name="T9" fmla="*/ 7 h 585"/>
                </a:gdLst>
                <a:ahLst/>
                <a:cxnLst>
                  <a:cxn ang="0">
                    <a:pos x="T0" y="T1"/>
                  </a:cxn>
                  <a:cxn ang="0">
                    <a:pos x="T2" y="T3"/>
                  </a:cxn>
                  <a:cxn ang="0">
                    <a:pos x="T4" y="T5"/>
                  </a:cxn>
                  <a:cxn ang="0">
                    <a:pos x="T6" y="T7"/>
                  </a:cxn>
                  <a:cxn ang="0">
                    <a:pos x="T8" y="T9"/>
                  </a:cxn>
                </a:cxnLst>
                <a:rect l="0" t="0" r="r" b="b"/>
                <a:pathLst>
                  <a:path w="196" h="585">
                    <a:moveTo>
                      <a:pt x="196" y="7"/>
                    </a:moveTo>
                    <a:lnTo>
                      <a:pt x="24" y="585"/>
                    </a:lnTo>
                    <a:lnTo>
                      <a:pt x="0" y="578"/>
                    </a:lnTo>
                    <a:lnTo>
                      <a:pt x="175" y="0"/>
                    </a:lnTo>
                    <a:lnTo>
                      <a:pt x="196"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0" name="Freeform 47">
                <a:extLst>
                  <a:ext uri="{FF2B5EF4-FFF2-40B4-BE49-F238E27FC236}">
                    <a16:creationId xmlns:a16="http://schemas.microsoft.com/office/drawing/2014/main" id="{8FBD5DA8-7B89-40D5-BF25-5E35CCA5EAFD}"/>
                  </a:ext>
                </a:extLst>
              </p:cNvPr>
              <p:cNvSpPr>
                <a:spLocks/>
              </p:cNvSpPr>
              <p:nvPr/>
            </p:nvSpPr>
            <p:spPr bwMode="auto">
              <a:xfrm>
                <a:off x="10010" y="3651"/>
                <a:ext cx="196" cy="585"/>
              </a:xfrm>
              <a:custGeom>
                <a:avLst/>
                <a:gdLst>
                  <a:gd name="T0" fmla="*/ 196 w 196"/>
                  <a:gd name="T1" fmla="*/ 7 h 585"/>
                  <a:gd name="T2" fmla="*/ 24 w 196"/>
                  <a:gd name="T3" fmla="*/ 585 h 585"/>
                  <a:gd name="T4" fmla="*/ 0 w 196"/>
                  <a:gd name="T5" fmla="*/ 578 h 585"/>
                  <a:gd name="T6" fmla="*/ 175 w 196"/>
                  <a:gd name="T7" fmla="*/ 0 h 585"/>
                  <a:gd name="T8" fmla="*/ 196 w 196"/>
                  <a:gd name="T9" fmla="*/ 7 h 585"/>
                </a:gdLst>
                <a:ahLst/>
                <a:cxnLst>
                  <a:cxn ang="0">
                    <a:pos x="T0" y="T1"/>
                  </a:cxn>
                  <a:cxn ang="0">
                    <a:pos x="T2" y="T3"/>
                  </a:cxn>
                  <a:cxn ang="0">
                    <a:pos x="T4" y="T5"/>
                  </a:cxn>
                  <a:cxn ang="0">
                    <a:pos x="T6" y="T7"/>
                  </a:cxn>
                  <a:cxn ang="0">
                    <a:pos x="T8" y="T9"/>
                  </a:cxn>
                </a:cxnLst>
                <a:rect l="0" t="0" r="r" b="b"/>
                <a:pathLst>
                  <a:path w="196" h="585">
                    <a:moveTo>
                      <a:pt x="196" y="7"/>
                    </a:moveTo>
                    <a:lnTo>
                      <a:pt x="24" y="585"/>
                    </a:lnTo>
                    <a:lnTo>
                      <a:pt x="0" y="578"/>
                    </a:lnTo>
                    <a:lnTo>
                      <a:pt x="175" y="0"/>
                    </a:lnTo>
                    <a:lnTo>
                      <a:pt x="196"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1" name="Freeform 48">
                <a:extLst>
                  <a:ext uri="{FF2B5EF4-FFF2-40B4-BE49-F238E27FC236}">
                    <a16:creationId xmlns:a16="http://schemas.microsoft.com/office/drawing/2014/main" id="{6D57A3B9-887C-46F1-A060-0591457686AB}"/>
                  </a:ext>
                </a:extLst>
              </p:cNvPr>
              <p:cNvSpPr>
                <a:spLocks/>
              </p:cNvSpPr>
              <p:nvPr/>
            </p:nvSpPr>
            <p:spPr bwMode="auto">
              <a:xfrm>
                <a:off x="10060" y="3668"/>
                <a:ext cx="198" cy="582"/>
              </a:xfrm>
              <a:custGeom>
                <a:avLst/>
                <a:gdLst>
                  <a:gd name="T0" fmla="*/ 198 w 198"/>
                  <a:gd name="T1" fmla="*/ 7 h 582"/>
                  <a:gd name="T2" fmla="*/ 23 w 198"/>
                  <a:gd name="T3" fmla="*/ 582 h 582"/>
                  <a:gd name="T4" fmla="*/ 0 w 198"/>
                  <a:gd name="T5" fmla="*/ 575 h 582"/>
                  <a:gd name="T6" fmla="*/ 174 w 198"/>
                  <a:gd name="T7" fmla="*/ 0 h 582"/>
                  <a:gd name="T8" fmla="*/ 198 w 198"/>
                  <a:gd name="T9" fmla="*/ 7 h 582"/>
                </a:gdLst>
                <a:ahLst/>
                <a:cxnLst>
                  <a:cxn ang="0">
                    <a:pos x="T0" y="T1"/>
                  </a:cxn>
                  <a:cxn ang="0">
                    <a:pos x="T2" y="T3"/>
                  </a:cxn>
                  <a:cxn ang="0">
                    <a:pos x="T4" y="T5"/>
                  </a:cxn>
                  <a:cxn ang="0">
                    <a:pos x="T6" y="T7"/>
                  </a:cxn>
                  <a:cxn ang="0">
                    <a:pos x="T8" y="T9"/>
                  </a:cxn>
                </a:cxnLst>
                <a:rect l="0" t="0" r="r" b="b"/>
                <a:pathLst>
                  <a:path w="198" h="582">
                    <a:moveTo>
                      <a:pt x="198" y="7"/>
                    </a:moveTo>
                    <a:lnTo>
                      <a:pt x="23" y="582"/>
                    </a:lnTo>
                    <a:lnTo>
                      <a:pt x="0" y="575"/>
                    </a:lnTo>
                    <a:lnTo>
                      <a:pt x="174" y="0"/>
                    </a:lnTo>
                    <a:lnTo>
                      <a:pt x="198"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2" name="Freeform 49">
                <a:extLst>
                  <a:ext uri="{FF2B5EF4-FFF2-40B4-BE49-F238E27FC236}">
                    <a16:creationId xmlns:a16="http://schemas.microsoft.com/office/drawing/2014/main" id="{87EA9BE1-6973-4DD3-9D2B-62F4ED27B67F}"/>
                  </a:ext>
                </a:extLst>
              </p:cNvPr>
              <p:cNvSpPr>
                <a:spLocks/>
              </p:cNvSpPr>
              <p:nvPr/>
            </p:nvSpPr>
            <p:spPr bwMode="auto">
              <a:xfrm>
                <a:off x="10060" y="3668"/>
                <a:ext cx="198" cy="582"/>
              </a:xfrm>
              <a:custGeom>
                <a:avLst/>
                <a:gdLst>
                  <a:gd name="T0" fmla="*/ 198 w 198"/>
                  <a:gd name="T1" fmla="*/ 7 h 582"/>
                  <a:gd name="T2" fmla="*/ 23 w 198"/>
                  <a:gd name="T3" fmla="*/ 582 h 582"/>
                  <a:gd name="T4" fmla="*/ 0 w 198"/>
                  <a:gd name="T5" fmla="*/ 575 h 582"/>
                  <a:gd name="T6" fmla="*/ 174 w 198"/>
                  <a:gd name="T7" fmla="*/ 0 h 582"/>
                  <a:gd name="T8" fmla="*/ 198 w 198"/>
                  <a:gd name="T9" fmla="*/ 7 h 582"/>
                </a:gdLst>
                <a:ahLst/>
                <a:cxnLst>
                  <a:cxn ang="0">
                    <a:pos x="T0" y="T1"/>
                  </a:cxn>
                  <a:cxn ang="0">
                    <a:pos x="T2" y="T3"/>
                  </a:cxn>
                  <a:cxn ang="0">
                    <a:pos x="T4" y="T5"/>
                  </a:cxn>
                  <a:cxn ang="0">
                    <a:pos x="T6" y="T7"/>
                  </a:cxn>
                  <a:cxn ang="0">
                    <a:pos x="T8" y="T9"/>
                  </a:cxn>
                </a:cxnLst>
                <a:rect l="0" t="0" r="r" b="b"/>
                <a:pathLst>
                  <a:path w="198" h="582">
                    <a:moveTo>
                      <a:pt x="198" y="7"/>
                    </a:moveTo>
                    <a:lnTo>
                      <a:pt x="23" y="582"/>
                    </a:lnTo>
                    <a:lnTo>
                      <a:pt x="0" y="575"/>
                    </a:lnTo>
                    <a:lnTo>
                      <a:pt x="174" y="0"/>
                    </a:lnTo>
                    <a:lnTo>
                      <a:pt x="198"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3" name="Freeform 50">
                <a:extLst>
                  <a:ext uri="{FF2B5EF4-FFF2-40B4-BE49-F238E27FC236}">
                    <a16:creationId xmlns:a16="http://schemas.microsoft.com/office/drawing/2014/main" id="{19B6AC93-9307-410B-BB09-1D6E7A94B38D}"/>
                  </a:ext>
                </a:extLst>
              </p:cNvPr>
              <p:cNvSpPr>
                <a:spLocks/>
              </p:cNvSpPr>
              <p:nvPr/>
            </p:nvSpPr>
            <p:spPr bwMode="auto">
              <a:xfrm>
                <a:off x="10111" y="3682"/>
                <a:ext cx="196" cy="583"/>
              </a:xfrm>
              <a:custGeom>
                <a:avLst/>
                <a:gdLst>
                  <a:gd name="T0" fmla="*/ 196 w 196"/>
                  <a:gd name="T1" fmla="*/ 7 h 583"/>
                  <a:gd name="T2" fmla="*/ 22 w 196"/>
                  <a:gd name="T3" fmla="*/ 583 h 583"/>
                  <a:gd name="T4" fmla="*/ 0 w 196"/>
                  <a:gd name="T5" fmla="*/ 578 h 583"/>
                  <a:gd name="T6" fmla="*/ 173 w 196"/>
                  <a:gd name="T7" fmla="*/ 0 h 583"/>
                  <a:gd name="T8" fmla="*/ 196 w 196"/>
                  <a:gd name="T9" fmla="*/ 7 h 583"/>
                </a:gdLst>
                <a:ahLst/>
                <a:cxnLst>
                  <a:cxn ang="0">
                    <a:pos x="T0" y="T1"/>
                  </a:cxn>
                  <a:cxn ang="0">
                    <a:pos x="T2" y="T3"/>
                  </a:cxn>
                  <a:cxn ang="0">
                    <a:pos x="T4" y="T5"/>
                  </a:cxn>
                  <a:cxn ang="0">
                    <a:pos x="T6" y="T7"/>
                  </a:cxn>
                  <a:cxn ang="0">
                    <a:pos x="T8" y="T9"/>
                  </a:cxn>
                </a:cxnLst>
                <a:rect l="0" t="0" r="r" b="b"/>
                <a:pathLst>
                  <a:path w="196" h="583">
                    <a:moveTo>
                      <a:pt x="196" y="7"/>
                    </a:moveTo>
                    <a:lnTo>
                      <a:pt x="22" y="583"/>
                    </a:lnTo>
                    <a:lnTo>
                      <a:pt x="0" y="578"/>
                    </a:lnTo>
                    <a:lnTo>
                      <a:pt x="173" y="0"/>
                    </a:lnTo>
                    <a:lnTo>
                      <a:pt x="196"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4" name="Freeform 51">
                <a:extLst>
                  <a:ext uri="{FF2B5EF4-FFF2-40B4-BE49-F238E27FC236}">
                    <a16:creationId xmlns:a16="http://schemas.microsoft.com/office/drawing/2014/main" id="{5F052B95-468D-46B5-B65D-BDC62CD29F91}"/>
                  </a:ext>
                </a:extLst>
              </p:cNvPr>
              <p:cNvSpPr>
                <a:spLocks/>
              </p:cNvSpPr>
              <p:nvPr/>
            </p:nvSpPr>
            <p:spPr bwMode="auto">
              <a:xfrm>
                <a:off x="10111" y="3682"/>
                <a:ext cx="196" cy="583"/>
              </a:xfrm>
              <a:custGeom>
                <a:avLst/>
                <a:gdLst>
                  <a:gd name="T0" fmla="*/ 196 w 196"/>
                  <a:gd name="T1" fmla="*/ 7 h 583"/>
                  <a:gd name="T2" fmla="*/ 22 w 196"/>
                  <a:gd name="T3" fmla="*/ 583 h 583"/>
                  <a:gd name="T4" fmla="*/ 0 w 196"/>
                  <a:gd name="T5" fmla="*/ 578 h 583"/>
                  <a:gd name="T6" fmla="*/ 173 w 196"/>
                  <a:gd name="T7" fmla="*/ 0 h 583"/>
                  <a:gd name="T8" fmla="*/ 196 w 196"/>
                  <a:gd name="T9" fmla="*/ 7 h 583"/>
                </a:gdLst>
                <a:ahLst/>
                <a:cxnLst>
                  <a:cxn ang="0">
                    <a:pos x="T0" y="T1"/>
                  </a:cxn>
                  <a:cxn ang="0">
                    <a:pos x="T2" y="T3"/>
                  </a:cxn>
                  <a:cxn ang="0">
                    <a:pos x="T4" y="T5"/>
                  </a:cxn>
                  <a:cxn ang="0">
                    <a:pos x="T6" y="T7"/>
                  </a:cxn>
                  <a:cxn ang="0">
                    <a:pos x="T8" y="T9"/>
                  </a:cxn>
                </a:cxnLst>
                <a:rect l="0" t="0" r="r" b="b"/>
                <a:pathLst>
                  <a:path w="196" h="583">
                    <a:moveTo>
                      <a:pt x="196" y="7"/>
                    </a:moveTo>
                    <a:lnTo>
                      <a:pt x="22" y="583"/>
                    </a:lnTo>
                    <a:lnTo>
                      <a:pt x="0" y="578"/>
                    </a:lnTo>
                    <a:lnTo>
                      <a:pt x="173" y="0"/>
                    </a:lnTo>
                    <a:lnTo>
                      <a:pt x="196"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5" name="Freeform 52">
                <a:extLst>
                  <a:ext uri="{FF2B5EF4-FFF2-40B4-BE49-F238E27FC236}">
                    <a16:creationId xmlns:a16="http://schemas.microsoft.com/office/drawing/2014/main" id="{E108E417-B42A-435F-8B6B-59B4B2B2C633}"/>
                  </a:ext>
                </a:extLst>
              </p:cNvPr>
              <p:cNvSpPr>
                <a:spLocks/>
              </p:cNvSpPr>
              <p:nvPr/>
            </p:nvSpPr>
            <p:spPr bwMode="auto">
              <a:xfrm>
                <a:off x="10161" y="3696"/>
                <a:ext cx="196" cy="585"/>
              </a:xfrm>
              <a:custGeom>
                <a:avLst/>
                <a:gdLst>
                  <a:gd name="T0" fmla="*/ 196 w 196"/>
                  <a:gd name="T1" fmla="*/ 7 h 585"/>
                  <a:gd name="T2" fmla="*/ 24 w 196"/>
                  <a:gd name="T3" fmla="*/ 585 h 585"/>
                  <a:gd name="T4" fmla="*/ 0 w 196"/>
                  <a:gd name="T5" fmla="*/ 578 h 585"/>
                  <a:gd name="T6" fmla="*/ 172 w 196"/>
                  <a:gd name="T7" fmla="*/ 0 h 585"/>
                  <a:gd name="T8" fmla="*/ 196 w 196"/>
                  <a:gd name="T9" fmla="*/ 7 h 585"/>
                </a:gdLst>
                <a:ahLst/>
                <a:cxnLst>
                  <a:cxn ang="0">
                    <a:pos x="T0" y="T1"/>
                  </a:cxn>
                  <a:cxn ang="0">
                    <a:pos x="T2" y="T3"/>
                  </a:cxn>
                  <a:cxn ang="0">
                    <a:pos x="T4" y="T5"/>
                  </a:cxn>
                  <a:cxn ang="0">
                    <a:pos x="T6" y="T7"/>
                  </a:cxn>
                  <a:cxn ang="0">
                    <a:pos x="T8" y="T9"/>
                  </a:cxn>
                </a:cxnLst>
                <a:rect l="0" t="0" r="r" b="b"/>
                <a:pathLst>
                  <a:path w="196" h="585">
                    <a:moveTo>
                      <a:pt x="196" y="7"/>
                    </a:moveTo>
                    <a:lnTo>
                      <a:pt x="24" y="585"/>
                    </a:lnTo>
                    <a:lnTo>
                      <a:pt x="0" y="578"/>
                    </a:lnTo>
                    <a:lnTo>
                      <a:pt x="172" y="0"/>
                    </a:lnTo>
                    <a:lnTo>
                      <a:pt x="196" y="7"/>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6" name="Freeform 53">
                <a:extLst>
                  <a:ext uri="{FF2B5EF4-FFF2-40B4-BE49-F238E27FC236}">
                    <a16:creationId xmlns:a16="http://schemas.microsoft.com/office/drawing/2014/main" id="{2AFCBEF1-3672-44C0-8443-8D35DD3BCCD9}"/>
                  </a:ext>
                </a:extLst>
              </p:cNvPr>
              <p:cNvSpPr>
                <a:spLocks/>
              </p:cNvSpPr>
              <p:nvPr/>
            </p:nvSpPr>
            <p:spPr bwMode="auto">
              <a:xfrm>
                <a:off x="10161" y="3696"/>
                <a:ext cx="196" cy="585"/>
              </a:xfrm>
              <a:custGeom>
                <a:avLst/>
                <a:gdLst>
                  <a:gd name="T0" fmla="*/ 196 w 196"/>
                  <a:gd name="T1" fmla="*/ 7 h 585"/>
                  <a:gd name="T2" fmla="*/ 24 w 196"/>
                  <a:gd name="T3" fmla="*/ 585 h 585"/>
                  <a:gd name="T4" fmla="*/ 0 w 196"/>
                  <a:gd name="T5" fmla="*/ 578 h 585"/>
                  <a:gd name="T6" fmla="*/ 172 w 196"/>
                  <a:gd name="T7" fmla="*/ 0 h 585"/>
                  <a:gd name="T8" fmla="*/ 196 w 196"/>
                  <a:gd name="T9" fmla="*/ 7 h 585"/>
                </a:gdLst>
                <a:ahLst/>
                <a:cxnLst>
                  <a:cxn ang="0">
                    <a:pos x="T0" y="T1"/>
                  </a:cxn>
                  <a:cxn ang="0">
                    <a:pos x="T2" y="T3"/>
                  </a:cxn>
                  <a:cxn ang="0">
                    <a:pos x="T4" y="T5"/>
                  </a:cxn>
                  <a:cxn ang="0">
                    <a:pos x="T6" y="T7"/>
                  </a:cxn>
                  <a:cxn ang="0">
                    <a:pos x="T8" y="T9"/>
                  </a:cxn>
                </a:cxnLst>
                <a:rect l="0" t="0" r="r" b="b"/>
                <a:pathLst>
                  <a:path w="196" h="585">
                    <a:moveTo>
                      <a:pt x="196" y="7"/>
                    </a:moveTo>
                    <a:lnTo>
                      <a:pt x="24" y="585"/>
                    </a:lnTo>
                    <a:lnTo>
                      <a:pt x="0" y="578"/>
                    </a:lnTo>
                    <a:lnTo>
                      <a:pt x="172" y="0"/>
                    </a:lnTo>
                    <a:lnTo>
                      <a:pt x="196"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7" name="Freeform 54">
                <a:extLst>
                  <a:ext uri="{FF2B5EF4-FFF2-40B4-BE49-F238E27FC236}">
                    <a16:creationId xmlns:a16="http://schemas.microsoft.com/office/drawing/2014/main" id="{F9E0E1DA-85AD-470D-9627-CE1121BF0021}"/>
                  </a:ext>
                </a:extLst>
              </p:cNvPr>
              <p:cNvSpPr>
                <a:spLocks/>
              </p:cNvSpPr>
              <p:nvPr/>
            </p:nvSpPr>
            <p:spPr bwMode="auto">
              <a:xfrm>
                <a:off x="9567" y="3578"/>
                <a:ext cx="186" cy="123"/>
              </a:xfrm>
              <a:custGeom>
                <a:avLst/>
                <a:gdLst>
                  <a:gd name="T0" fmla="*/ 65 w 79"/>
                  <a:gd name="T1" fmla="*/ 38 h 52"/>
                  <a:gd name="T2" fmla="*/ 58 w 79"/>
                  <a:gd name="T3" fmla="*/ 52 h 52"/>
                  <a:gd name="T4" fmla="*/ 43 w 79"/>
                  <a:gd name="T5" fmla="*/ 47 h 52"/>
                  <a:gd name="T6" fmla="*/ 45 w 79"/>
                  <a:gd name="T7" fmla="*/ 40 h 52"/>
                  <a:gd name="T8" fmla="*/ 52 w 79"/>
                  <a:gd name="T9" fmla="*/ 40 h 52"/>
                  <a:gd name="T10" fmla="*/ 56 w 79"/>
                  <a:gd name="T11" fmla="*/ 33 h 52"/>
                  <a:gd name="T12" fmla="*/ 53 w 79"/>
                  <a:gd name="T13" fmla="*/ 22 h 52"/>
                  <a:gd name="T14" fmla="*/ 21 w 79"/>
                  <a:gd name="T15" fmla="*/ 41 h 52"/>
                  <a:gd name="T16" fmla="*/ 10 w 79"/>
                  <a:gd name="T17" fmla="*/ 22 h 52"/>
                  <a:gd name="T18" fmla="*/ 0 w 79"/>
                  <a:gd name="T19" fmla="*/ 19 h 52"/>
                  <a:gd name="T20" fmla="*/ 2 w 79"/>
                  <a:gd name="T21" fmla="*/ 10 h 52"/>
                  <a:gd name="T22" fmla="*/ 12 w 79"/>
                  <a:gd name="T23" fmla="*/ 12 h 52"/>
                  <a:gd name="T24" fmla="*/ 19 w 79"/>
                  <a:gd name="T25" fmla="*/ 0 h 52"/>
                  <a:gd name="T26" fmla="*/ 33 w 79"/>
                  <a:gd name="T27" fmla="*/ 5 h 52"/>
                  <a:gd name="T28" fmla="*/ 30 w 79"/>
                  <a:gd name="T29" fmla="*/ 12 h 52"/>
                  <a:gd name="T30" fmla="*/ 24 w 79"/>
                  <a:gd name="T31" fmla="*/ 12 h 52"/>
                  <a:gd name="T32" fmla="*/ 20 w 79"/>
                  <a:gd name="T33" fmla="*/ 18 h 52"/>
                  <a:gd name="T34" fmla="*/ 23 w 79"/>
                  <a:gd name="T35" fmla="*/ 28 h 52"/>
                  <a:gd name="T36" fmla="*/ 55 w 79"/>
                  <a:gd name="T37" fmla="*/ 9 h 52"/>
                  <a:gd name="T38" fmla="*/ 67 w 79"/>
                  <a:gd name="T39" fmla="*/ 29 h 52"/>
                  <a:gd name="T40" fmla="*/ 79 w 79"/>
                  <a:gd name="T41" fmla="*/ 33 h 52"/>
                  <a:gd name="T42" fmla="*/ 76 w 79"/>
                  <a:gd name="T43" fmla="*/ 42 h 52"/>
                  <a:gd name="T44" fmla="*/ 65 w 79"/>
                  <a:gd name="T45" fmla="*/ 3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52">
                    <a:moveTo>
                      <a:pt x="65" y="38"/>
                    </a:moveTo>
                    <a:cubicBezTo>
                      <a:pt x="62" y="46"/>
                      <a:pt x="58" y="52"/>
                      <a:pt x="58" y="52"/>
                    </a:cubicBezTo>
                    <a:cubicBezTo>
                      <a:pt x="43" y="47"/>
                      <a:pt x="43" y="47"/>
                      <a:pt x="43" y="47"/>
                    </a:cubicBezTo>
                    <a:cubicBezTo>
                      <a:pt x="45" y="40"/>
                      <a:pt x="45" y="40"/>
                      <a:pt x="45" y="40"/>
                    </a:cubicBezTo>
                    <a:cubicBezTo>
                      <a:pt x="52" y="40"/>
                      <a:pt x="52" y="40"/>
                      <a:pt x="52" y="40"/>
                    </a:cubicBezTo>
                    <a:cubicBezTo>
                      <a:pt x="52" y="40"/>
                      <a:pt x="54" y="38"/>
                      <a:pt x="56" y="33"/>
                    </a:cubicBezTo>
                    <a:cubicBezTo>
                      <a:pt x="57" y="28"/>
                      <a:pt x="57" y="23"/>
                      <a:pt x="53" y="22"/>
                    </a:cubicBezTo>
                    <a:cubicBezTo>
                      <a:pt x="44" y="19"/>
                      <a:pt x="40" y="46"/>
                      <a:pt x="21" y="41"/>
                    </a:cubicBezTo>
                    <a:cubicBezTo>
                      <a:pt x="12" y="38"/>
                      <a:pt x="9" y="30"/>
                      <a:pt x="10" y="22"/>
                    </a:cubicBezTo>
                    <a:cubicBezTo>
                      <a:pt x="0" y="19"/>
                      <a:pt x="0" y="19"/>
                      <a:pt x="0" y="19"/>
                    </a:cubicBezTo>
                    <a:cubicBezTo>
                      <a:pt x="2" y="10"/>
                      <a:pt x="2" y="10"/>
                      <a:pt x="2" y="10"/>
                    </a:cubicBezTo>
                    <a:cubicBezTo>
                      <a:pt x="12" y="12"/>
                      <a:pt x="12" y="12"/>
                      <a:pt x="12" y="12"/>
                    </a:cubicBezTo>
                    <a:cubicBezTo>
                      <a:pt x="15" y="5"/>
                      <a:pt x="19" y="0"/>
                      <a:pt x="19" y="0"/>
                    </a:cubicBezTo>
                    <a:cubicBezTo>
                      <a:pt x="33" y="5"/>
                      <a:pt x="33" y="5"/>
                      <a:pt x="33" y="5"/>
                    </a:cubicBezTo>
                    <a:cubicBezTo>
                      <a:pt x="30" y="12"/>
                      <a:pt x="30" y="12"/>
                      <a:pt x="30" y="12"/>
                    </a:cubicBezTo>
                    <a:cubicBezTo>
                      <a:pt x="24" y="12"/>
                      <a:pt x="24" y="12"/>
                      <a:pt x="24" y="12"/>
                    </a:cubicBezTo>
                    <a:cubicBezTo>
                      <a:pt x="24" y="12"/>
                      <a:pt x="21" y="15"/>
                      <a:pt x="20" y="18"/>
                    </a:cubicBezTo>
                    <a:cubicBezTo>
                      <a:pt x="19" y="23"/>
                      <a:pt x="20" y="27"/>
                      <a:pt x="23" y="28"/>
                    </a:cubicBezTo>
                    <a:cubicBezTo>
                      <a:pt x="32" y="31"/>
                      <a:pt x="36" y="4"/>
                      <a:pt x="55" y="9"/>
                    </a:cubicBezTo>
                    <a:cubicBezTo>
                      <a:pt x="64" y="12"/>
                      <a:pt x="68" y="20"/>
                      <a:pt x="67" y="29"/>
                    </a:cubicBezTo>
                    <a:cubicBezTo>
                      <a:pt x="79" y="33"/>
                      <a:pt x="79" y="33"/>
                      <a:pt x="79" y="33"/>
                    </a:cubicBezTo>
                    <a:cubicBezTo>
                      <a:pt x="76" y="42"/>
                      <a:pt x="76" y="42"/>
                      <a:pt x="76" y="42"/>
                    </a:cubicBezTo>
                    <a:lnTo>
                      <a:pt x="65" y="38"/>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8" name="Freeform 55">
                <a:extLst>
                  <a:ext uri="{FF2B5EF4-FFF2-40B4-BE49-F238E27FC236}">
                    <a16:creationId xmlns:a16="http://schemas.microsoft.com/office/drawing/2014/main" id="{75428701-1732-4B97-807B-2A0E7052DC3D}"/>
                  </a:ext>
                </a:extLst>
              </p:cNvPr>
              <p:cNvSpPr>
                <a:spLocks/>
              </p:cNvSpPr>
              <p:nvPr/>
            </p:nvSpPr>
            <p:spPr bwMode="auto">
              <a:xfrm>
                <a:off x="9489" y="3425"/>
                <a:ext cx="118" cy="92"/>
              </a:xfrm>
              <a:custGeom>
                <a:avLst/>
                <a:gdLst>
                  <a:gd name="T0" fmla="*/ 0 w 118"/>
                  <a:gd name="T1" fmla="*/ 64 h 92"/>
                  <a:gd name="T2" fmla="*/ 118 w 118"/>
                  <a:gd name="T3" fmla="*/ 0 h 92"/>
                  <a:gd name="T4" fmla="*/ 92 w 118"/>
                  <a:gd name="T5" fmla="*/ 92 h 92"/>
                  <a:gd name="T6" fmla="*/ 0 w 118"/>
                  <a:gd name="T7" fmla="*/ 64 h 92"/>
                </a:gdLst>
                <a:ahLst/>
                <a:cxnLst>
                  <a:cxn ang="0">
                    <a:pos x="T0" y="T1"/>
                  </a:cxn>
                  <a:cxn ang="0">
                    <a:pos x="T2" y="T3"/>
                  </a:cxn>
                  <a:cxn ang="0">
                    <a:pos x="T4" y="T5"/>
                  </a:cxn>
                  <a:cxn ang="0">
                    <a:pos x="T6" y="T7"/>
                  </a:cxn>
                </a:cxnLst>
                <a:rect l="0" t="0" r="r" b="b"/>
                <a:pathLst>
                  <a:path w="118" h="92">
                    <a:moveTo>
                      <a:pt x="0" y="64"/>
                    </a:moveTo>
                    <a:lnTo>
                      <a:pt x="118" y="0"/>
                    </a:lnTo>
                    <a:lnTo>
                      <a:pt x="92" y="92"/>
                    </a:lnTo>
                    <a:lnTo>
                      <a:pt x="0" y="64"/>
                    </a:lnTo>
                    <a:close/>
                  </a:path>
                </a:pathLst>
              </a:custGeom>
              <a:solidFill>
                <a:srgbClr val="F2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29" name="Freeform 56">
                <a:extLst>
                  <a:ext uri="{FF2B5EF4-FFF2-40B4-BE49-F238E27FC236}">
                    <a16:creationId xmlns:a16="http://schemas.microsoft.com/office/drawing/2014/main" id="{3F08101E-31AF-47CD-8A20-53DFAF110A10}"/>
                  </a:ext>
                </a:extLst>
              </p:cNvPr>
              <p:cNvSpPr>
                <a:spLocks/>
              </p:cNvSpPr>
              <p:nvPr/>
            </p:nvSpPr>
            <p:spPr bwMode="auto">
              <a:xfrm>
                <a:off x="8669" y="3927"/>
                <a:ext cx="1068" cy="1208"/>
              </a:xfrm>
              <a:custGeom>
                <a:avLst/>
                <a:gdLst>
                  <a:gd name="T0" fmla="*/ 451 w 453"/>
                  <a:gd name="T1" fmla="*/ 380 h 512"/>
                  <a:gd name="T2" fmla="*/ 446 w 453"/>
                  <a:gd name="T3" fmla="*/ 394 h 512"/>
                  <a:gd name="T4" fmla="*/ 174 w 453"/>
                  <a:gd name="T5" fmla="*/ 510 h 512"/>
                  <a:gd name="T6" fmla="*/ 161 w 453"/>
                  <a:gd name="T7" fmla="*/ 504 h 512"/>
                  <a:gd name="T8" fmla="*/ 2 w 453"/>
                  <a:gd name="T9" fmla="*/ 132 h 512"/>
                  <a:gd name="T10" fmla="*/ 8 w 453"/>
                  <a:gd name="T11" fmla="*/ 118 h 512"/>
                  <a:gd name="T12" fmla="*/ 279 w 453"/>
                  <a:gd name="T13" fmla="*/ 3 h 512"/>
                  <a:gd name="T14" fmla="*/ 293 w 453"/>
                  <a:gd name="T15" fmla="*/ 8 h 512"/>
                  <a:gd name="T16" fmla="*/ 451 w 453"/>
                  <a:gd name="T17" fmla="*/ 38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12">
                    <a:moveTo>
                      <a:pt x="451" y="380"/>
                    </a:moveTo>
                    <a:cubicBezTo>
                      <a:pt x="453" y="386"/>
                      <a:pt x="451" y="392"/>
                      <a:pt x="446" y="394"/>
                    </a:cubicBezTo>
                    <a:cubicBezTo>
                      <a:pt x="174" y="510"/>
                      <a:pt x="174" y="510"/>
                      <a:pt x="174" y="510"/>
                    </a:cubicBezTo>
                    <a:cubicBezTo>
                      <a:pt x="169" y="512"/>
                      <a:pt x="163" y="510"/>
                      <a:pt x="161" y="504"/>
                    </a:cubicBezTo>
                    <a:cubicBezTo>
                      <a:pt x="2" y="132"/>
                      <a:pt x="2" y="132"/>
                      <a:pt x="2" y="132"/>
                    </a:cubicBezTo>
                    <a:cubicBezTo>
                      <a:pt x="0" y="127"/>
                      <a:pt x="2" y="121"/>
                      <a:pt x="8" y="118"/>
                    </a:cubicBezTo>
                    <a:cubicBezTo>
                      <a:pt x="279" y="3"/>
                      <a:pt x="279" y="3"/>
                      <a:pt x="279" y="3"/>
                    </a:cubicBezTo>
                    <a:cubicBezTo>
                      <a:pt x="284" y="0"/>
                      <a:pt x="290" y="3"/>
                      <a:pt x="293" y="8"/>
                    </a:cubicBezTo>
                    <a:lnTo>
                      <a:pt x="451" y="380"/>
                    </a:lnTo>
                    <a:close/>
                  </a:path>
                </a:pathLst>
              </a:custGeom>
              <a:solidFill>
                <a:srgbClr val="414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30" name="Freeform 57">
                <a:extLst>
                  <a:ext uri="{FF2B5EF4-FFF2-40B4-BE49-F238E27FC236}">
                    <a16:creationId xmlns:a16="http://schemas.microsoft.com/office/drawing/2014/main" id="{42EB8D68-2764-42E8-873D-AA0C630D0CF7}"/>
                  </a:ext>
                </a:extLst>
              </p:cNvPr>
              <p:cNvSpPr>
                <a:spLocks/>
              </p:cNvSpPr>
              <p:nvPr/>
            </p:nvSpPr>
            <p:spPr bwMode="auto">
              <a:xfrm>
                <a:off x="8725" y="3991"/>
                <a:ext cx="957" cy="1085"/>
              </a:xfrm>
              <a:custGeom>
                <a:avLst/>
                <a:gdLst>
                  <a:gd name="T0" fmla="*/ 162 w 406"/>
                  <a:gd name="T1" fmla="*/ 457 h 460"/>
                  <a:gd name="T2" fmla="*/ 142 w 406"/>
                  <a:gd name="T3" fmla="*/ 449 h 460"/>
                  <a:gd name="T4" fmla="*/ 3 w 406"/>
                  <a:gd name="T5" fmla="*/ 122 h 460"/>
                  <a:gd name="T6" fmla="*/ 11 w 406"/>
                  <a:gd name="T7" fmla="*/ 102 h 460"/>
                  <a:gd name="T8" fmla="*/ 244 w 406"/>
                  <a:gd name="T9" fmla="*/ 3 h 460"/>
                  <a:gd name="T10" fmla="*/ 264 w 406"/>
                  <a:gd name="T11" fmla="*/ 11 h 460"/>
                  <a:gd name="T12" fmla="*/ 403 w 406"/>
                  <a:gd name="T13" fmla="*/ 338 h 460"/>
                  <a:gd name="T14" fmla="*/ 395 w 406"/>
                  <a:gd name="T15" fmla="*/ 358 h 460"/>
                  <a:gd name="T16" fmla="*/ 162 w 406"/>
                  <a:gd name="T17" fmla="*/ 457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 h="460">
                    <a:moveTo>
                      <a:pt x="162" y="457"/>
                    </a:moveTo>
                    <a:cubicBezTo>
                      <a:pt x="155" y="460"/>
                      <a:pt x="146" y="457"/>
                      <a:pt x="142" y="449"/>
                    </a:cubicBezTo>
                    <a:cubicBezTo>
                      <a:pt x="3" y="122"/>
                      <a:pt x="3" y="122"/>
                      <a:pt x="3" y="122"/>
                    </a:cubicBezTo>
                    <a:cubicBezTo>
                      <a:pt x="0" y="114"/>
                      <a:pt x="4" y="106"/>
                      <a:pt x="11" y="102"/>
                    </a:cubicBezTo>
                    <a:cubicBezTo>
                      <a:pt x="244" y="3"/>
                      <a:pt x="244" y="3"/>
                      <a:pt x="244" y="3"/>
                    </a:cubicBezTo>
                    <a:cubicBezTo>
                      <a:pt x="251" y="0"/>
                      <a:pt x="260" y="4"/>
                      <a:pt x="264" y="11"/>
                    </a:cubicBezTo>
                    <a:cubicBezTo>
                      <a:pt x="403" y="338"/>
                      <a:pt x="403" y="338"/>
                      <a:pt x="403" y="338"/>
                    </a:cubicBezTo>
                    <a:cubicBezTo>
                      <a:pt x="406" y="346"/>
                      <a:pt x="402" y="355"/>
                      <a:pt x="395" y="358"/>
                    </a:cubicBezTo>
                    <a:lnTo>
                      <a:pt x="162" y="457"/>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31" name="Freeform 58">
                <a:extLst>
                  <a:ext uri="{FF2B5EF4-FFF2-40B4-BE49-F238E27FC236}">
                    <a16:creationId xmlns:a16="http://schemas.microsoft.com/office/drawing/2014/main" id="{34C651B1-23C6-44E2-A654-0E825FDA0D9D}"/>
                  </a:ext>
                </a:extLst>
              </p:cNvPr>
              <p:cNvSpPr>
                <a:spLocks/>
              </p:cNvSpPr>
              <p:nvPr/>
            </p:nvSpPr>
            <p:spPr bwMode="auto">
              <a:xfrm>
                <a:off x="8723" y="3984"/>
                <a:ext cx="957" cy="1087"/>
              </a:xfrm>
              <a:custGeom>
                <a:avLst/>
                <a:gdLst>
                  <a:gd name="T0" fmla="*/ 162 w 406"/>
                  <a:gd name="T1" fmla="*/ 457 h 461"/>
                  <a:gd name="T2" fmla="*/ 142 w 406"/>
                  <a:gd name="T3" fmla="*/ 449 h 461"/>
                  <a:gd name="T4" fmla="*/ 3 w 406"/>
                  <a:gd name="T5" fmla="*/ 123 h 461"/>
                  <a:gd name="T6" fmla="*/ 11 w 406"/>
                  <a:gd name="T7" fmla="*/ 103 h 461"/>
                  <a:gd name="T8" fmla="*/ 244 w 406"/>
                  <a:gd name="T9" fmla="*/ 4 h 461"/>
                  <a:gd name="T10" fmla="*/ 263 w 406"/>
                  <a:gd name="T11" fmla="*/ 12 h 461"/>
                  <a:gd name="T12" fmla="*/ 403 w 406"/>
                  <a:gd name="T13" fmla="*/ 339 h 461"/>
                  <a:gd name="T14" fmla="*/ 395 w 406"/>
                  <a:gd name="T15" fmla="*/ 358 h 461"/>
                  <a:gd name="T16" fmla="*/ 162 w 406"/>
                  <a:gd name="T17" fmla="*/ 45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 h="461">
                    <a:moveTo>
                      <a:pt x="162" y="457"/>
                    </a:moveTo>
                    <a:cubicBezTo>
                      <a:pt x="155" y="461"/>
                      <a:pt x="146" y="457"/>
                      <a:pt x="142" y="449"/>
                    </a:cubicBezTo>
                    <a:cubicBezTo>
                      <a:pt x="3" y="123"/>
                      <a:pt x="3" y="123"/>
                      <a:pt x="3" y="123"/>
                    </a:cubicBezTo>
                    <a:cubicBezTo>
                      <a:pt x="0" y="115"/>
                      <a:pt x="4" y="106"/>
                      <a:pt x="11" y="103"/>
                    </a:cubicBezTo>
                    <a:cubicBezTo>
                      <a:pt x="244" y="4"/>
                      <a:pt x="244" y="4"/>
                      <a:pt x="244" y="4"/>
                    </a:cubicBezTo>
                    <a:cubicBezTo>
                      <a:pt x="251" y="0"/>
                      <a:pt x="260" y="4"/>
                      <a:pt x="263" y="12"/>
                    </a:cubicBezTo>
                    <a:cubicBezTo>
                      <a:pt x="403" y="339"/>
                      <a:pt x="403" y="339"/>
                      <a:pt x="403" y="339"/>
                    </a:cubicBezTo>
                    <a:cubicBezTo>
                      <a:pt x="406" y="346"/>
                      <a:pt x="402" y="355"/>
                      <a:pt x="395" y="358"/>
                    </a:cubicBezTo>
                    <a:lnTo>
                      <a:pt x="162" y="457"/>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32" name="Freeform 59">
                <a:extLst>
                  <a:ext uri="{FF2B5EF4-FFF2-40B4-BE49-F238E27FC236}">
                    <a16:creationId xmlns:a16="http://schemas.microsoft.com/office/drawing/2014/main" id="{2AB63797-88CE-4300-BAA1-622EA4F996B8}"/>
                  </a:ext>
                </a:extLst>
              </p:cNvPr>
              <p:cNvSpPr>
                <a:spLocks/>
              </p:cNvSpPr>
              <p:nvPr/>
            </p:nvSpPr>
            <p:spPr bwMode="auto">
              <a:xfrm>
                <a:off x="8720" y="3979"/>
                <a:ext cx="628" cy="302"/>
              </a:xfrm>
              <a:custGeom>
                <a:avLst/>
                <a:gdLst>
                  <a:gd name="T0" fmla="*/ 3 w 266"/>
                  <a:gd name="T1" fmla="*/ 122 h 128"/>
                  <a:gd name="T2" fmla="*/ 5 w 266"/>
                  <a:gd name="T3" fmla="*/ 128 h 128"/>
                  <a:gd name="T4" fmla="*/ 13 w 266"/>
                  <a:gd name="T5" fmla="*/ 108 h 128"/>
                  <a:gd name="T6" fmla="*/ 246 w 266"/>
                  <a:gd name="T7" fmla="*/ 9 h 128"/>
                  <a:gd name="T8" fmla="*/ 266 w 266"/>
                  <a:gd name="T9" fmla="*/ 17 h 128"/>
                  <a:gd name="T10" fmla="*/ 263 w 266"/>
                  <a:gd name="T11" fmla="*/ 11 h 128"/>
                  <a:gd name="T12" fmla="*/ 243 w 266"/>
                  <a:gd name="T13" fmla="*/ 3 h 128"/>
                  <a:gd name="T14" fmla="*/ 11 w 266"/>
                  <a:gd name="T15" fmla="*/ 102 h 128"/>
                  <a:gd name="T16" fmla="*/ 3 w 266"/>
                  <a:gd name="T17" fmla="*/ 12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128">
                    <a:moveTo>
                      <a:pt x="3" y="122"/>
                    </a:moveTo>
                    <a:cubicBezTo>
                      <a:pt x="5" y="128"/>
                      <a:pt x="5" y="128"/>
                      <a:pt x="5" y="128"/>
                    </a:cubicBezTo>
                    <a:cubicBezTo>
                      <a:pt x="2" y="120"/>
                      <a:pt x="6" y="111"/>
                      <a:pt x="13" y="108"/>
                    </a:cubicBezTo>
                    <a:cubicBezTo>
                      <a:pt x="246" y="9"/>
                      <a:pt x="246" y="9"/>
                      <a:pt x="246" y="9"/>
                    </a:cubicBezTo>
                    <a:cubicBezTo>
                      <a:pt x="254" y="6"/>
                      <a:pt x="262" y="9"/>
                      <a:pt x="266" y="17"/>
                    </a:cubicBezTo>
                    <a:cubicBezTo>
                      <a:pt x="263" y="11"/>
                      <a:pt x="263" y="11"/>
                      <a:pt x="263" y="11"/>
                    </a:cubicBezTo>
                    <a:cubicBezTo>
                      <a:pt x="260" y="3"/>
                      <a:pt x="251" y="0"/>
                      <a:pt x="243" y="3"/>
                    </a:cubicBezTo>
                    <a:cubicBezTo>
                      <a:pt x="11" y="102"/>
                      <a:pt x="11" y="102"/>
                      <a:pt x="11" y="102"/>
                    </a:cubicBezTo>
                    <a:cubicBezTo>
                      <a:pt x="3" y="105"/>
                      <a:pt x="0" y="114"/>
                      <a:pt x="3" y="122"/>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33" name="Freeform 60">
                <a:extLst>
                  <a:ext uri="{FF2B5EF4-FFF2-40B4-BE49-F238E27FC236}">
                    <a16:creationId xmlns:a16="http://schemas.microsoft.com/office/drawing/2014/main" id="{21590381-CA40-4D57-B33E-D430A8EA7E41}"/>
                  </a:ext>
                </a:extLst>
              </p:cNvPr>
              <p:cNvSpPr>
                <a:spLocks/>
              </p:cNvSpPr>
              <p:nvPr/>
            </p:nvSpPr>
            <p:spPr bwMode="auto">
              <a:xfrm>
                <a:off x="8720" y="3979"/>
                <a:ext cx="958" cy="1085"/>
              </a:xfrm>
              <a:custGeom>
                <a:avLst/>
                <a:gdLst>
                  <a:gd name="T0" fmla="*/ 162 w 406"/>
                  <a:gd name="T1" fmla="*/ 457 h 460"/>
                  <a:gd name="T2" fmla="*/ 142 w 406"/>
                  <a:gd name="T3" fmla="*/ 449 h 460"/>
                  <a:gd name="T4" fmla="*/ 3 w 406"/>
                  <a:gd name="T5" fmla="*/ 122 h 460"/>
                  <a:gd name="T6" fmla="*/ 11 w 406"/>
                  <a:gd name="T7" fmla="*/ 102 h 460"/>
                  <a:gd name="T8" fmla="*/ 243 w 406"/>
                  <a:gd name="T9" fmla="*/ 3 h 460"/>
                  <a:gd name="T10" fmla="*/ 263 w 406"/>
                  <a:gd name="T11" fmla="*/ 11 h 460"/>
                  <a:gd name="T12" fmla="*/ 403 w 406"/>
                  <a:gd name="T13" fmla="*/ 338 h 460"/>
                  <a:gd name="T14" fmla="*/ 395 w 406"/>
                  <a:gd name="T15" fmla="*/ 358 h 460"/>
                  <a:gd name="T16" fmla="*/ 162 w 406"/>
                  <a:gd name="T17" fmla="*/ 457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 h="460">
                    <a:moveTo>
                      <a:pt x="162" y="457"/>
                    </a:moveTo>
                    <a:cubicBezTo>
                      <a:pt x="154" y="460"/>
                      <a:pt x="146" y="456"/>
                      <a:pt x="142" y="449"/>
                    </a:cubicBezTo>
                    <a:cubicBezTo>
                      <a:pt x="3" y="122"/>
                      <a:pt x="3" y="122"/>
                      <a:pt x="3" y="122"/>
                    </a:cubicBezTo>
                    <a:cubicBezTo>
                      <a:pt x="0" y="114"/>
                      <a:pt x="3" y="105"/>
                      <a:pt x="11" y="102"/>
                    </a:cubicBezTo>
                    <a:cubicBezTo>
                      <a:pt x="243" y="3"/>
                      <a:pt x="243" y="3"/>
                      <a:pt x="243" y="3"/>
                    </a:cubicBezTo>
                    <a:cubicBezTo>
                      <a:pt x="251" y="0"/>
                      <a:pt x="260" y="3"/>
                      <a:pt x="263" y="11"/>
                    </a:cubicBezTo>
                    <a:cubicBezTo>
                      <a:pt x="403" y="338"/>
                      <a:pt x="403" y="338"/>
                      <a:pt x="403" y="338"/>
                    </a:cubicBezTo>
                    <a:cubicBezTo>
                      <a:pt x="406" y="346"/>
                      <a:pt x="402" y="355"/>
                      <a:pt x="395" y="358"/>
                    </a:cubicBezTo>
                    <a:lnTo>
                      <a:pt x="162" y="4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34" name="Freeform 61">
                <a:extLst>
                  <a:ext uri="{FF2B5EF4-FFF2-40B4-BE49-F238E27FC236}">
                    <a16:creationId xmlns:a16="http://schemas.microsoft.com/office/drawing/2014/main" id="{DE819691-047D-4C92-910F-0528ABAFB049}"/>
                  </a:ext>
                </a:extLst>
              </p:cNvPr>
              <p:cNvSpPr>
                <a:spLocks/>
              </p:cNvSpPr>
              <p:nvPr/>
            </p:nvSpPr>
            <p:spPr bwMode="auto">
              <a:xfrm>
                <a:off x="9265" y="4017"/>
                <a:ext cx="26" cy="28"/>
              </a:xfrm>
              <a:custGeom>
                <a:avLst/>
                <a:gdLst>
                  <a:gd name="T0" fmla="*/ 3 w 11"/>
                  <a:gd name="T1" fmla="*/ 2 h 12"/>
                  <a:gd name="T2" fmla="*/ 1 w 11"/>
                  <a:gd name="T3" fmla="*/ 8 h 12"/>
                  <a:gd name="T4" fmla="*/ 7 w 11"/>
                  <a:gd name="T5" fmla="*/ 10 h 12"/>
                  <a:gd name="T6" fmla="*/ 10 w 11"/>
                  <a:gd name="T7" fmla="*/ 4 h 12"/>
                  <a:gd name="T8" fmla="*/ 3 w 11"/>
                  <a:gd name="T9" fmla="*/ 2 h 12"/>
                </a:gdLst>
                <a:ahLst/>
                <a:cxnLst>
                  <a:cxn ang="0">
                    <a:pos x="T0" y="T1"/>
                  </a:cxn>
                  <a:cxn ang="0">
                    <a:pos x="T2" y="T3"/>
                  </a:cxn>
                  <a:cxn ang="0">
                    <a:pos x="T4" y="T5"/>
                  </a:cxn>
                  <a:cxn ang="0">
                    <a:pos x="T6" y="T7"/>
                  </a:cxn>
                  <a:cxn ang="0">
                    <a:pos x="T8" y="T9"/>
                  </a:cxn>
                </a:cxnLst>
                <a:rect l="0" t="0" r="r" b="b"/>
                <a:pathLst>
                  <a:path w="11" h="12">
                    <a:moveTo>
                      <a:pt x="3" y="2"/>
                    </a:moveTo>
                    <a:cubicBezTo>
                      <a:pt x="1" y="3"/>
                      <a:pt x="0" y="5"/>
                      <a:pt x="1" y="8"/>
                    </a:cubicBezTo>
                    <a:cubicBezTo>
                      <a:pt x="2" y="10"/>
                      <a:pt x="5" y="12"/>
                      <a:pt x="7" y="10"/>
                    </a:cubicBezTo>
                    <a:cubicBezTo>
                      <a:pt x="10" y="9"/>
                      <a:pt x="11" y="7"/>
                      <a:pt x="10" y="4"/>
                    </a:cubicBezTo>
                    <a:cubicBezTo>
                      <a:pt x="9" y="2"/>
                      <a:pt x="6" y="0"/>
                      <a:pt x="3" y="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35" name="Picture 62">
                <a:extLst>
                  <a:ext uri="{FF2B5EF4-FFF2-40B4-BE49-F238E27FC236}">
                    <a16:creationId xmlns:a16="http://schemas.microsoft.com/office/drawing/2014/main" id="{8BE85B76-D5EE-4D68-A585-173384B3C6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2" y="3949"/>
                <a:ext cx="63"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6" name="Freeform 63">
                <a:extLst>
                  <a:ext uri="{FF2B5EF4-FFF2-40B4-BE49-F238E27FC236}">
                    <a16:creationId xmlns:a16="http://schemas.microsoft.com/office/drawing/2014/main" id="{DAD5D43A-0CB0-4F1A-864D-A262E867A7DA}"/>
                  </a:ext>
                </a:extLst>
              </p:cNvPr>
              <p:cNvSpPr>
                <a:spLocks/>
              </p:cNvSpPr>
              <p:nvPr/>
            </p:nvSpPr>
            <p:spPr bwMode="auto">
              <a:xfrm>
                <a:off x="9204" y="4043"/>
                <a:ext cx="26" cy="28"/>
              </a:xfrm>
              <a:custGeom>
                <a:avLst/>
                <a:gdLst>
                  <a:gd name="T0" fmla="*/ 3 w 11"/>
                  <a:gd name="T1" fmla="*/ 2 h 12"/>
                  <a:gd name="T2" fmla="*/ 1 w 11"/>
                  <a:gd name="T3" fmla="*/ 8 h 12"/>
                  <a:gd name="T4" fmla="*/ 7 w 11"/>
                  <a:gd name="T5" fmla="*/ 10 h 12"/>
                  <a:gd name="T6" fmla="*/ 10 w 11"/>
                  <a:gd name="T7" fmla="*/ 4 h 12"/>
                  <a:gd name="T8" fmla="*/ 3 w 11"/>
                  <a:gd name="T9" fmla="*/ 2 h 12"/>
                </a:gdLst>
                <a:ahLst/>
                <a:cxnLst>
                  <a:cxn ang="0">
                    <a:pos x="T0" y="T1"/>
                  </a:cxn>
                  <a:cxn ang="0">
                    <a:pos x="T2" y="T3"/>
                  </a:cxn>
                  <a:cxn ang="0">
                    <a:pos x="T4" y="T5"/>
                  </a:cxn>
                  <a:cxn ang="0">
                    <a:pos x="T6" y="T7"/>
                  </a:cxn>
                  <a:cxn ang="0">
                    <a:pos x="T8" y="T9"/>
                  </a:cxn>
                </a:cxnLst>
                <a:rect l="0" t="0" r="r" b="b"/>
                <a:pathLst>
                  <a:path w="11" h="12">
                    <a:moveTo>
                      <a:pt x="3" y="2"/>
                    </a:moveTo>
                    <a:cubicBezTo>
                      <a:pt x="1" y="3"/>
                      <a:pt x="0" y="5"/>
                      <a:pt x="1" y="8"/>
                    </a:cubicBezTo>
                    <a:cubicBezTo>
                      <a:pt x="2" y="10"/>
                      <a:pt x="5" y="12"/>
                      <a:pt x="7" y="10"/>
                    </a:cubicBezTo>
                    <a:cubicBezTo>
                      <a:pt x="10" y="9"/>
                      <a:pt x="11" y="7"/>
                      <a:pt x="10" y="4"/>
                    </a:cubicBezTo>
                    <a:cubicBezTo>
                      <a:pt x="9" y="2"/>
                      <a:pt x="6" y="0"/>
                      <a:pt x="3" y="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37" name="Picture 64">
                <a:extLst>
                  <a:ext uri="{FF2B5EF4-FFF2-40B4-BE49-F238E27FC236}">
                    <a16:creationId xmlns:a16="http://schemas.microsoft.com/office/drawing/2014/main" id="{EB5416A4-8A1C-4102-8686-867E7C6E68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1" y="3975"/>
                <a:ext cx="63"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8" name="Freeform 65">
                <a:extLst>
                  <a:ext uri="{FF2B5EF4-FFF2-40B4-BE49-F238E27FC236}">
                    <a16:creationId xmlns:a16="http://schemas.microsoft.com/office/drawing/2014/main" id="{CD926050-FF3E-40AE-AE9E-80C8E53FF010}"/>
                  </a:ext>
                </a:extLst>
              </p:cNvPr>
              <p:cNvSpPr>
                <a:spLocks/>
              </p:cNvSpPr>
              <p:nvPr/>
            </p:nvSpPr>
            <p:spPr bwMode="auto">
              <a:xfrm>
                <a:off x="9142" y="4069"/>
                <a:ext cx="26" cy="26"/>
              </a:xfrm>
              <a:custGeom>
                <a:avLst/>
                <a:gdLst>
                  <a:gd name="T0" fmla="*/ 4 w 11"/>
                  <a:gd name="T1" fmla="*/ 2 h 11"/>
                  <a:gd name="T2" fmla="*/ 1 w 11"/>
                  <a:gd name="T3" fmla="*/ 8 h 11"/>
                  <a:gd name="T4" fmla="*/ 7 w 11"/>
                  <a:gd name="T5" fmla="*/ 10 h 11"/>
                  <a:gd name="T6" fmla="*/ 10 w 11"/>
                  <a:gd name="T7" fmla="*/ 4 h 11"/>
                  <a:gd name="T8" fmla="*/ 4 w 11"/>
                  <a:gd name="T9" fmla="*/ 2 h 11"/>
                </a:gdLst>
                <a:ahLst/>
                <a:cxnLst>
                  <a:cxn ang="0">
                    <a:pos x="T0" y="T1"/>
                  </a:cxn>
                  <a:cxn ang="0">
                    <a:pos x="T2" y="T3"/>
                  </a:cxn>
                  <a:cxn ang="0">
                    <a:pos x="T4" y="T5"/>
                  </a:cxn>
                  <a:cxn ang="0">
                    <a:pos x="T6" y="T7"/>
                  </a:cxn>
                  <a:cxn ang="0">
                    <a:pos x="T8" y="T9"/>
                  </a:cxn>
                </a:cxnLst>
                <a:rect l="0" t="0" r="r" b="b"/>
                <a:pathLst>
                  <a:path w="11" h="11">
                    <a:moveTo>
                      <a:pt x="4" y="2"/>
                    </a:moveTo>
                    <a:cubicBezTo>
                      <a:pt x="1" y="3"/>
                      <a:pt x="0" y="5"/>
                      <a:pt x="1" y="8"/>
                    </a:cubicBezTo>
                    <a:cubicBezTo>
                      <a:pt x="2" y="10"/>
                      <a:pt x="5" y="11"/>
                      <a:pt x="7" y="10"/>
                    </a:cubicBezTo>
                    <a:cubicBezTo>
                      <a:pt x="10" y="9"/>
                      <a:pt x="11" y="7"/>
                      <a:pt x="10" y="4"/>
                    </a:cubicBezTo>
                    <a:cubicBezTo>
                      <a:pt x="9" y="2"/>
                      <a:pt x="6" y="0"/>
                      <a:pt x="4" y="2"/>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39" name="Picture 66">
                <a:extLst>
                  <a:ext uri="{FF2B5EF4-FFF2-40B4-BE49-F238E27FC236}">
                    <a16:creationId xmlns:a16="http://schemas.microsoft.com/office/drawing/2014/main" id="{E657B41F-9B1E-40ED-8CBD-FEF73CABF7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0" y="4001"/>
                <a:ext cx="6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0" name="Freeform 67">
                <a:extLst>
                  <a:ext uri="{FF2B5EF4-FFF2-40B4-BE49-F238E27FC236}">
                    <a16:creationId xmlns:a16="http://schemas.microsoft.com/office/drawing/2014/main" id="{803DF52A-17FE-414E-AB28-784C87030A26}"/>
                  </a:ext>
                </a:extLst>
              </p:cNvPr>
              <p:cNvSpPr>
                <a:spLocks/>
              </p:cNvSpPr>
              <p:nvPr/>
            </p:nvSpPr>
            <p:spPr bwMode="auto">
              <a:xfrm>
                <a:off x="9081" y="4095"/>
                <a:ext cx="26" cy="26"/>
              </a:xfrm>
              <a:custGeom>
                <a:avLst/>
                <a:gdLst>
                  <a:gd name="T0" fmla="*/ 4 w 11"/>
                  <a:gd name="T1" fmla="*/ 1 h 11"/>
                  <a:gd name="T2" fmla="*/ 1 w 11"/>
                  <a:gd name="T3" fmla="*/ 8 h 11"/>
                  <a:gd name="T4" fmla="*/ 8 w 11"/>
                  <a:gd name="T5" fmla="*/ 10 h 11"/>
                  <a:gd name="T6" fmla="*/ 10 w 11"/>
                  <a:gd name="T7" fmla="*/ 4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1" y="3"/>
                      <a:pt x="0" y="5"/>
                      <a:pt x="1" y="8"/>
                    </a:cubicBezTo>
                    <a:cubicBezTo>
                      <a:pt x="2" y="10"/>
                      <a:pt x="5" y="11"/>
                      <a:pt x="8" y="10"/>
                    </a:cubicBezTo>
                    <a:cubicBezTo>
                      <a:pt x="10" y="9"/>
                      <a:pt x="11" y="7"/>
                      <a:pt x="10" y="4"/>
                    </a:cubicBezTo>
                    <a:cubicBezTo>
                      <a:pt x="9" y="2"/>
                      <a:pt x="6" y="0"/>
                      <a:pt x="4" y="1"/>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41" name="Picture 68">
                <a:extLst>
                  <a:ext uri="{FF2B5EF4-FFF2-40B4-BE49-F238E27FC236}">
                    <a16:creationId xmlns:a16="http://schemas.microsoft.com/office/drawing/2014/main" id="{A8E144E5-E108-46EE-9638-8CBD040600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9" y="4027"/>
                <a:ext cx="6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 name="Freeform 69">
                <a:extLst>
                  <a:ext uri="{FF2B5EF4-FFF2-40B4-BE49-F238E27FC236}">
                    <a16:creationId xmlns:a16="http://schemas.microsoft.com/office/drawing/2014/main" id="{5244AC98-9BBC-4502-BB4B-9CD1134F1CFD}"/>
                  </a:ext>
                </a:extLst>
              </p:cNvPr>
              <p:cNvSpPr>
                <a:spLocks/>
              </p:cNvSpPr>
              <p:nvPr/>
            </p:nvSpPr>
            <p:spPr bwMode="auto">
              <a:xfrm>
                <a:off x="9020" y="4121"/>
                <a:ext cx="26" cy="26"/>
              </a:xfrm>
              <a:custGeom>
                <a:avLst/>
                <a:gdLst>
                  <a:gd name="T0" fmla="*/ 4 w 11"/>
                  <a:gd name="T1" fmla="*/ 1 h 11"/>
                  <a:gd name="T2" fmla="*/ 1 w 11"/>
                  <a:gd name="T3" fmla="*/ 8 h 11"/>
                  <a:gd name="T4" fmla="*/ 8 w 11"/>
                  <a:gd name="T5" fmla="*/ 10 h 11"/>
                  <a:gd name="T6" fmla="*/ 10 w 11"/>
                  <a:gd name="T7" fmla="*/ 4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2" y="3"/>
                      <a:pt x="0" y="5"/>
                      <a:pt x="1" y="8"/>
                    </a:cubicBezTo>
                    <a:cubicBezTo>
                      <a:pt x="3" y="10"/>
                      <a:pt x="5" y="11"/>
                      <a:pt x="8" y="10"/>
                    </a:cubicBezTo>
                    <a:cubicBezTo>
                      <a:pt x="10" y="9"/>
                      <a:pt x="11" y="7"/>
                      <a:pt x="10" y="4"/>
                    </a:cubicBezTo>
                    <a:cubicBezTo>
                      <a:pt x="9" y="2"/>
                      <a:pt x="7" y="0"/>
                      <a:pt x="4" y="1"/>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43" name="Picture 70">
                <a:extLst>
                  <a:ext uri="{FF2B5EF4-FFF2-40B4-BE49-F238E27FC236}">
                    <a16:creationId xmlns:a16="http://schemas.microsoft.com/office/drawing/2014/main" id="{9A5FFF3D-F8BD-4ADC-B862-2F741DB363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88" y="4053"/>
                <a:ext cx="6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4" name="Freeform 71">
                <a:extLst>
                  <a:ext uri="{FF2B5EF4-FFF2-40B4-BE49-F238E27FC236}">
                    <a16:creationId xmlns:a16="http://schemas.microsoft.com/office/drawing/2014/main" id="{F44402EB-8F9E-4DF6-9CEC-D46ECA41B26F}"/>
                  </a:ext>
                </a:extLst>
              </p:cNvPr>
              <p:cNvSpPr>
                <a:spLocks/>
              </p:cNvSpPr>
              <p:nvPr/>
            </p:nvSpPr>
            <p:spPr bwMode="auto">
              <a:xfrm>
                <a:off x="8961" y="4147"/>
                <a:ext cx="26" cy="26"/>
              </a:xfrm>
              <a:custGeom>
                <a:avLst/>
                <a:gdLst>
                  <a:gd name="T0" fmla="*/ 3 w 11"/>
                  <a:gd name="T1" fmla="*/ 1 h 11"/>
                  <a:gd name="T2" fmla="*/ 1 w 11"/>
                  <a:gd name="T3" fmla="*/ 8 h 11"/>
                  <a:gd name="T4" fmla="*/ 7 w 11"/>
                  <a:gd name="T5" fmla="*/ 10 h 11"/>
                  <a:gd name="T6" fmla="*/ 10 w 11"/>
                  <a:gd name="T7" fmla="*/ 4 h 11"/>
                  <a:gd name="T8" fmla="*/ 3 w 11"/>
                  <a:gd name="T9" fmla="*/ 1 h 11"/>
                </a:gdLst>
                <a:ahLst/>
                <a:cxnLst>
                  <a:cxn ang="0">
                    <a:pos x="T0" y="T1"/>
                  </a:cxn>
                  <a:cxn ang="0">
                    <a:pos x="T2" y="T3"/>
                  </a:cxn>
                  <a:cxn ang="0">
                    <a:pos x="T4" y="T5"/>
                  </a:cxn>
                  <a:cxn ang="0">
                    <a:pos x="T6" y="T7"/>
                  </a:cxn>
                  <a:cxn ang="0">
                    <a:pos x="T8" y="T9"/>
                  </a:cxn>
                </a:cxnLst>
                <a:rect l="0" t="0" r="r" b="b"/>
                <a:pathLst>
                  <a:path w="11" h="11">
                    <a:moveTo>
                      <a:pt x="3" y="1"/>
                    </a:moveTo>
                    <a:cubicBezTo>
                      <a:pt x="1" y="3"/>
                      <a:pt x="0" y="5"/>
                      <a:pt x="1" y="8"/>
                    </a:cubicBezTo>
                    <a:cubicBezTo>
                      <a:pt x="2" y="10"/>
                      <a:pt x="5" y="11"/>
                      <a:pt x="7" y="10"/>
                    </a:cubicBezTo>
                    <a:cubicBezTo>
                      <a:pt x="10" y="9"/>
                      <a:pt x="11" y="6"/>
                      <a:pt x="10" y="4"/>
                    </a:cubicBezTo>
                    <a:cubicBezTo>
                      <a:pt x="9" y="2"/>
                      <a:pt x="6" y="0"/>
                      <a:pt x="3" y="1"/>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45" name="Picture 72">
                <a:extLst>
                  <a:ext uri="{FF2B5EF4-FFF2-40B4-BE49-F238E27FC236}">
                    <a16:creationId xmlns:a16="http://schemas.microsoft.com/office/drawing/2014/main" id="{5CCCBF6E-B3E9-4622-A493-24B9FCBDD2D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27" y="4078"/>
                <a:ext cx="6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6" name="Freeform 73">
                <a:extLst>
                  <a:ext uri="{FF2B5EF4-FFF2-40B4-BE49-F238E27FC236}">
                    <a16:creationId xmlns:a16="http://schemas.microsoft.com/office/drawing/2014/main" id="{828E4046-530F-458E-A132-3161623709A8}"/>
                  </a:ext>
                </a:extLst>
              </p:cNvPr>
              <p:cNvSpPr>
                <a:spLocks/>
              </p:cNvSpPr>
              <p:nvPr/>
            </p:nvSpPr>
            <p:spPr bwMode="auto">
              <a:xfrm>
                <a:off x="8900" y="4173"/>
                <a:ext cx="26" cy="26"/>
              </a:xfrm>
              <a:custGeom>
                <a:avLst/>
                <a:gdLst>
                  <a:gd name="T0" fmla="*/ 3 w 11"/>
                  <a:gd name="T1" fmla="*/ 1 h 11"/>
                  <a:gd name="T2" fmla="*/ 1 w 11"/>
                  <a:gd name="T3" fmla="*/ 8 h 11"/>
                  <a:gd name="T4" fmla="*/ 7 w 11"/>
                  <a:gd name="T5" fmla="*/ 10 h 11"/>
                  <a:gd name="T6" fmla="*/ 10 w 11"/>
                  <a:gd name="T7" fmla="*/ 4 h 11"/>
                  <a:gd name="T8" fmla="*/ 3 w 11"/>
                  <a:gd name="T9" fmla="*/ 1 h 11"/>
                </a:gdLst>
                <a:ahLst/>
                <a:cxnLst>
                  <a:cxn ang="0">
                    <a:pos x="T0" y="T1"/>
                  </a:cxn>
                  <a:cxn ang="0">
                    <a:pos x="T2" y="T3"/>
                  </a:cxn>
                  <a:cxn ang="0">
                    <a:pos x="T4" y="T5"/>
                  </a:cxn>
                  <a:cxn ang="0">
                    <a:pos x="T6" y="T7"/>
                  </a:cxn>
                  <a:cxn ang="0">
                    <a:pos x="T8" y="T9"/>
                  </a:cxn>
                </a:cxnLst>
                <a:rect l="0" t="0" r="r" b="b"/>
                <a:pathLst>
                  <a:path w="11" h="11">
                    <a:moveTo>
                      <a:pt x="3" y="1"/>
                    </a:moveTo>
                    <a:cubicBezTo>
                      <a:pt x="1" y="3"/>
                      <a:pt x="0" y="5"/>
                      <a:pt x="1" y="8"/>
                    </a:cubicBezTo>
                    <a:cubicBezTo>
                      <a:pt x="2" y="10"/>
                      <a:pt x="5" y="11"/>
                      <a:pt x="7" y="10"/>
                    </a:cubicBezTo>
                    <a:cubicBezTo>
                      <a:pt x="10" y="9"/>
                      <a:pt x="11" y="6"/>
                      <a:pt x="10" y="4"/>
                    </a:cubicBezTo>
                    <a:cubicBezTo>
                      <a:pt x="9" y="2"/>
                      <a:pt x="6" y="0"/>
                      <a:pt x="3" y="1"/>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47" name="Picture 74">
                <a:extLst>
                  <a:ext uri="{FF2B5EF4-FFF2-40B4-BE49-F238E27FC236}">
                    <a16:creationId xmlns:a16="http://schemas.microsoft.com/office/drawing/2014/main" id="{0D581016-5F0F-4566-A4DE-6FF7B89A20C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67" y="4104"/>
                <a:ext cx="63"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8" name="Freeform 75">
                <a:extLst>
                  <a:ext uri="{FF2B5EF4-FFF2-40B4-BE49-F238E27FC236}">
                    <a16:creationId xmlns:a16="http://schemas.microsoft.com/office/drawing/2014/main" id="{B7492244-59CB-4B1E-A59D-C8AEA24F34C7}"/>
                  </a:ext>
                </a:extLst>
              </p:cNvPr>
              <p:cNvSpPr>
                <a:spLocks/>
              </p:cNvSpPr>
              <p:nvPr/>
            </p:nvSpPr>
            <p:spPr bwMode="auto">
              <a:xfrm>
                <a:off x="8838" y="4199"/>
                <a:ext cx="26" cy="26"/>
              </a:xfrm>
              <a:custGeom>
                <a:avLst/>
                <a:gdLst>
                  <a:gd name="T0" fmla="*/ 4 w 11"/>
                  <a:gd name="T1" fmla="*/ 1 h 11"/>
                  <a:gd name="T2" fmla="*/ 1 w 11"/>
                  <a:gd name="T3" fmla="*/ 8 h 11"/>
                  <a:gd name="T4" fmla="*/ 7 w 11"/>
                  <a:gd name="T5" fmla="*/ 10 h 11"/>
                  <a:gd name="T6" fmla="*/ 10 w 11"/>
                  <a:gd name="T7" fmla="*/ 4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1" y="2"/>
                      <a:pt x="0" y="5"/>
                      <a:pt x="1" y="8"/>
                    </a:cubicBezTo>
                    <a:cubicBezTo>
                      <a:pt x="2" y="10"/>
                      <a:pt x="5" y="11"/>
                      <a:pt x="7" y="10"/>
                    </a:cubicBezTo>
                    <a:cubicBezTo>
                      <a:pt x="10" y="9"/>
                      <a:pt x="11" y="6"/>
                      <a:pt x="10" y="4"/>
                    </a:cubicBezTo>
                    <a:cubicBezTo>
                      <a:pt x="9" y="2"/>
                      <a:pt x="6" y="0"/>
                      <a:pt x="4" y="1"/>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49" name="Picture 76">
                <a:extLst>
                  <a:ext uri="{FF2B5EF4-FFF2-40B4-BE49-F238E27FC236}">
                    <a16:creationId xmlns:a16="http://schemas.microsoft.com/office/drawing/2014/main" id="{73233FA0-19B6-4807-B476-2E54FDA0C0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06" y="4130"/>
                <a:ext cx="63"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0" name="Freeform 77">
                <a:extLst>
                  <a:ext uri="{FF2B5EF4-FFF2-40B4-BE49-F238E27FC236}">
                    <a16:creationId xmlns:a16="http://schemas.microsoft.com/office/drawing/2014/main" id="{1ADB3B25-F889-4A62-B567-A4B549E52355}"/>
                  </a:ext>
                </a:extLst>
              </p:cNvPr>
              <p:cNvSpPr>
                <a:spLocks/>
              </p:cNvSpPr>
              <p:nvPr/>
            </p:nvSpPr>
            <p:spPr bwMode="auto">
              <a:xfrm>
                <a:off x="8777" y="4225"/>
                <a:ext cx="26" cy="25"/>
              </a:xfrm>
              <a:custGeom>
                <a:avLst/>
                <a:gdLst>
                  <a:gd name="T0" fmla="*/ 4 w 11"/>
                  <a:gd name="T1" fmla="*/ 1 h 11"/>
                  <a:gd name="T2" fmla="*/ 1 w 11"/>
                  <a:gd name="T3" fmla="*/ 8 h 11"/>
                  <a:gd name="T4" fmla="*/ 8 w 11"/>
                  <a:gd name="T5" fmla="*/ 10 h 11"/>
                  <a:gd name="T6" fmla="*/ 10 w 11"/>
                  <a:gd name="T7" fmla="*/ 4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1" y="2"/>
                      <a:pt x="0" y="5"/>
                      <a:pt x="1" y="8"/>
                    </a:cubicBezTo>
                    <a:cubicBezTo>
                      <a:pt x="2" y="10"/>
                      <a:pt x="5" y="11"/>
                      <a:pt x="8" y="10"/>
                    </a:cubicBezTo>
                    <a:cubicBezTo>
                      <a:pt x="10" y="9"/>
                      <a:pt x="11" y="6"/>
                      <a:pt x="10" y="4"/>
                    </a:cubicBezTo>
                    <a:cubicBezTo>
                      <a:pt x="9" y="2"/>
                      <a:pt x="6" y="0"/>
                      <a:pt x="4" y="1"/>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pic>
            <p:nvPicPr>
              <p:cNvPr id="551" name="Picture 78">
                <a:extLst>
                  <a:ext uri="{FF2B5EF4-FFF2-40B4-BE49-F238E27FC236}">
                    <a16:creationId xmlns:a16="http://schemas.microsoft.com/office/drawing/2014/main" id="{AC97F0E6-A438-468F-A6CF-EDFA7D23C40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45" y="4156"/>
                <a:ext cx="64"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 name="Freeform 79">
                <a:extLst>
                  <a:ext uri="{FF2B5EF4-FFF2-40B4-BE49-F238E27FC236}">
                    <a16:creationId xmlns:a16="http://schemas.microsoft.com/office/drawing/2014/main" id="{7843846B-0D31-4F68-95C6-4E49C39F04D5}"/>
                  </a:ext>
                </a:extLst>
              </p:cNvPr>
              <p:cNvSpPr>
                <a:spLocks/>
              </p:cNvSpPr>
              <p:nvPr/>
            </p:nvSpPr>
            <p:spPr bwMode="auto">
              <a:xfrm>
                <a:off x="8798" y="4109"/>
                <a:ext cx="552" cy="250"/>
              </a:xfrm>
              <a:custGeom>
                <a:avLst/>
                <a:gdLst>
                  <a:gd name="T0" fmla="*/ 233 w 234"/>
                  <a:gd name="T1" fmla="*/ 8 h 106"/>
                  <a:gd name="T2" fmla="*/ 4 w 234"/>
                  <a:gd name="T3" fmla="*/ 106 h 106"/>
                  <a:gd name="T4" fmla="*/ 1 w 234"/>
                  <a:gd name="T5" fmla="*/ 104 h 106"/>
                  <a:gd name="T6" fmla="*/ 0 w 234"/>
                  <a:gd name="T7" fmla="*/ 102 h 106"/>
                  <a:gd name="T8" fmla="*/ 1 w 234"/>
                  <a:gd name="T9" fmla="*/ 99 h 106"/>
                  <a:gd name="T10" fmla="*/ 230 w 234"/>
                  <a:gd name="T11" fmla="*/ 1 h 106"/>
                  <a:gd name="T12" fmla="*/ 233 w 234"/>
                  <a:gd name="T13" fmla="*/ 2 h 106"/>
                  <a:gd name="T14" fmla="*/ 234 w 234"/>
                  <a:gd name="T15" fmla="*/ 4 h 106"/>
                  <a:gd name="T16" fmla="*/ 233 w 234"/>
                  <a:gd name="T17" fmla="*/ 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106">
                    <a:moveTo>
                      <a:pt x="233" y="8"/>
                    </a:moveTo>
                    <a:cubicBezTo>
                      <a:pt x="4" y="106"/>
                      <a:pt x="4" y="106"/>
                      <a:pt x="4" y="106"/>
                    </a:cubicBezTo>
                    <a:cubicBezTo>
                      <a:pt x="3" y="106"/>
                      <a:pt x="2" y="106"/>
                      <a:pt x="1" y="104"/>
                    </a:cubicBezTo>
                    <a:cubicBezTo>
                      <a:pt x="0" y="102"/>
                      <a:pt x="0" y="102"/>
                      <a:pt x="0" y="102"/>
                    </a:cubicBezTo>
                    <a:cubicBezTo>
                      <a:pt x="0" y="101"/>
                      <a:pt x="0" y="99"/>
                      <a:pt x="1" y="99"/>
                    </a:cubicBezTo>
                    <a:cubicBezTo>
                      <a:pt x="230" y="1"/>
                      <a:pt x="230" y="1"/>
                      <a:pt x="230" y="1"/>
                    </a:cubicBezTo>
                    <a:cubicBezTo>
                      <a:pt x="231" y="0"/>
                      <a:pt x="232" y="1"/>
                      <a:pt x="233" y="2"/>
                    </a:cubicBezTo>
                    <a:cubicBezTo>
                      <a:pt x="234" y="4"/>
                      <a:pt x="234" y="4"/>
                      <a:pt x="234" y="4"/>
                    </a:cubicBezTo>
                    <a:cubicBezTo>
                      <a:pt x="234" y="6"/>
                      <a:pt x="234" y="7"/>
                      <a:pt x="233" y="8"/>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53" name="Freeform 80">
                <a:extLst>
                  <a:ext uri="{FF2B5EF4-FFF2-40B4-BE49-F238E27FC236}">
                    <a16:creationId xmlns:a16="http://schemas.microsoft.com/office/drawing/2014/main" id="{3EF90399-FB8D-4874-9D44-B2D059A086FA}"/>
                  </a:ext>
                </a:extLst>
              </p:cNvPr>
              <p:cNvSpPr>
                <a:spLocks/>
              </p:cNvSpPr>
              <p:nvPr/>
            </p:nvSpPr>
            <p:spPr bwMode="auto">
              <a:xfrm>
                <a:off x="8824" y="4170"/>
                <a:ext cx="552" cy="248"/>
              </a:xfrm>
              <a:custGeom>
                <a:avLst/>
                <a:gdLst>
                  <a:gd name="T0" fmla="*/ 231 w 234"/>
                  <a:gd name="T1" fmla="*/ 7 h 105"/>
                  <a:gd name="T2" fmla="*/ 5 w 234"/>
                  <a:gd name="T3" fmla="*/ 104 h 105"/>
                  <a:gd name="T4" fmla="*/ 0 w 234"/>
                  <a:gd name="T5" fmla="*/ 102 h 105"/>
                  <a:gd name="T6" fmla="*/ 2 w 234"/>
                  <a:gd name="T7" fmla="*/ 97 h 105"/>
                  <a:gd name="T8" fmla="*/ 228 w 234"/>
                  <a:gd name="T9" fmla="*/ 0 h 105"/>
                  <a:gd name="T10" fmla="*/ 233 w 234"/>
                  <a:gd name="T11" fmla="*/ 2 h 105"/>
                  <a:gd name="T12" fmla="*/ 231 w 234"/>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4" h="105">
                    <a:moveTo>
                      <a:pt x="231" y="7"/>
                    </a:moveTo>
                    <a:cubicBezTo>
                      <a:pt x="5" y="104"/>
                      <a:pt x="5" y="104"/>
                      <a:pt x="5" y="104"/>
                    </a:cubicBezTo>
                    <a:cubicBezTo>
                      <a:pt x="3" y="105"/>
                      <a:pt x="1" y="104"/>
                      <a:pt x="0" y="102"/>
                    </a:cubicBezTo>
                    <a:cubicBezTo>
                      <a:pt x="0" y="100"/>
                      <a:pt x="1" y="98"/>
                      <a:pt x="2" y="97"/>
                    </a:cubicBezTo>
                    <a:cubicBezTo>
                      <a:pt x="228" y="0"/>
                      <a:pt x="228" y="0"/>
                      <a:pt x="228" y="0"/>
                    </a:cubicBezTo>
                    <a:cubicBezTo>
                      <a:pt x="230" y="0"/>
                      <a:pt x="232" y="0"/>
                      <a:pt x="233" y="2"/>
                    </a:cubicBezTo>
                    <a:cubicBezTo>
                      <a:pt x="234" y="4"/>
                      <a:pt x="233" y="6"/>
                      <a:pt x="231"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54" name="Freeform 81">
                <a:extLst>
                  <a:ext uri="{FF2B5EF4-FFF2-40B4-BE49-F238E27FC236}">
                    <a16:creationId xmlns:a16="http://schemas.microsoft.com/office/drawing/2014/main" id="{5CD0CD6E-8916-442C-A482-1049926C4EC2}"/>
                  </a:ext>
                </a:extLst>
              </p:cNvPr>
              <p:cNvSpPr>
                <a:spLocks/>
              </p:cNvSpPr>
              <p:nvPr/>
            </p:nvSpPr>
            <p:spPr bwMode="auto">
              <a:xfrm>
                <a:off x="8848" y="4229"/>
                <a:ext cx="554" cy="248"/>
              </a:xfrm>
              <a:custGeom>
                <a:avLst/>
                <a:gdLst>
                  <a:gd name="T0" fmla="*/ 232 w 235"/>
                  <a:gd name="T1" fmla="*/ 7 h 105"/>
                  <a:gd name="T2" fmla="*/ 6 w 235"/>
                  <a:gd name="T3" fmla="*/ 104 h 105"/>
                  <a:gd name="T4" fmla="*/ 1 w 235"/>
                  <a:gd name="T5" fmla="*/ 102 h 105"/>
                  <a:gd name="T6" fmla="*/ 3 w 235"/>
                  <a:gd name="T7" fmla="*/ 97 h 105"/>
                  <a:gd name="T8" fmla="*/ 229 w 235"/>
                  <a:gd name="T9" fmla="*/ 0 h 105"/>
                  <a:gd name="T10" fmla="*/ 234 w 235"/>
                  <a:gd name="T11" fmla="*/ 2 h 105"/>
                  <a:gd name="T12" fmla="*/ 232 w 235"/>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5" h="105">
                    <a:moveTo>
                      <a:pt x="232" y="7"/>
                    </a:moveTo>
                    <a:cubicBezTo>
                      <a:pt x="6" y="104"/>
                      <a:pt x="6" y="104"/>
                      <a:pt x="6" y="104"/>
                    </a:cubicBezTo>
                    <a:cubicBezTo>
                      <a:pt x="4" y="105"/>
                      <a:pt x="2" y="104"/>
                      <a:pt x="1" y="102"/>
                    </a:cubicBezTo>
                    <a:cubicBezTo>
                      <a:pt x="0" y="100"/>
                      <a:pt x="1" y="98"/>
                      <a:pt x="3" y="97"/>
                    </a:cubicBezTo>
                    <a:cubicBezTo>
                      <a:pt x="229" y="0"/>
                      <a:pt x="229" y="0"/>
                      <a:pt x="229" y="0"/>
                    </a:cubicBezTo>
                    <a:cubicBezTo>
                      <a:pt x="231" y="0"/>
                      <a:pt x="233" y="0"/>
                      <a:pt x="234" y="2"/>
                    </a:cubicBezTo>
                    <a:cubicBezTo>
                      <a:pt x="235" y="4"/>
                      <a:pt x="234" y="6"/>
                      <a:pt x="232"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55" name="Freeform 82">
                <a:extLst>
                  <a:ext uri="{FF2B5EF4-FFF2-40B4-BE49-F238E27FC236}">
                    <a16:creationId xmlns:a16="http://schemas.microsoft.com/office/drawing/2014/main" id="{12FC1C67-C949-40DE-B299-9EB41487F6FD}"/>
                  </a:ext>
                </a:extLst>
              </p:cNvPr>
              <p:cNvSpPr>
                <a:spLocks/>
              </p:cNvSpPr>
              <p:nvPr/>
            </p:nvSpPr>
            <p:spPr bwMode="auto">
              <a:xfrm>
                <a:off x="8874" y="4288"/>
                <a:ext cx="551" cy="248"/>
              </a:xfrm>
              <a:custGeom>
                <a:avLst/>
                <a:gdLst>
                  <a:gd name="T0" fmla="*/ 232 w 234"/>
                  <a:gd name="T1" fmla="*/ 7 h 105"/>
                  <a:gd name="T2" fmla="*/ 6 w 234"/>
                  <a:gd name="T3" fmla="*/ 104 h 105"/>
                  <a:gd name="T4" fmla="*/ 1 w 234"/>
                  <a:gd name="T5" fmla="*/ 102 h 105"/>
                  <a:gd name="T6" fmla="*/ 3 w 234"/>
                  <a:gd name="T7" fmla="*/ 97 h 105"/>
                  <a:gd name="T8" fmla="*/ 229 w 234"/>
                  <a:gd name="T9" fmla="*/ 0 h 105"/>
                  <a:gd name="T10" fmla="*/ 234 w 234"/>
                  <a:gd name="T11" fmla="*/ 2 h 105"/>
                  <a:gd name="T12" fmla="*/ 232 w 234"/>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4" h="105">
                    <a:moveTo>
                      <a:pt x="232" y="7"/>
                    </a:moveTo>
                    <a:cubicBezTo>
                      <a:pt x="6" y="104"/>
                      <a:pt x="6" y="104"/>
                      <a:pt x="6" y="104"/>
                    </a:cubicBezTo>
                    <a:cubicBezTo>
                      <a:pt x="4" y="105"/>
                      <a:pt x="2" y="104"/>
                      <a:pt x="1" y="102"/>
                    </a:cubicBezTo>
                    <a:cubicBezTo>
                      <a:pt x="0" y="100"/>
                      <a:pt x="1" y="98"/>
                      <a:pt x="3" y="97"/>
                    </a:cubicBezTo>
                    <a:cubicBezTo>
                      <a:pt x="229" y="0"/>
                      <a:pt x="229" y="0"/>
                      <a:pt x="229" y="0"/>
                    </a:cubicBezTo>
                    <a:cubicBezTo>
                      <a:pt x="231" y="0"/>
                      <a:pt x="233" y="0"/>
                      <a:pt x="234" y="2"/>
                    </a:cubicBezTo>
                    <a:cubicBezTo>
                      <a:pt x="234" y="4"/>
                      <a:pt x="234" y="6"/>
                      <a:pt x="232"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56" name="Freeform 83">
                <a:extLst>
                  <a:ext uri="{FF2B5EF4-FFF2-40B4-BE49-F238E27FC236}">
                    <a16:creationId xmlns:a16="http://schemas.microsoft.com/office/drawing/2014/main" id="{02676B37-E263-48AC-A185-49829C10DA52}"/>
                  </a:ext>
                </a:extLst>
              </p:cNvPr>
              <p:cNvSpPr>
                <a:spLocks/>
              </p:cNvSpPr>
              <p:nvPr/>
            </p:nvSpPr>
            <p:spPr bwMode="auto">
              <a:xfrm>
                <a:off x="8900" y="4347"/>
                <a:ext cx="551" cy="248"/>
              </a:xfrm>
              <a:custGeom>
                <a:avLst/>
                <a:gdLst>
                  <a:gd name="T0" fmla="*/ 231 w 234"/>
                  <a:gd name="T1" fmla="*/ 7 h 105"/>
                  <a:gd name="T2" fmla="*/ 6 w 234"/>
                  <a:gd name="T3" fmla="*/ 104 h 105"/>
                  <a:gd name="T4" fmla="*/ 1 w 234"/>
                  <a:gd name="T5" fmla="*/ 102 h 105"/>
                  <a:gd name="T6" fmla="*/ 3 w 234"/>
                  <a:gd name="T7" fmla="*/ 97 h 105"/>
                  <a:gd name="T8" fmla="*/ 228 w 234"/>
                  <a:gd name="T9" fmla="*/ 0 h 105"/>
                  <a:gd name="T10" fmla="*/ 233 w 234"/>
                  <a:gd name="T11" fmla="*/ 2 h 105"/>
                  <a:gd name="T12" fmla="*/ 231 w 234"/>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4" h="105">
                    <a:moveTo>
                      <a:pt x="231" y="7"/>
                    </a:moveTo>
                    <a:cubicBezTo>
                      <a:pt x="6" y="104"/>
                      <a:pt x="6" y="104"/>
                      <a:pt x="6" y="104"/>
                    </a:cubicBezTo>
                    <a:cubicBezTo>
                      <a:pt x="4" y="105"/>
                      <a:pt x="1" y="104"/>
                      <a:pt x="1" y="102"/>
                    </a:cubicBezTo>
                    <a:cubicBezTo>
                      <a:pt x="0" y="100"/>
                      <a:pt x="1" y="98"/>
                      <a:pt x="3" y="97"/>
                    </a:cubicBezTo>
                    <a:cubicBezTo>
                      <a:pt x="228" y="0"/>
                      <a:pt x="228" y="0"/>
                      <a:pt x="228" y="0"/>
                    </a:cubicBezTo>
                    <a:cubicBezTo>
                      <a:pt x="230" y="0"/>
                      <a:pt x="233" y="0"/>
                      <a:pt x="233" y="2"/>
                    </a:cubicBezTo>
                    <a:cubicBezTo>
                      <a:pt x="234" y="4"/>
                      <a:pt x="233" y="6"/>
                      <a:pt x="231"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57" name="Freeform 84">
                <a:extLst>
                  <a:ext uri="{FF2B5EF4-FFF2-40B4-BE49-F238E27FC236}">
                    <a16:creationId xmlns:a16="http://schemas.microsoft.com/office/drawing/2014/main" id="{58A9771D-E839-42B6-8739-BEB12CACD020}"/>
                  </a:ext>
                </a:extLst>
              </p:cNvPr>
              <p:cNvSpPr>
                <a:spLocks/>
              </p:cNvSpPr>
              <p:nvPr/>
            </p:nvSpPr>
            <p:spPr bwMode="auto">
              <a:xfrm>
                <a:off x="8926" y="4406"/>
                <a:ext cx="551" cy="248"/>
              </a:xfrm>
              <a:custGeom>
                <a:avLst/>
                <a:gdLst>
                  <a:gd name="T0" fmla="*/ 231 w 234"/>
                  <a:gd name="T1" fmla="*/ 7 h 105"/>
                  <a:gd name="T2" fmla="*/ 5 w 234"/>
                  <a:gd name="T3" fmla="*/ 104 h 105"/>
                  <a:gd name="T4" fmla="*/ 0 w 234"/>
                  <a:gd name="T5" fmla="*/ 102 h 105"/>
                  <a:gd name="T6" fmla="*/ 2 w 234"/>
                  <a:gd name="T7" fmla="*/ 97 h 105"/>
                  <a:gd name="T8" fmla="*/ 228 w 234"/>
                  <a:gd name="T9" fmla="*/ 0 h 105"/>
                  <a:gd name="T10" fmla="*/ 233 w 234"/>
                  <a:gd name="T11" fmla="*/ 2 h 105"/>
                  <a:gd name="T12" fmla="*/ 231 w 234"/>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4" h="105">
                    <a:moveTo>
                      <a:pt x="231" y="7"/>
                    </a:moveTo>
                    <a:cubicBezTo>
                      <a:pt x="5" y="104"/>
                      <a:pt x="5" y="104"/>
                      <a:pt x="5" y="104"/>
                    </a:cubicBezTo>
                    <a:cubicBezTo>
                      <a:pt x="3" y="105"/>
                      <a:pt x="1" y="104"/>
                      <a:pt x="0" y="102"/>
                    </a:cubicBezTo>
                    <a:cubicBezTo>
                      <a:pt x="0" y="100"/>
                      <a:pt x="0" y="98"/>
                      <a:pt x="2" y="97"/>
                    </a:cubicBezTo>
                    <a:cubicBezTo>
                      <a:pt x="228" y="0"/>
                      <a:pt x="228" y="0"/>
                      <a:pt x="228" y="0"/>
                    </a:cubicBezTo>
                    <a:cubicBezTo>
                      <a:pt x="230" y="0"/>
                      <a:pt x="232" y="0"/>
                      <a:pt x="233" y="2"/>
                    </a:cubicBezTo>
                    <a:cubicBezTo>
                      <a:pt x="234" y="4"/>
                      <a:pt x="233" y="6"/>
                      <a:pt x="231"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58" name="Freeform 85">
                <a:extLst>
                  <a:ext uri="{FF2B5EF4-FFF2-40B4-BE49-F238E27FC236}">
                    <a16:creationId xmlns:a16="http://schemas.microsoft.com/office/drawing/2014/main" id="{CFDC332D-998C-45C8-AA31-A7C7579A8261}"/>
                  </a:ext>
                </a:extLst>
              </p:cNvPr>
              <p:cNvSpPr>
                <a:spLocks/>
              </p:cNvSpPr>
              <p:nvPr/>
            </p:nvSpPr>
            <p:spPr bwMode="auto">
              <a:xfrm>
                <a:off x="8949" y="4465"/>
                <a:ext cx="554" cy="248"/>
              </a:xfrm>
              <a:custGeom>
                <a:avLst/>
                <a:gdLst>
                  <a:gd name="T0" fmla="*/ 232 w 235"/>
                  <a:gd name="T1" fmla="*/ 7 h 105"/>
                  <a:gd name="T2" fmla="*/ 6 w 235"/>
                  <a:gd name="T3" fmla="*/ 104 h 105"/>
                  <a:gd name="T4" fmla="*/ 1 w 235"/>
                  <a:gd name="T5" fmla="*/ 102 h 105"/>
                  <a:gd name="T6" fmla="*/ 3 w 235"/>
                  <a:gd name="T7" fmla="*/ 97 h 105"/>
                  <a:gd name="T8" fmla="*/ 229 w 235"/>
                  <a:gd name="T9" fmla="*/ 0 h 105"/>
                  <a:gd name="T10" fmla="*/ 234 w 235"/>
                  <a:gd name="T11" fmla="*/ 2 h 105"/>
                  <a:gd name="T12" fmla="*/ 232 w 235"/>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5" h="105">
                    <a:moveTo>
                      <a:pt x="232" y="7"/>
                    </a:moveTo>
                    <a:cubicBezTo>
                      <a:pt x="6" y="104"/>
                      <a:pt x="6" y="104"/>
                      <a:pt x="6" y="104"/>
                    </a:cubicBezTo>
                    <a:cubicBezTo>
                      <a:pt x="4" y="105"/>
                      <a:pt x="2" y="104"/>
                      <a:pt x="1" y="102"/>
                    </a:cubicBezTo>
                    <a:cubicBezTo>
                      <a:pt x="0" y="100"/>
                      <a:pt x="1" y="98"/>
                      <a:pt x="3" y="97"/>
                    </a:cubicBezTo>
                    <a:cubicBezTo>
                      <a:pt x="229" y="0"/>
                      <a:pt x="229" y="0"/>
                      <a:pt x="229" y="0"/>
                    </a:cubicBezTo>
                    <a:cubicBezTo>
                      <a:pt x="231" y="0"/>
                      <a:pt x="233" y="0"/>
                      <a:pt x="234" y="2"/>
                    </a:cubicBezTo>
                    <a:cubicBezTo>
                      <a:pt x="235" y="4"/>
                      <a:pt x="234" y="6"/>
                      <a:pt x="232"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59" name="Freeform 86">
                <a:extLst>
                  <a:ext uri="{FF2B5EF4-FFF2-40B4-BE49-F238E27FC236}">
                    <a16:creationId xmlns:a16="http://schemas.microsoft.com/office/drawing/2014/main" id="{3B263C2F-589B-4AE1-834D-30F77653C588}"/>
                  </a:ext>
                </a:extLst>
              </p:cNvPr>
              <p:cNvSpPr>
                <a:spLocks/>
              </p:cNvSpPr>
              <p:nvPr/>
            </p:nvSpPr>
            <p:spPr bwMode="auto">
              <a:xfrm>
                <a:off x="8975" y="4524"/>
                <a:ext cx="552" cy="248"/>
              </a:xfrm>
              <a:custGeom>
                <a:avLst/>
                <a:gdLst>
                  <a:gd name="T0" fmla="*/ 232 w 234"/>
                  <a:gd name="T1" fmla="*/ 7 h 105"/>
                  <a:gd name="T2" fmla="*/ 6 w 234"/>
                  <a:gd name="T3" fmla="*/ 104 h 105"/>
                  <a:gd name="T4" fmla="*/ 1 w 234"/>
                  <a:gd name="T5" fmla="*/ 102 h 105"/>
                  <a:gd name="T6" fmla="*/ 3 w 234"/>
                  <a:gd name="T7" fmla="*/ 97 h 105"/>
                  <a:gd name="T8" fmla="*/ 229 w 234"/>
                  <a:gd name="T9" fmla="*/ 0 h 105"/>
                  <a:gd name="T10" fmla="*/ 234 w 234"/>
                  <a:gd name="T11" fmla="*/ 2 h 105"/>
                  <a:gd name="T12" fmla="*/ 232 w 234"/>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4" h="105">
                    <a:moveTo>
                      <a:pt x="232" y="7"/>
                    </a:moveTo>
                    <a:cubicBezTo>
                      <a:pt x="6" y="104"/>
                      <a:pt x="6" y="104"/>
                      <a:pt x="6" y="104"/>
                    </a:cubicBezTo>
                    <a:cubicBezTo>
                      <a:pt x="4" y="105"/>
                      <a:pt x="2" y="104"/>
                      <a:pt x="1" y="102"/>
                    </a:cubicBezTo>
                    <a:cubicBezTo>
                      <a:pt x="0" y="100"/>
                      <a:pt x="1" y="98"/>
                      <a:pt x="3" y="97"/>
                    </a:cubicBezTo>
                    <a:cubicBezTo>
                      <a:pt x="229" y="0"/>
                      <a:pt x="229" y="0"/>
                      <a:pt x="229" y="0"/>
                    </a:cubicBezTo>
                    <a:cubicBezTo>
                      <a:pt x="231" y="0"/>
                      <a:pt x="233" y="0"/>
                      <a:pt x="234" y="2"/>
                    </a:cubicBezTo>
                    <a:cubicBezTo>
                      <a:pt x="234" y="4"/>
                      <a:pt x="233" y="6"/>
                      <a:pt x="232"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0" name="Freeform 87">
                <a:extLst>
                  <a:ext uri="{FF2B5EF4-FFF2-40B4-BE49-F238E27FC236}">
                    <a16:creationId xmlns:a16="http://schemas.microsoft.com/office/drawing/2014/main" id="{3017381F-F742-4D9E-9A4E-85F5042B66AC}"/>
                  </a:ext>
                </a:extLst>
              </p:cNvPr>
              <p:cNvSpPr>
                <a:spLocks/>
              </p:cNvSpPr>
              <p:nvPr/>
            </p:nvSpPr>
            <p:spPr bwMode="auto">
              <a:xfrm>
                <a:off x="9001" y="4583"/>
                <a:ext cx="552" cy="248"/>
              </a:xfrm>
              <a:custGeom>
                <a:avLst/>
                <a:gdLst>
                  <a:gd name="T0" fmla="*/ 231 w 234"/>
                  <a:gd name="T1" fmla="*/ 7 h 105"/>
                  <a:gd name="T2" fmla="*/ 5 w 234"/>
                  <a:gd name="T3" fmla="*/ 104 h 105"/>
                  <a:gd name="T4" fmla="*/ 1 w 234"/>
                  <a:gd name="T5" fmla="*/ 102 h 105"/>
                  <a:gd name="T6" fmla="*/ 3 w 234"/>
                  <a:gd name="T7" fmla="*/ 97 h 105"/>
                  <a:gd name="T8" fmla="*/ 228 w 234"/>
                  <a:gd name="T9" fmla="*/ 0 h 105"/>
                  <a:gd name="T10" fmla="*/ 233 w 234"/>
                  <a:gd name="T11" fmla="*/ 2 h 105"/>
                  <a:gd name="T12" fmla="*/ 231 w 234"/>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4" h="105">
                    <a:moveTo>
                      <a:pt x="231" y="7"/>
                    </a:moveTo>
                    <a:cubicBezTo>
                      <a:pt x="5" y="104"/>
                      <a:pt x="5" y="104"/>
                      <a:pt x="5" y="104"/>
                    </a:cubicBezTo>
                    <a:cubicBezTo>
                      <a:pt x="4" y="105"/>
                      <a:pt x="1" y="104"/>
                      <a:pt x="1" y="102"/>
                    </a:cubicBezTo>
                    <a:cubicBezTo>
                      <a:pt x="0" y="100"/>
                      <a:pt x="1" y="98"/>
                      <a:pt x="3" y="97"/>
                    </a:cubicBezTo>
                    <a:cubicBezTo>
                      <a:pt x="228" y="0"/>
                      <a:pt x="228" y="0"/>
                      <a:pt x="228" y="0"/>
                    </a:cubicBezTo>
                    <a:cubicBezTo>
                      <a:pt x="230" y="0"/>
                      <a:pt x="232" y="1"/>
                      <a:pt x="233" y="2"/>
                    </a:cubicBezTo>
                    <a:cubicBezTo>
                      <a:pt x="234" y="4"/>
                      <a:pt x="233" y="6"/>
                      <a:pt x="231"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1" name="Freeform 88">
                <a:extLst>
                  <a:ext uri="{FF2B5EF4-FFF2-40B4-BE49-F238E27FC236}">
                    <a16:creationId xmlns:a16="http://schemas.microsoft.com/office/drawing/2014/main" id="{055DD73E-BF93-461B-B8B7-173C766D36C0}"/>
                  </a:ext>
                </a:extLst>
              </p:cNvPr>
              <p:cNvSpPr>
                <a:spLocks/>
              </p:cNvSpPr>
              <p:nvPr/>
            </p:nvSpPr>
            <p:spPr bwMode="auto">
              <a:xfrm>
                <a:off x="9027" y="4642"/>
                <a:ext cx="552" cy="248"/>
              </a:xfrm>
              <a:custGeom>
                <a:avLst/>
                <a:gdLst>
                  <a:gd name="T0" fmla="*/ 231 w 234"/>
                  <a:gd name="T1" fmla="*/ 7 h 105"/>
                  <a:gd name="T2" fmla="*/ 5 w 234"/>
                  <a:gd name="T3" fmla="*/ 104 h 105"/>
                  <a:gd name="T4" fmla="*/ 0 w 234"/>
                  <a:gd name="T5" fmla="*/ 102 h 105"/>
                  <a:gd name="T6" fmla="*/ 2 w 234"/>
                  <a:gd name="T7" fmla="*/ 97 h 105"/>
                  <a:gd name="T8" fmla="*/ 228 w 234"/>
                  <a:gd name="T9" fmla="*/ 0 h 105"/>
                  <a:gd name="T10" fmla="*/ 233 w 234"/>
                  <a:gd name="T11" fmla="*/ 2 h 105"/>
                  <a:gd name="T12" fmla="*/ 231 w 234"/>
                  <a:gd name="T13" fmla="*/ 7 h 105"/>
                </a:gdLst>
                <a:ahLst/>
                <a:cxnLst>
                  <a:cxn ang="0">
                    <a:pos x="T0" y="T1"/>
                  </a:cxn>
                  <a:cxn ang="0">
                    <a:pos x="T2" y="T3"/>
                  </a:cxn>
                  <a:cxn ang="0">
                    <a:pos x="T4" y="T5"/>
                  </a:cxn>
                  <a:cxn ang="0">
                    <a:pos x="T6" y="T7"/>
                  </a:cxn>
                  <a:cxn ang="0">
                    <a:pos x="T8" y="T9"/>
                  </a:cxn>
                  <a:cxn ang="0">
                    <a:pos x="T10" y="T11"/>
                  </a:cxn>
                  <a:cxn ang="0">
                    <a:pos x="T12" y="T13"/>
                  </a:cxn>
                </a:cxnLst>
                <a:rect l="0" t="0" r="r" b="b"/>
                <a:pathLst>
                  <a:path w="234" h="105">
                    <a:moveTo>
                      <a:pt x="231" y="7"/>
                    </a:moveTo>
                    <a:cubicBezTo>
                      <a:pt x="5" y="104"/>
                      <a:pt x="5" y="104"/>
                      <a:pt x="5" y="104"/>
                    </a:cubicBezTo>
                    <a:cubicBezTo>
                      <a:pt x="3" y="105"/>
                      <a:pt x="1" y="104"/>
                      <a:pt x="0" y="102"/>
                    </a:cubicBezTo>
                    <a:cubicBezTo>
                      <a:pt x="0" y="100"/>
                      <a:pt x="0" y="98"/>
                      <a:pt x="2" y="97"/>
                    </a:cubicBezTo>
                    <a:cubicBezTo>
                      <a:pt x="228" y="0"/>
                      <a:pt x="228" y="0"/>
                      <a:pt x="228" y="0"/>
                    </a:cubicBezTo>
                    <a:cubicBezTo>
                      <a:pt x="230" y="0"/>
                      <a:pt x="232" y="1"/>
                      <a:pt x="233" y="2"/>
                    </a:cubicBezTo>
                    <a:cubicBezTo>
                      <a:pt x="234" y="4"/>
                      <a:pt x="233" y="6"/>
                      <a:pt x="231" y="7"/>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2" name="Freeform 89">
                <a:extLst>
                  <a:ext uri="{FF2B5EF4-FFF2-40B4-BE49-F238E27FC236}">
                    <a16:creationId xmlns:a16="http://schemas.microsoft.com/office/drawing/2014/main" id="{631D7C2F-613C-4038-A75E-CA7E471CEA49}"/>
                  </a:ext>
                </a:extLst>
              </p:cNvPr>
              <p:cNvSpPr>
                <a:spLocks/>
              </p:cNvSpPr>
              <p:nvPr/>
            </p:nvSpPr>
            <p:spPr bwMode="auto">
              <a:xfrm>
                <a:off x="9050" y="4699"/>
                <a:ext cx="555" cy="250"/>
              </a:xfrm>
              <a:custGeom>
                <a:avLst/>
                <a:gdLst>
                  <a:gd name="T0" fmla="*/ 233 w 235"/>
                  <a:gd name="T1" fmla="*/ 8 h 106"/>
                  <a:gd name="T2" fmla="*/ 5 w 235"/>
                  <a:gd name="T3" fmla="*/ 106 h 106"/>
                  <a:gd name="T4" fmla="*/ 2 w 235"/>
                  <a:gd name="T5" fmla="*/ 105 h 106"/>
                  <a:gd name="T6" fmla="*/ 1 w 235"/>
                  <a:gd name="T7" fmla="*/ 102 h 106"/>
                  <a:gd name="T8" fmla="*/ 2 w 235"/>
                  <a:gd name="T9" fmla="*/ 99 h 106"/>
                  <a:gd name="T10" fmla="*/ 230 w 235"/>
                  <a:gd name="T11" fmla="*/ 1 h 106"/>
                  <a:gd name="T12" fmla="*/ 233 w 235"/>
                  <a:gd name="T13" fmla="*/ 2 h 106"/>
                  <a:gd name="T14" fmla="*/ 234 w 235"/>
                  <a:gd name="T15" fmla="*/ 5 h 106"/>
                  <a:gd name="T16" fmla="*/ 233 w 235"/>
                  <a:gd name="T17" fmla="*/ 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106">
                    <a:moveTo>
                      <a:pt x="233" y="8"/>
                    </a:moveTo>
                    <a:cubicBezTo>
                      <a:pt x="5" y="106"/>
                      <a:pt x="5" y="106"/>
                      <a:pt x="5" y="106"/>
                    </a:cubicBezTo>
                    <a:cubicBezTo>
                      <a:pt x="4" y="106"/>
                      <a:pt x="2" y="106"/>
                      <a:pt x="2" y="105"/>
                    </a:cubicBezTo>
                    <a:cubicBezTo>
                      <a:pt x="1" y="102"/>
                      <a:pt x="1" y="102"/>
                      <a:pt x="1" y="102"/>
                    </a:cubicBezTo>
                    <a:cubicBezTo>
                      <a:pt x="0" y="101"/>
                      <a:pt x="1" y="99"/>
                      <a:pt x="2" y="99"/>
                    </a:cubicBezTo>
                    <a:cubicBezTo>
                      <a:pt x="230" y="1"/>
                      <a:pt x="230" y="1"/>
                      <a:pt x="230" y="1"/>
                    </a:cubicBezTo>
                    <a:cubicBezTo>
                      <a:pt x="231" y="0"/>
                      <a:pt x="233" y="1"/>
                      <a:pt x="233" y="2"/>
                    </a:cubicBezTo>
                    <a:cubicBezTo>
                      <a:pt x="234" y="5"/>
                      <a:pt x="234" y="5"/>
                      <a:pt x="234" y="5"/>
                    </a:cubicBezTo>
                    <a:cubicBezTo>
                      <a:pt x="235" y="6"/>
                      <a:pt x="234" y="7"/>
                      <a:pt x="233" y="8"/>
                    </a:cubicBez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3" name="Freeform 90">
                <a:extLst>
                  <a:ext uri="{FF2B5EF4-FFF2-40B4-BE49-F238E27FC236}">
                    <a16:creationId xmlns:a16="http://schemas.microsoft.com/office/drawing/2014/main" id="{7FFABC24-C6A8-440E-8BBC-BA2B1380A196}"/>
                  </a:ext>
                </a:extLst>
              </p:cNvPr>
              <p:cNvSpPr>
                <a:spLocks/>
              </p:cNvSpPr>
              <p:nvPr/>
            </p:nvSpPr>
            <p:spPr bwMode="auto">
              <a:xfrm>
                <a:off x="9430" y="4085"/>
                <a:ext cx="347" cy="729"/>
              </a:xfrm>
              <a:custGeom>
                <a:avLst/>
                <a:gdLst>
                  <a:gd name="T0" fmla="*/ 14 w 347"/>
                  <a:gd name="T1" fmla="*/ 729 h 729"/>
                  <a:gd name="T2" fmla="*/ 0 w 347"/>
                  <a:gd name="T3" fmla="*/ 722 h 729"/>
                  <a:gd name="T4" fmla="*/ 333 w 347"/>
                  <a:gd name="T5" fmla="*/ 0 h 729"/>
                  <a:gd name="T6" fmla="*/ 347 w 347"/>
                  <a:gd name="T7" fmla="*/ 7 h 729"/>
                  <a:gd name="T8" fmla="*/ 14 w 347"/>
                  <a:gd name="T9" fmla="*/ 729 h 729"/>
                </a:gdLst>
                <a:ahLst/>
                <a:cxnLst>
                  <a:cxn ang="0">
                    <a:pos x="T0" y="T1"/>
                  </a:cxn>
                  <a:cxn ang="0">
                    <a:pos x="T2" y="T3"/>
                  </a:cxn>
                  <a:cxn ang="0">
                    <a:pos x="T4" y="T5"/>
                  </a:cxn>
                  <a:cxn ang="0">
                    <a:pos x="T6" y="T7"/>
                  </a:cxn>
                  <a:cxn ang="0">
                    <a:pos x="T8" y="T9"/>
                  </a:cxn>
                </a:cxnLst>
                <a:rect l="0" t="0" r="r" b="b"/>
                <a:pathLst>
                  <a:path w="347" h="729">
                    <a:moveTo>
                      <a:pt x="14" y="729"/>
                    </a:moveTo>
                    <a:lnTo>
                      <a:pt x="0" y="722"/>
                    </a:lnTo>
                    <a:lnTo>
                      <a:pt x="333" y="0"/>
                    </a:lnTo>
                    <a:lnTo>
                      <a:pt x="347" y="7"/>
                    </a:lnTo>
                    <a:lnTo>
                      <a:pt x="14" y="729"/>
                    </a:lnTo>
                    <a:close/>
                  </a:path>
                </a:pathLst>
              </a:custGeom>
              <a:solidFill>
                <a:srgbClr val="FEC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4" name="Freeform 91">
                <a:extLst>
                  <a:ext uri="{FF2B5EF4-FFF2-40B4-BE49-F238E27FC236}">
                    <a16:creationId xmlns:a16="http://schemas.microsoft.com/office/drawing/2014/main" id="{48C0179C-1FEA-4AFB-893C-1BAA9D665185}"/>
                  </a:ext>
                </a:extLst>
              </p:cNvPr>
              <p:cNvSpPr>
                <a:spLocks/>
              </p:cNvSpPr>
              <p:nvPr/>
            </p:nvSpPr>
            <p:spPr bwMode="auto">
              <a:xfrm>
                <a:off x="9444" y="4092"/>
                <a:ext cx="349" cy="729"/>
              </a:xfrm>
              <a:custGeom>
                <a:avLst/>
                <a:gdLst>
                  <a:gd name="T0" fmla="*/ 17 w 349"/>
                  <a:gd name="T1" fmla="*/ 729 h 729"/>
                  <a:gd name="T2" fmla="*/ 0 w 349"/>
                  <a:gd name="T3" fmla="*/ 722 h 729"/>
                  <a:gd name="T4" fmla="*/ 333 w 349"/>
                  <a:gd name="T5" fmla="*/ 0 h 729"/>
                  <a:gd name="T6" fmla="*/ 349 w 349"/>
                  <a:gd name="T7" fmla="*/ 7 h 729"/>
                  <a:gd name="T8" fmla="*/ 17 w 349"/>
                  <a:gd name="T9" fmla="*/ 729 h 729"/>
                </a:gdLst>
                <a:ahLst/>
                <a:cxnLst>
                  <a:cxn ang="0">
                    <a:pos x="T0" y="T1"/>
                  </a:cxn>
                  <a:cxn ang="0">
                    <a:pos x="T2" y="T3"/>
                  </a:cxn>
                  <a:cxn ang="0">
                    <a:pos x="T4" y="T5"/>
                  </a:cxn>
                  <a:cxn ang="0">
                    <a:pos x="T6" y="T7"/>
                  </a:cxn>
                  <a:cxn ang="0">
                    <a:pos x="T8" y="T9"/>
                  </a:cxn>
                </a:cxnLst>
                <a:rect l="0" t="0" r="r" b="b"/>
                <a:pathLst>
                  <a:path w="349" h="729">
                    <a:moveTo>
                      <a:pt x="17" y="729"/>
                    </a:moveTo>
                    <a:lnTo>
                      <a:pt x="0" y="722"/>
                    </a:lnTo>
                    <a:lnTo>
                      <a:pt x="333" y="0"/>
                    </a:lnTo>
                    <a:lnTo>
                      <a:pt x="349" y="7"/>
                    </a:lnTo>
                    <a:lnTo>
                      <a:pt x="17" y="729"/>
                    </a:lnTo>
                    <a:close/>
                  </a:path>
                </a:pathLst>
              </a:custGeom>
              <a:solidFill>
                <a:srgbClr val="EFB0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5" name="Freeform 92">
                <a:extLst>
                  <a:ext uri="{FF2B5EF4-FFF2-40B4-BE49-F238E27FC236}">
                    <a16:creationId xmlns:a16="http://schemas.microsoft.com/office/drawing/2014/main" id="{1F0ACAC2-709E-4543-B384-6EC381F3485F}"/>
                  </a:ext>
                </a:extLst>
              </p:cNvPr>
              <p:cNvSpPr>
                <a:spLocks/>
              </p:cNvSpPr>
              <p:nvPr/>
            </p:nvSpPr>
            <p:spPr bwMode="auto">
              <a:xfrm>
                <a:off x="9461" y="4099"/>
                <a:ext cx="346" cy="729"/>
              </a:xfrm>
              <a:custGeom>
                <a:avLst/>
                <a:gdLst>
                  <a:gd name="T0" fmla="*/ 14 w 346"/>
                  <a:gd name="T1" fmla="*/ 729 h 729"/>
                  <a:gd name="T2" fmla="*/ 0 w 346"/>
                  <a:gd name="T3" fmla="*/ 722 h 729"/>
                  <a:gd name="T4" fmla="*/ 332 w 346"/>
                  <a:gd name="T5" fmla="*/ 0 h 729"/>
                  <a:gd name="T6" fmla="*/ 346 w 346"/>
                  <a:gd name="T7" fmla="*/ 8 h 729"/>
                  <a:gd name="T8" fmla="*/ 14 w 346"/>
                  <a:gd name="T9" fmla="*/ 729 h 729"/>
                </a:gdLst>
                <a:ahLst/>
                <a:cxnLst>
                  <a:cxn ang="0">
                    <a:pos x="T0" y="T1"/>
                  </a:cxn>
                  <a:cxn ang="0">
                    <a:pos x="T2" y="T3"/>
                  </a:cxn>
                  <a:cxn ang="0">
                    <a:pos x="T4" y="T5"/>
                  </a:cxn>
                  <a:cxn ang="0">
                    <a:pos x="T6" y="T7"/>
                  </a:cxn>
                  <a:cxn ang="0">
                    <a:pos x="T8" y="T9"/>
                  </a:cxn>
                </a:cxnLst>
                <a:rect l="0" t="0" r="r" b="b"/>
                <a:pathLst>
                  <a:path w="346" h="729">
                    <a:moveTo>
                      <a:pt x="14" y="729"/>
                    </a:moveTo>
                    <a:lnTo>
                      <a:pt x="0" y="722"/>
                    </a:lnTo>
                    <a:lnTo>
                      <a:pt x="332" y="0"/>
                    </a:lnTo>
                    <a:lnTo>
                      <a:pt x="346" y="8"/>
                    </a:lnTo>
                    <a:lnTo>
                      <a:pt x="14" y="729"/>
                    </a:lnTo>
                    <a:close/>
                  </a:path>
                </a:pathLst>
              </a:custGeom>
              <a:solidFill>
                <a:srgbClr val="E39B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6" name="Freeform 93">
                <a:extLst>
                  <a:ext uri="{FF2B5EF4-FFF2-40B4-BE49-F238E27FC236}">
                    <a16:creationId xmlns:a16="http://schemas.microsoft.com/office/drawing/2014/main" id="{A9375F71-C2FB-434B-8E16-6072EC56B7D9}"/>
                  </a:ext>
                </a:extLst>
              </p:cNvPr>
              <p:cNvSpPr>
                <a:spLocks/>
              </p:cNvSpPr>
              <p:nvPr/>
            </p:nvSpPr>
            <p:spPr bwMode="auto">
              <a:xfrm>
                <a:off x="9763" y="3993"/>
                <a:ext cx="70" cy="99"/>
              </a:xfrm>
              <a:custGeom>
                <a:avLst/>
                <a:gdLst>
                  <a:gd name="T0" fmla="*/ 14 w 70"/>
                  <a:gd name="T1" fmla="*/ 99 h 99"/>
                  <a:gd name="T2" fmla="*/ 70 w 70"/>
                  <a:gd name="T3" fmla="*/ 0 h 99"/>
                  <a:gd name="T4" fmla="*/ 0 w 70"/>
                  <a:gd name="T5" fmla="*/ 92 h 99"/>
                  <a:gd name="T6" fmla="*/ 14 w 70"/>
                  <a:gd name="T7" fmla="*/ 99 h 99"/>
                </a:gdLst>
                <a:ahLst/>
                <a:cxnLst>
                  <a:cxn ang="0">
                    <a:pos x="T0" y="T1"/>
                  </a:cxn>
                  <a:cxn ang="0">
                    <a:pos x="T2" y="T3"/>
                  </a:cxn>
                  <a:cxn ang="0">
                    <a:pos x="T4" y="T5"/>
                  </a:cxn>
                  <a:cxn ang="0">
                    <a:pos x="T6" y="T7"/>
                  </a:cxn>
                </a:cxnLst>
                <a:rect l="0" t="0" r="r" b="b"/>
                <a:pathLst>
                  <a:path w="70" h="99">
                    <a:moveTo>
                      <a:pt x="14" y="99"/>
                    </a:moveTo>
                    <a:lnTo>
                      <a:pt x="70" y="0"/>
                    </a:lnTo>
                    <a:lnTo>
                      <a:pt x="0" y="92"/>
                    </a:lnTo>
                    <a:lnTo>
                      <a:pt x="14" y="99"/>
                    </a:lnTo>
                    <a:close/>
                  </a:path>
                </a:pathLst>
              </a:custGeom>
              <a:solidFill>
                <a:srgbClr val="EFD5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7" name="Freeform 94">
                <a:extLst>
                  <a:ext uri="{FF2B5EF4-FFF2-40B4-BE49-F238E27FC236}">
                    <a16:creationId xmlns:a16="http://schemas.microsoft.com/office/drawing/2014/main" id="{097413A5-9017-4165-A11D-B8F9B277F5A1}"/>
                  </a:ext>
                </a:extLst>
              </p:cNvPr>
              <p:cNvSpPr>
                <a:spLocks/>
              </p:cNvSpPr>
              <p:nvPr/>
            </p:nvSpPr>
            <p:spPr bwMode="auto">
              <a:xfrm>
                <a:off x="9777" y="3993"/>
                <a:ext cx="56" cy="106"/>
              </a:xfrm>
              <a:custGeom>
                <a:avLst/>
                <a:gdLst>
                  <a:gd name="T0" fmla="*/ 56 w 56"/>
                  <a:gd name="T1" fmla="*/ 0 h 106"/>
                  <a:gd name="T2" fmla="*/ 16 w 56"/>
                  <a:gd name="T3" fmla="*/ 106 h 106"/>
                  <a:gd name="T4" fmla="*/ 0 w 56"/>
                  <a:gd name="T5" fmla="*/ 99 h 106"/>
                  <a:gd name="T6" fmla="*/ 56 w 56"/>
                  <a:gd name="T7" fmla="*/ 0 h 106"/>
                </a:gdLst>
                <a:ahLst/>
                <a:cxnLst>
                  <a:cxn ang="0">
                    <a:pos x="T0" y="T1"/>
                  </a:cxn>
                  <a:cxn ang="0">
                    <a:pos x="T2" y="T3"/>
                  </a:cxn>
                  <a:cxn ang="0">
                    <a:pos x="T4" y="T5"/>
                  </a:cxn>
                  <a:cxn ang="0">
                    <a:pos x="T6" y="T7"/>
                  </a:cxn>
                </a:cxnLst>
                <a:rect l="0" t="0" r="r" b="b"/>
                <a:pathLst>
                  <a:path w="56" h="106">
                    <a:moveTo>
                      <a:pt x="56" y="0"/>
                    </a:moveTo>
                    <a:lnTo>
                      <a:pt x="16" y="106"/>
                    </a:lnTo>
                    <a:lnTo>
                      <a:pt x="0" y="99"/>
                    </a:lnTo>
                    <a:lnTo>
                      <a:pt x="56" y="0"/>
                    </a:lnTo>
                    <a:close/>
                  </a:path>
                </a:pathLst>
              </a:custGeom>
              <a:solidFill>
                <a:srgbClr val="D6B5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8" name="Freeform 95">
                <a:extLst>
                  <a:ext uri="{FF2B5EF4-FFF2-40B4-BE49-F238E27FC236}">
                    <a16:creationId xmlns:a16="http://schemas.microsoft.com/office/drawing/2014/main" id="{3C7936B4-240F-4DB2-86B2-E1C0AF0B8140}"/>
                  </a:ext>
                </a:extLst>
              </p:cNvPr>
              <p:cNvSpPr>
                <a:spLocks/>
              </p:cNvSpPr>
              <p:nvPr/>
            </p:nvSpPr>
            <p:spPr bwMode="auto">
              <a:xfrm>
                <a:off x="9793" y="3993"/>
                <a:ext cx="40" cy="114"/>
              </a:xfrm>
              <a:custGeom>
                <a:avLst/>
                <a:gdLst>
                  <a:gd name="T0" fmla="*/ 40 w 40"/>
                  <a:gd name="T1" fmla="*/ 0 h 114"/>
                  <a:gd name="T2" fmla="*/ 14 w 40"/>
                  <a:gd name="T3" fmla="*/ 114 h 114"/>
                  <a:gd name="T4" fmla="*/ 0 w 40"/>
                  <a:gd name="T5" fmla="*/ 106 h 114"/>
                  <a:gd name="T6" fmla="*/ 40 w 40"/>
                  <a:gd name="T7" fmla="*/ 0 h 114"/>
                </a:gdLst>
                <a:ahLst/>
                <a:cxnLst>
                  <a:cxn ang="0">
                    <a:pos x="T0" y="T1"/>
                  </a:cxn>
                  <a:cxn ang="0">
                    <a:pos x="T2" y="T3"/>
                  </a:cxn>
                  <a:cxn ang="0">
                    <a:pos x="T4" y="T5"/>
                  </a:cxn>
                  <a:cxn ang="0">
                    <a:pos x="T6" y="T7"/>
                  </a:cxn>
                </a:cxnLst>
                <a:rect l="0" t="0" r="r" b="b"/>
                <a:pathLst>
                  <a:path w="40" h="114">
                    <a:moveTo>
                      <a:pt x="40" y="0"/>
                    </a:moveTo>
                    <a:lnTo>
                      <a:pt x="14" y="114"/>
                    </a:lnTo>
                    <a:lnTo>
                      <a:pt x="0" y="106"/>
                    </a:lnTo>
                    <a:lnTo>
                      <a:pt x="40" y="0"/>
                    </a:lnTo>
                    <a:close/>
                  </a:path>
                </a:pathLst>
              </a:custGeom>
              <a:solidFill>
                <a:srgbClr val="C3A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69" name="Freeform 96">
                <a:extLst>
                  <a:ext uri="{FF2B5EF4-FFF2-40B4-BE49-F238E27FC236}">
                    <a16:creationId xmlns:a16="http://schemas.microsoft.com/office/drawing/2014/main" id="{6811293F-0112-4F5F-8C7A-C3B51B97734F}"/>
                  </a:ext>
                </a:extLst>
              </p:cNvPr>
              <p:cNvSpPr>
                <a:spLocks/>
              </p:cNvSpPr>
              <p:nvPr/>
            </p:nvSpPr>
            <p:spPr bwMode="auto">
              <a:xfrm>
                <a:off x="9814" y="3993"/>
                <a:ext cx="19" cy="29"/>
              </a:xfrm>
              <a:custGeom>
                <a:avLst/>
                <a:gdLst>
                  <a:gd name="T0" fmla="*/ 3 w 8"/>
                  <a:gd name="T1" fmla="*/ 12 h 12"/>
                  <a:gd name="T2" fmla="*/ 3 w 8"/>
                  <a:gd name="T3" fmla="*/ 11 h 12"/>
                  <a:gd name="T4" fmla="*/ 2 w 8"/>
                  <a:gd name="T5" fmla="*/ 11 h 12"/>
                  <a:gd name="T6" fmla="*/ 0 w 8"/>
                  <a:gd name="T7" fmla="*/ 10 h 12"/>
                  <a:gd name="T8" fmla="*/ 8 w 8"/>
                  <a:gd name="T9" fmla="*/ 0 h 12"/>
                  <a:gd name="T10" fmla="*/ 5 w 8"/>
                  <a:gd name="T11" fmla="*/ 12 h 12"/>
                  <a:gd name="T12" fmla="*/ 3 w 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3" y="12"/>
                    </a:moveTo>
                    <a:cubicBezTo>
                      <a:pt x="3" y="11"/>
                      <a:pt x="3" y="11"/>
                      <a:pt x="3" y="11"/>
                    </a:cubicBezTo>
                    <a:cubicBezTo>
                      <a:pt x="2" y="11"/>
                      <a:pt x="2" y="11"/>
                      <a:pt x="2" y="11"/>
                    </a:cubicBezTo>
                    <a:cubicBezTo>
                      <a:pt x="1" y="10"/>
                      <a:pt x="1" y="10"/>
                      <a:pt x="0" y="10"/>
                    </a:cubicBezTo>
                    <a:cubicBezTo>
                      <a:pt x="8" y="0"/>
                      <a:pt x="8" y="0"/>
                      <a:pt x="8" y="0"/>
                    </a:cubicBezTo>
                    <a:cubicBezTo>
                      <a:pt x="5" y="12"/>
                      <a:pt x="5" y="12"/>
                      <a:pt x="5" y="12"/>
                    </a:cubicBezTo>
                    <a:cubicBezTo>
                      <a:pt x="4" y="12"/>
                      <a:pt x="4" y="12"/>
                      <a:pt x="3" y="12"/>
                    </a:cubicBezTo>
                    <a:close/>
                  </a:path>
                </a:pathLst>
              </a:custGeom>
              <a:solidFill>
                <a:srgbClr val="5D5F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0" name="Freeform 97">
                <a:extLst>
                  <a:ext uri="{FF2B5EF4-FFF2-40B4-BE49-F238E27FC236}">
                    <a16:creationId xmlns:a16="http://schemas.microsoft.com/office/drawing/2014/main" id="{E5E47CE0-2713-4697-B77B-534124B70D35}"/>
                  </a:ext>
                </a:extLst>
              </p:cNvPr>
              <p:cNvSpPr>
                <a:spLocks/>
              </p:cNvSpPr>
              <p:nvPr/>
            </p:nvSpPr>
            <p:spPr bwMode="auto">
              <a:xfrm>
                <a:off x="9979" y="4385"/>
                <a:ext cx="2523" cy="965"/>
              </a:xfrm>
              <a:custGeom>
                <a:avLst/>
                <a:gdLst>
                  <a:gd name="T0" fmla="*/ 2523 w 2523"/>
                  <a:gd name="T1" fmla="*/ 679 h 965"/>
                  <a:gd name="T2" fmla="*/ 78 w 2523"/>
                  <a:gd name="T3" fmla="*/ 965 h 965"/>
                  <a:gd name="T4" fmla="*/ 0 w 2523"/>
                  <a:gd name="T5" fmla="*/ 288 h 965"/>
                  <a:gd name="T6" fmla="*/ 2443 w 2523"/>
                  <a:gd name="T7" fmla="*/ 0 h 965"/>
                  <a:gd name="T8" fmla="*/ 2523 w 2523"/>
                  <a:gd name="T9" fmla="*/ 679 h 965"/>
                </a:gdLst>
                <a:ahLst/>
                <a:cxnLst>
                  <a:cxn ang="0">
                    <a:pos x="T0" y="T1"/>
                  </a:cxn>
                  <a:cxn ang="0">
                    <a:pos x="T2" y="T3"/>
                  </a:cxn>
                  <a:cxn ang="0">
                    <a:pos x="T4" y="T5"/>
                  </a:cxn>
                  <a:cxn ang="0">
                    <a:pos x="T6" y="T7"/>
                  </a:cxn>
                  <a:cxn ang="0">
                    <a:pos x="T8" y="T9"/>
                  </a:cxn>
                </a:cxnLst>
                <a:rect l="0" t="0" r="r" b="b"/>
                <a:pathLst>
                  <a:path w="2523" h="965">
                    <a:moveTo>
                      <a:pt x="2523" y="679"/>
                    </a:moveTo>
                    <a:lnTo>
                      <a:pt x="78" y="965"/>
                    </a:lnTo>
                    <a:lnTo>
                      <a:pt x="0" y="288"/>
                    </a:lnTo>
                    <a:lnTo>
                      <a:pt x="2443" y="0"/>
                    </a:lnTo>
                    <a:lnTo>
                      <a:pt x="2523" y="679"/>
                    </a:ln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1" name="Freeform 98">
                <a:extLst>
                  <a:ext uri="{FF2B5EF4-FFF2-40B4-BE49-F238E27FC236}">
                    <a16:creationId xmlns:a16="http://schemas.microsoft.com/office/drawing/2014/main" id="{FA3995C5-316B-4F3C-AB3B-4E3CC7F643C2}"/>
                  </a:ext>
                </a:extLst>
              </p:cNvPr>
              <p:cNvSpPr>
                <a:spLocks/>
              </p:cNvSpPr>
              <p:nvPr/>
            </p:nvSpPr>
            <p:spPr bwMode="auto">
              <a:xfrm>
                <a:off x="10564" y="5019"/>
                <a:ext cx="660" cy="206"/>
              </a:xfrm>
              <a:custGeom>
                <a:avLst/>
                <a:gdLst>
                  <a:gd name="T0" fmla="*/ 660 w 660"/>
                  <a:gd name="T1" fmla="*/ 130 h 206"/>
                  <a:gd name="T2" fmla="*/ 14 w 660"/>
                  <a:gd name="T3" fmla="*/ 206 h 206"/>
                  <a:gd name="T4" fmla="*/ 0 w 660"/>
                  <a:gd name="T5" fmla="*/ 76 h 206"/>
                  <a:gd name="T6" fmla="*/ 646 w 660"/>
                  <a:gd name="T7" fmla="*/ 0 h 206"/>
                  <a:gd name="T8" fmla="*/ 660 w 660"/>
                  <a:gd name="T9" fmla="*/ 130 h 206"/>
                </a:gdLst>
                <a:ahLst/>
                <a:cxnLst>
                  <a:cxn ang="0">
                    <a:pos x="T0" y="T1"/>
                  </a:cxn>
                  <a:cxn ang="0">
                    <a:pos x="T2" y="T3"/>
                  </a:cxn>
                  <a:cxn ang="0">
                    <a:pos x="T4" y="T5"/>
                  </a:cxn>
                  <a:cxn ang="0">
                    <a:pos x="T6" y="T7"/>
                  </a:cxn>
                  <a:cxn ang="0">
                    <a:pos x="T8" y="T9"/>
                  </a:cxn>
                </a:cxnLst>
                <a:rect l="0" t="0" r="r" b="b"/>
                <a:pathLst>
                  <a:path w="660" h="206">
                    <a:moveTo>
                      <a:pt x="660" y="130"/>
                    </a:moveTo>
                    <a:lnTo>
                      <a:pt x="14" y="206"/>
                    </a:lnTo>
                    <a:lnTo>
                      <a:pt x="0" y="76"/>
                    </a:lnTo>
                    <a:lnTo>
                      <a:pt x="646" y="0"/>
                    </a:lnTo>
                    <a:lnTo>
                      <a:pt x="660"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2" name="Freeform 99">
                <a:extLst>
                  <a:ext uri="{FF2B5EF4-FFF2-40B4-BE49-F238E27FC236}">
                    <a16:creationId xmlns:a16="http://schemas.microsoft.com/office/drawing/2014/main" id="{A4D300CA-A66A-4767-B299-C93209CA5EC0}"/>
                  </a:ext>
                </a:extLst>
              </p:cNvPr>
              <p:cNvSpPr>
                <a:spLocks/>
              </p:cNvSpPr>
              <p:nvPr/>
            </p:nvSpPr>
            <p:spPr bwMode="auto">
              <a:xfrm>
                <a:off x="10392" y="5100"/>
                <a:ext cx="160" cy="146"/>
              </a:xfrm>
              <a:custGeom>
                <a:avLst/>
                <a:gdLst>
                  <a:gd name="T0" fmla="*/ 160 w 160"/>
                  <a:gd name="T1" fmla="*/ 129 h 146"/>
                  <a:gd name="T2" fmla="*/ 14 w 160"/>
                  <a:gd name="T3" fmla="*/ 146 h 146"/>
                  <a:gd name="T4" fmla="*/ 0 w 160"/>
                  <a:gd name="T5" fmla="*/ 16 h 146"/>
                  <a:gd name="T6" fmla="*/ 146 w 160"/>
                  <a:gd name="T7" fmla="*/ 0 h 146"/>
                  <a:gd name="T8" fmla="*/ 160 w 160"/>
                  <a:gd name="T9" fmla="*/ 129 h 146"/>
                </a:gdLst>
                <a:ahLst/>
                <a:cxnLst>
                  <a:cxn ang="0">
                    <a:pos x="T0" y="T1"/>
                  </a:cxn>
                  <a:cxn ang="0">
                    <a:pos x="T2" y="T3"/>
                  </a:cxn>
                  <a:cxn ang="0">
                    <a:pos x="T4" y="T5"/>
                  </a:cxn>
                  <a:cxn ang="0">
                    <a:pos x="T6" y="T7"/>
                  </a:cxn>
                  <a:cxn ang="0">
                    <a:pos x="T8" y="T9"/>
                  </a:cxn>
                </a:cxnLst>
                <a:rect l="0" t="0" r="r" b="b"/>
                <a:pathLst>
                  <a:path w="160" h="146">
                    <a:moveTo>
                      <a:pt x="160" y="129"/>
                    </a:moveTo>
                    <a:lnTo>
                      <a:pt x="14" y="146"/>
                    </a:lnTo>
                    <a:lnTo>
                      <a:pt x="0" y="16"/>
                    </a:lnTo>
                    <a:lnTo>
                      <a:pt x="146" y="0"/>
                    </a:lnTo>
                    <a:lnTo>
                      <a:pt x="160" y="12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3" name="Freeform 100">
                <a:extLst>
                  <a:ext uri="{FF2B5EF4-FFF2-40B4-BE49-F238E27FC236}">
                    <a16:creationId xmlns:a16="http://schemas.microsoft.com/office/drawing/2014/main" id="{D6569036-7647-4FAE-8EFF-BF9BF9FF93E8}"/>
                  </a:ext>
                </a:extLst>
              </p:cNvPr>
              <p:cNvSpPr>
                <a:spLocks/>
              </p:cNvSpPr>
              <p:nvPr/>
            </p:nvSpPr>
            <p:spPr bwMode="auto">
              <a:xfrm>
                <a:off x="10253" y="5118"/>
                <a:ext cx="130" cy="144"/>
              </a:xfrm>
              <a:custGeom>
                <a:avLst/>
                <a:gdLst>
                  <a:gd name="T0" fmla="*/ 130 w 130"/>
                  <a:gd name="T1" fmla="*/ 130 h 144"/>
                  <a:gd name="T2" fmla="*/ 14 w 130"/>
                  <a:gd name="T3" fmla="*/ 144 h 144"/>
                  <a:gd name="T4" fmla="*/ 0 w 130"/>
                  <a:gd name="T5" fmla="*/ 15 h 144"/>
                  <a:gd name="T6" fmla="*/ 115 w 130"/>
                  <a:gd name="T7" fmla="*/ 0 h 144"/>
                  <a:gd name="T8" fmla="*/ 130 w 130"/>
                  <a:gd name="T9" fmla="*/ 130 h 144"/>
                </a:gdLst>
                <a:ahLst/>
                <a:cxnLst>
                  <a:cxn ang="0">
                    <a:pos x="T0" y="T1"/>
                  </a:cxn>
                  <a:cxn ang="0">
                    <a:pos x="T2" y="T3"/>
                  </a:cxn>
                  <a:cxn ang="0">
                    <a:pos x="T4" y="T5"/>
                  </a:cxn>
                  <a:cxn ang="0">
                    <a:pos x="T6" y="T7"/>
                  </a:cxn>
                  <a:cxn ang="0">
                    <a:pos x="T8" y="T9"/>
                  </a:cxn>
                </a:cxnLst>
                <a:rect l="0" t="0" r="r" b="b"/>
                <a:pathLst>
                  <a:path w="130" h="144">
                    <a:moveTo>
                      <a:pt x="130" y="130"/>
                    </a:moveTo>
                    <a:lnTo>
                      <a:pt x="14" y="144"/>
                    </a:lnTo>
                    <a:lnTo>
                      <a:pt x="0" y="15"/>
                    </a:lnTo>
                    <a:lnTo>
                      <a:pt x="115" y="0"/>
                    </a:lnTo>
                    <a:lnTo>
                      <a:pt x="130"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4" name="Freeform 101">
                <a:extLst>
                  <a:ext uri="{FF2B5EF4-FFF2-40B4-BE49-F238E27FC236}">
                    <a16:creationId xmlns:a16="http://schemas.microsoft.com/office/drawing/2014/main" id="{89CBE3CF-D36B-4FB9-9C62-0AF18C33A975}"/>
                  </a:ext>
                </a:extLst>
              </p:cNvPr>
              <p:cNvSpPr>
                <a:spLocks/>
              </p:cNvSpPr>
              <p:nvPr/>
            </p:nvSpPr>
            <p:spPr bwMode="auto">
              <a:xfrm>
                <a:off x="10097" y="5135"/>
                <a:ext cx="147" cy="146"/>
              </a:xfrm>
              <a:custGeom>
                <a:avLst/>
                <a:gdLst>
                  <a:gd name="T0" fmla="*/ 147 w 147"/>
                  <a:gd name="T1" fmla="*/ 130 h 146"/>
                  <a:gd name="T2" fmla="*/ 14 w 147"/>
                  <a:gd name="T3" fmla="*/ 146 h 146"/>
                  <a:gd name="T4" fmla="*/ 0 w 147"/>
                  <a:gd name="T5" fmla="*/ 16 h 146"/>
                  <a:gd name="T6" fmla="*/ 132 w 147"/>
                  <a:gd name="T7" fmla="*/ 0 h 146"/>
                  <a:gd name="T8" fmla="*/ 147 w 147"/>
                  <a:gd name="T9" fmla="*/ 130 h 146"/>
                </a:gdLst>
                <a:ahLst/>
                <a:cxnLst>
                  <a:cxn ang="0">
                    <a:pos x="T0" y="T1"/>
                  </a:cxn>
                  <a:cxn ang="0">
                    <a:pos x="T2" y="T3"/>
                  </a:cxn>
                  <a:cxn ang="0">
                    <a:pos x="T4" y="T5"/>
                  </a:cxn>
                  <a:cxn ang="0">
                    <a:pos x="T6" y="T7"/>
                  </a:cxn>
                  <a:cxn ang="0">
                    <a:pos x="T8" y="T9"/>
                  </a:cxn>
                </a:cxnLst>
                <a:rect l="0" t="0" r="r" b="b"/>
                <a:pathLst>
                  <a:path w="147" h="146">
                    <a:moveTo>
                      <a:pt x="147" y="130"/>
                    </a:moveTo>
                    <a:lnTo>
                      <a:pt x="14" y="146"/>
                    </a:lnTo>
                    <a:lnTo>
                      <a:pt x="0" y="16"/>
                    </a:lnTo>
                    <a:lnTo>
                      <a:pt x="132" y="0"/>
                    </a:lnTo>
                    <a:lnTo>
                      <a:pt x="147"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5" name="Freeform 102">
                <a:extLst>
                  <a:ext uri="{FF2B5EF4-FFF2-40B4-BE49-F238E27FC236}">
                    <a16:creationId xmlns:a16="http://schemas.microsoft.com/office/drawing/2014/main" id="{92FF3BB0-1335-4381-A671-2D46176D2675}"/>
                  </a:ext>
                </a:extLst>
              </p:cNvPr>
              <p:cNvSpPr>
                <a:spLocks/>
              </p:cNvSpPr>
              <p:nvPr/>
            </p:nvSpPr>
            <p:spPr bwMode="auto">
              <a:xfrm>
                <a:off x="11533" y="4970"/>
                <a:ext cx="116" cy="141"/>
              </a:xfrm>
              <a:custGeom>
                <a:avLst/>
                <a:gdLst>
                  <a:gd name="T0" fmla="*/ 116 w 116"/>
                  <a:gd name="T1" fmla="*/ 130 h 141"/>
                  <a:gd name="T2" fmla="*/ 14 w 116"/>
                  <a:gd name="T3" fmla="*/ 141 h 141"/>
                  <a:gd name="T4" fmla="*/ 0 w 116"/>
                  <a:gd name="T5" fmla="*/ 12 h 141"/>
                  <a:gd name="T6" fmla="*/ 102 w 116"/>
                  <a:gd name="T7" fmla="*/ 0 h 141"/>
                  <a:gd name="T8" fmla="*/ 116 w 116"/>
                  <a:gd name="T9" fmla="*/ 130 h 141"/>
                </a:gdLst>
                <a:ahLst/>
                <a:cxnLst>
                  <a:cxn ang="0">
                    <a:pos x="T0" y="T1"/>
                  </a:cxn>
                  <a:cxn ang="0">
                    <a:pos x="T2" y="T3"/>
                  </a:cxn>
                  <a:cxn ang="0">
                    <a:pos x="T4" y="T5"/>
                  </a:cxn>
                  <a:cxn ang="0">
                    <a:pos x="T6" y="T7"/>
                  </a:cxn>
                  <a:cxn ang="0">
                    <a:pos x="T8" y="T9"/>
                  </a:cxn>
                </a:cxnLst>
                <a:rect l="0" t="0" r="r" b="b"/>
                <a:pathLst>
                  <a:path w="116" h="141">
                    <a:moveTo>
                      <a:pt x="116" y="130"/>
                    </a:moveTo>
                    <a:lnTo>
                      <a:pt x="14" y="141"/>
                    </a:lnTo>
                    <a:lnTo>
                      <a:pt x="0" y="12"/>
                    </a:lnTo>
                    <a:lnTo>
                      <a:pt x="102" y="0"/>
                    </a:lnTo>
                    <a:lnTo>
                      <a:pt x="116"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6" name="Freeform 103">
                <a:extLst>
                  <a:ext uri="{FF2B5EF4-FFF2-40B4-BE49-F238E27FC236}">
                    <a16:creationId xmlns:a16="http://schemas.microsoft.com/office/drawing/2014/main" id="{2455A63B-32D1-4BA7-9398-1B5FFB1041FB}"/>
                  </a:ext>
                </a:extLst>
              </p:cNvPr>
              <p:cNvSpPr>
                <a:spLocks/>
              </p:cNvSpPr>
              <p:nvPr/>
            </p:nvSpPr>
            <p:spPr bwMode="auto">
              <a:xfrm>
                <a:off x="11656" y="4960"/>
                <a:ext cx="80" cy="137"/>
              </a:xfrm>
              <a:custGeom>
                <a:avLst/>
                <a:gdLst>
                  <a:gd name="T0" fmla="*/ 80 w 80"/>
                  <a:gd name="T1" fmla="*/ 130 h 137"/>
                  <a:gd name="T2" fmla="*/ 14 w 80"/>
                  <a:gd name="T3" fmla="*/ 137 h 137"/>
                  <a:gd name="T4" fmla="*/ 0 w 80"/>
                  <a:gd name="T5" fmla="*/ 7 h 137"/>
                  <a:gd name="T6" fmla="*/ 66 w 80"/>
                  <a:gd name="T7" fmla="*/ 0 h 137"/>
                  <a:gd name="T8" fmla="*/ 80 w 80"/>
                  <a:gd name="T9" fmla="*/ 130 h 137"/>
                </a:gdLst>
                <a:ahLst/>
                <a:cxnLst>
                  <a:cxn ang="0">
                    <a:pos x="T0" y="T1"/>
                  </a:cxn>
                  <a:cxn ang="0">
                    <a:pos x="T2" y="T3"/>
                  </a:cxn>
                  <a:cxn ang="0">
                    <a:pos x="T4" y="T5"/>
                  </a:cxn>
                  <a:cxn ang="0">
                    <a:pos x="T6" y="T7"/>
                  </a:cxn>
                  <a:cxn ang="0">
                    <a:pos x="T8" y="T9"/>
                  </a:cxn>
                </a:cxnLst>
                <a:rect l="0" t="0" r="r" b="b"/>
                <a:pathLst>
                  <a:path w="80" h="137">
                    <a:moveTo>
                      <a:pt x="80" y="130"/>
                    </a:moveTo>
                    <a:lnTo>
                      <a:pt x="14" y="137"/>
                    </a:lnTo>
                    <a:lnTo>
                      <a:pt x="0" y="7"/>
                    </a:lnTo>
                    <a:lnTo>
                      <a:pt x="66" y="0"/>
                    </a:lnTo>
                    <a:lnTo>
                      <a:pt x="80"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7" name="Freeform 104">
                <a:extLst>
                  <a:ext uri="{FF2B5EF4-FFF2-40B4-BE49-F238E27FC236}">
                    <a16:creationId xmlns:a16="http://schemas.microsoft.com/office/drawing/2014/main" id="{B85F713C-40FE-458F-A2EC-45EA907B7ED3}"/>
                  </a:ext>
                </a:extLst>
              </p:cNvPr>
              <p:cNvSpPr>
                <a:spLocks/>
              </p:cNvSpPr>
              <p:nvPr/>
            </p:nvSpPr>
            <p:spPr bwMode="auto">
              <a:xfrm>
                <a:off x="11840" y="4939"/>
                <a:ext cx="80" cy="137"/>
              </a:xfrm>
              <a:custGeom>
                <a:avLst/>
                <a:gdLst>
                  <a:gd name="T0" fmla="*/ 80 w 80"/>
                  <a:gd name="T1" fmla="*/ 130 h 137"/>
                  <a:gd name="T2" fmla="*/ 14 w 80"/>
                  <a:gd name="T3" fmla="*/ 137 h 137"/>
                  <a:gd name="T4" fmla="*/ 0 w 80"/>
                  <a:gd name="T5" fmla="*/ 7 h 137"/>
                  <a:gd name="T6" fmla="*/ 63 w 80"/>
                  <a:gd name="T7" fmla="*/ 0 h 137"/>
                  <a:gd name="T8" fmla="*/ 80 w 80"/>
                  <a:gd name="T9" fmla="*/ 130 h 137"/>
                </a:gdLst>
                <a:ahLst/>
                <a:cxnLst>
                  <a:cxn ang="0">
                    <a:pos x="T0" y="T1"/>
                  </a:cxn>
                  <a:cxn ang="0">
                    <a:pos x="T2" y="T3"/>
                  </a:cxn>
                  <a:cxn ang="0">
                    <a:pos x="T4" y="T5"/>
                  </a:cxn>
                  <a:cxn ang="0">
                    <a:pos x="T6" y="T7"/>
                  </a:cxn>
                  <a:cxn ang="0">
                    <a:pos x="T8" y="T9"/>
                  </a:cxn>
                </a:cxnLst>
                <a:rect l="0" t="0" r="r" b="b"/>
                <a:pathLst>
                  <a:path w="80" h="137">
                    <a:moveTo>
                      <a:pt x="80" y="130"/>
                    </a:moveTo>
                    <a:lnTo>
                      <a:pt x="14" y="137"/>
                    </a:lnTo>
                    <a:lnTo>
                      <a:pt x="0" y="7"/>
                    </a:lnTo>
                    <a:lnTo>
                      <a:pt x="63" y="0"/>
                    </a:lnTo>
                    <a:lnTo>
                      <a:pt x="80"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8" name="Freeform 105">
                <a:extLst>
                  <a:ext uri="{FF2B5EF4-FFF2-40B4-BE49-F238E27FC236}">
                    <a16:creationId xmlns:a16="http://schemas.microsoft.com/office/drawing/2014/main" id="{92460556-7854-4324-A0AE-0DD7B4531077}"/>
                  </a:ext>
                </a:extLst>
              </p:cNvPr>
              <p:cNvSpPr>
                <a:spLocks/>
              </p:cNvSpPr>
              <p:nvPr/>
            </p:nvSpPr>
            <p:spPr bwMode="auto">
              <a:xfrm>
                <a:off x="11394" y="4986"/>
                <a:ext cx="130" cy="142"/>
              </a:xfrm>
              <a:custGeom>
                <a:avLst/>
                <a:gdLst>
                  <a:gd name="T0" fmla="*/ 130 w 130"/>
                  <a:gd name="T1" fmla="*/ 130 h 142"/>
                  <a:gd name="T2" fmla="*/ 14 w 130"/>
                  <a:gd name="T3" fmla="*/ 142 h 142"/>
                  <a:gd name="T4" fmla="*/ 0 w 130"/>
                  <a:gd name="T5" fmla="*/ 12 h 142"/>
                  <a:gd name="T6" fmla="*/ 116 w 130"/>
                  <a:gd name="T7" fmla="*/ 0 h 142"/>
                  <a:gd name="T8" fmla="*/ 130 w 130"/>
                  <a:gd name="T9" fmla="*/ 130 h 142"/>
                </a:gdLst>
                <a:ahLst/>
                <a:cxnLst>
                  <a:cxn ang="0">
                    <a:pos x="T0" y="T1"/>
                  </a:cxn>
                  <a:cxn ang="0">
                    <a:pos x="T2" y="T3"/>
                  </a:cxn>
                  <a:cxn ang="0">
                    <a:pos x="T4" y="T5"/>
                  </a:cxn>
                  <a:cxn ang="0">
                    <a:pos x="T6" y="T7"/>
                  </a:cxn>
                  <a:cxn ang="0">
                    <a:pos x="T8" y="T9"/>
                  </a:cxn>
                </a:cxnLst>
                <a:rect l="0" t="0" r="r" b="b"/>
                <a:pathLst>
                  <a:path w="130" h="142">
                    <a:moveTo>
                      <a:pt x="130" y="130"/>
                    </a:moveTo>
                    <a:lnTo>
                      <a:pt x="14" y="142"/>
                    </a:lnTo>
                    <a:lnTo>
                      <a:pt x="0" y="12"/>
                    </a:lnTo>
                    <a:lnTo>
                      <a:pt x="116" y="0"/>
                    </a:lnTo>
                    <a:lnTo>
                      <a:pt x="130"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79" name="Freeform 106">
                <a:extLst>
                  <a:ext uri="{FF2B5EF4-FFF2-40B4-BE49-F238E27FC236}">
                    <a16:creationId xmlns:a16="http://schemas.microsoft.com/office/drawing/2014/main" id="{0EBCD9D7-8DB5-4BC8-B49A-88F131311E73}"/>
                  </a:ext>
                </a:extLst>
              </p:cNvPr>
              <p:cNvSpPr>
                <a:spLocks/>
              </p:cNvSpPr>
              <p:nvPr/>
            </p:nvSpPr>
            <p:spPr bwMode="auto">
              <a:xfrm>
                <a:off x="11743" y="4949"/>
                <a:ext cx="80" cy="61"/>
              </a:xfrm>
              <a:custGeom>
                <a:avLst/>
                <a:gdLst>
                  <a:gd name="T0" fmla="*/ 80 w 80"/>
                  <a:gd name="T1" fmla="*/ 51 h 61"/>
                  <a:gd name="T2" fmla="*/ 5 w 80"/>
                  <a:gd name="T3" fmla="*/ 61 h 61"/>
                  <a:gd name="T4" fmla="*/ 0 w 80"/>
                  <a:gd name="T5" fmla="*/ 9 h 61"/>
                  <a:gd name="T6" fmla="*/ 75 w 80"/>
                  <a:gd name="T7" fmla="*/ 0 h 61"/>
                  <a:gd name="T8" fmla="*/ 80 w 80"/>
                  <a:gd name="T9" fmla="*/ 51 h 61"/>
                </a:gdLst>
                <a:ahLst/>
                <a:cxnLst>
                  <a:cxn ang="0">
                    <a:pos x="T0" y="T1"/>
                  </a:cxn>
                  <a:cxn ang="0">
                    <a:pos x="T2" y="T3"/>
                  </a:cxn>
                  <a:cxn ang="0">
                    <a:pos x="T4" y="T5"/>
                  </a:cxn>
                  <a:cxn ang="0">
                    <a:pos x="T6" y="T7"/>
                  </a:cxn>
                  <a:cxn ang="0">
                    <a:pos x="T8" y="T9"/>
                  </a:cxn>
                </a:cxnLst>
                <a:rect l="0" t="0" r="r" b="b"/>
                <a:pathLst>
                  <a:path w="80" h="61">
                    <a:moveTo>
                      <a:pt x="80" y="51"/>
                    </a:moveTo>
                    <a:lnTo>
                      <a:pt x="5" y="61"/>
                    </a:lnTo>
                    <a:lnTo>
                      <a:pt x="0" y="9"/>
                    </a:lnTo>
                    <a:lnTo>
                      <a:pt x="75" y="0"/>
                    </a:lnTo>
                    <a:lnTo>
                      <a:pt x="80" y="51"/>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0" name="Freeform 107">
                <a:extLst>
                  <a:ext uri="{FF2B5EF4-FFF2-40B4-BE49-F238E27FC236}">
                    <a16:creationId xmlns:a16="http://schemas.microsoft.com/office/drawing/2014/main" id="{181090A4-2CC6-4F80-9A0C-C46116AF9DCF}"/>
                  </a:ext>
                </a:extLst>
              </p:cNvPr>
              <p:cNvSpPr>
                <a:spLocks/>
              </p:cNvSpPr>
              <p:nvPr/>
            </p:nvSpPr>
            <p:spPr bwMode="auto">
              <a:xfrm>
                <a:off x="11752" y="5029"/>
                <a:ext cx="81" cy="59"/>
              </a:xfrm>
              <a:custGeom>
                <a:avLst/>
                <a:gdLst>
                  <a:gd name="T0" fmla="*/ 81 w 81"/>
                  <a:gd name="T1" fmla="*/ 49 h 59"/>
                  <a:gd name="T2" fmla="*/ 5 w 81"/>
                  <a:gd name="T3" fmla="*/ 59 h 59"/>
                  <a:gd name="T4" fmla="*/ 0 w 81"/>
                  <a:gd name="T5" fmla="*/ 7 h 59"/>
                  <a:gd name="T6" fmla="*/ 74 w 81"/>
                  <a:gd name="T7" fmla="*/ 0 h 59"/>
                  <a:gd name="T8" fmla="*/ 81 w 81"/>
                  <a:gd name="T9" fmla="*/ 49 h 59"/>
                </a:gdLst>
                <a:ahLst/>
                <a:cxnLst>
                  <a:cxn ang="0">
                    <a:pos x="T0" y="T1"/>
                  </a:cxn>
                  <a:cxn ang="0">
                    <a:pos x="T2" y="T3"/>
                  </a:cxn>
                  <a:cxn ang="0">
                    <a:pos x="T4" y="T5"/>
                  </a:cxn>
                  <a:cxn ang="0">
                    <a:pos x="T6" y="T7"/>
                  </a:cxn>
                  <a:cxn ang="0">
                    <a:pos x="T8" y="T9"/>
                  </a:cxn>
                </a:cxnLst>
                <a:rect l="0" t="0" r="r" b="b"/>
                <a:pathLst>
                  <a:path w="81" h="59">
                    <a:moveTo>
                      <a:pt x="81" y="49"/>
                    </a:moveTo>
                    <a:lnTo>
                      <a:pt x="5" y="59"/>
                    </a:lnTo>
                    <a:lnTo>
                      <a:pt x="0" y="7"/>
                    </a:lnTo>
                    <a:lnTo>
                      <a:pt x="74" y="0"/>
                    </a:lnTo>
                    <a:lnTo>
                      <a:pt x="81" y="4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1" name="Freeform 108">
                <a:extLst>
                  <a:ext uri="{FF2B5EF4-FFF2-40B4-BE49-F238E27FC236}">
                    <a16:creationId xmlns:a16="http://schemas.microsoft.com/office/drawing/2014/main" id="{B5C76FCC-197F-4D39-A5BD-67861A8DE47F}"/>
                  </a:ext>
                </a:extLst>
              </p:cNvPr>
              <p:cNvSpPr>
                <a:spLocks/>
              </p:cNvSpPr>
              <p:nvPr/>
            </p:nvSpPr>
            <p:spPr bwMode="auto">
              <a:xfrm>
                <a:off x="11238" y="5003"/>
                <a:ext cx="147" cy="144"/>
              </a:xfrm>
              <a:custGeom>
                <a:avLst/>
                <a:gdLst>
                  <a:gd name="T0" fmla="*/ 147 w 147"/>
                  <a:gd name="T1" fmla="*/ 127 h 144"/>
                  <a:gd name="T2" fmla="*/ 15 w 147"/>
                  <a:gd name="T3" fmla="*/ 144 h 144"/>
                  <a:gd name="T4" fmla="*/ 0 w 147"/>
                  <a:gd name="T5" fmla="*/ 14 h 144"/>
                  <a:gd name="T6" fmla="*/ 133 w 147"/>
                  <a:gd name="T7" fmla="*/ 0 h 144"/>
                  <a:gd name="T8" fmla="*/ 147 w 147"/>
                  <a:gd name="T9" fmla="*/ 127 h 144"/>
                </a:gdLst>
                <a:ahLst/>
                <a:cxnLst>
                  <a:cxn ang="0">
                    <a:pos x="T0" y="T1"/>
                  </a:cxn>
                  <a:cxn ang="0">
                    <a:pos x="T2" y="T3"/>
                  </a:cxn>
                  <a:cxn ang="0">
                    <a:pos x="T4" y="T5"/>
                  </a:cxn>
                  <a:cxn ang="0">
                    <a:pos x="T6" y="T7"/>
                  </a:cxn>
                  <a:cxn ang="0">
                    <a:pos x="T8" y="T9"/>
                  </a:cxn>
                </a:cxnLst>
                <a:rect l="0" t="0" r="r" b="b"/>
                <a:pathLst>
                  <a:path w="147" h="144">
                    <a:moveTo>
                      <a:pt x="147" y="127"/>
                    </a:moveTo>
                    <a:lnTo>
                      <a:pt x="15" y="144"/>
                    </a:lnTo>
                    <a:lnTo>
                      <a:pt x="0" y="14"/>
                    </a:lnTo>
                    <a:lnTo>
                      <a:pt x="133" y="0"/>
                    </a:lnTo>
                    <a:lnTo>
                      <a:pt x="147" y="127"/>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2" name="Freeform 109">
                <a:extLst>
                  <a:ext uri="{FF2B5EF4-FFF2-40B4-BE49-F238E27FC236}">
                    <a16:creationId xmlns:a16="http://schemas.microsoft.com/office/drawing/2014/main" id="{3221DE68-EEB1-4DDE-87F2-3CC7E751B72F}"/>
                  </a:ext>
                </a:extLst>
              </p:cNvPr>
              <p:cNvSpPr>
                <a:spLocks/>
              </p:cNvSpPr>
              <p:nvPr/>
            </p:nvSpPr>
            <p:spPr bwMode="auto">
              <a:xfrm>
                <a:off x="10293" y="4946"/>
                <a:ext cx="116" cy="139"/>
              </a:xfrm>
              <a:custGeom>
                <a:avLst/>
                <a:gdLst>
                  <a:gd name="T0" fmla="*/ 116 w 116"/>
                  <a:gd name="T1" fmla="*/ 128 h 139"/>
                  <a:gd name="T2" fmla="*/ 17 w 116"/>
                  <a:gd name="T3" fmla="*/ 139 h 139"/>
                  <a:gd name="T4" fmla="*/ 0 w 116"/>
                  <a:gd name="T5" fmla="*/ 10 h 139"/>
                  <a:gd name="T6" fmla="*/ 99 w 116"/>
                  <a:gd name="T7" fmla="*/ 0 h 139"/>
                  <a:gd name="T8" fmla="*/ 116 w 116"/>
                  <a:gd name="T9" fmla="*/ 128 h 139"/>
                </a:gdLst>
                <a:ahLst/>
                <a:cxnLst>
                  <a:cxn ang="0">
                    <a:pos x="T0" y="T1"/>
                  </a:cxn>
                  <a:cxn ang="0">
                    <a:pos x="T2" y="T3"/>
                  </a:cxn>
                  <a:cxn ang="0">
                    <a:pos x="T4" y="T5"/>
                  </a:cxn>
                  <a:cxn ang="0">
                    <a:pos x="T6" y="T7"/>
                  </a:cxn>
                  <a:cxn ang="0">
                    <a:pos x="T8" y="T9"/>
                  </a:cxn>
                </a:cxnLst>
                <a:rect l="0" t="0" r="r" b="b"/>
                <a:pathLst>
                  <a:path w="116" h="139">
                    <a:moveTo>
                      <a:pt x="116" y="128"/>
                    </a:moveTo>
                    <a:lnTo>
                      <a:pt x="17" y="139"/>
                    </a:lnTo>
                    <a:lnTo>
                      <a:pt x="0" y="10"/>
                    </a:lnTo>
                    <a:lnTo>
                      <a:pt x="99" y="0"/>
                    </a:lnTo>
                    <a:lnTo>
                      <a:pt x="116" y="128"/>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3" name="Freeform 110">
                <a:extLst>
                  <a:ext uri="{FF2B5EF4-FFF2-40B4-BE49-F238E27FC236}">
                    <a16:creationId xmlns:a16="http://schemas.microsoft.com/office/drawing/2014/main" id="{650B9EC5-77E1-402C-A3DE-429890D41573}"/>
                  </a:ext>
                </a:extLst>
              </p:cNvPr>
              <p:cNvSpPr>
                <a:spLocks/>
              </p:cNvSpPr>
              <p:nvPr/>
            </p:nvSpPr>
            <p:spPr bwMode="auto">
              <a:xfrm>
                <a:off x="10076" y="4960"/>
                <a:ext cx="203" cy="151"/>
              </a:xfrm>
              <a:custGeom>
                <a:avLst/>
                <a:gdLst>
                  <a:gd name="T0" fmla="*/ 203 w 203"/>
                  <a:gd name="T1" fmla="*/ 130 h 151"/>
                  <a:gd name="T2" fmla="*/ 17 w 203"/>
                  <a:gd name="T3" fmla="*/ 151 h 151"/>
                  <a:gd name="T4" fmla="*/ 0 w 203"/>
                  <a:gd name="T5" fmla="*/ 22 h 151"/>
                  <a:gd name="T6" fmla="*/ 189 w 203"/>
                  <a:gd name="T7" fmla="*/ 0 h 151"/>
                  <a:gd name="T8" fmla="*/ 203 w 203"/>
                  <a:gd name="T9" fmla="*/ 130 h 151"/>
                </a:gdLst>
                <a:ahLst/>
                <a:cxnLst>
                  <a:cxn ang="0">
                    <a:pos x="T0" y="T1"/>
                  </a:cxn>
                  <a:cxn ang="0">
                    <a:pos x="T2" y="T3"/>
                  </a:cxn>
                  <a:cxn ang="0">
                    <a:pos x="T4" y="T5"/>
                  </a:cxn>
                  <a:cxn ang="0">
                    <a:pos x="T6" y="T7"/>
                  </a:cxn>
                  <a:cxn ang="0">
                    <a:pos x="T8" y="T9"/>
                  </a:cxn>
                </a:cxnLst>
                <a:rect l="0" t="0" r="r" b="b"/>
                <a:pathLst>
                  <a:path w="203" h="151">
                    <a:moveTo>
                      <a:pt x="203" y="130"/>
                    </a:moveTo>
                    <a:lnTo>
                      <a:pt x="17" y="151"/>
                    </a:lnTo>
                    <a:lnTo>
                      <a:pt x="0" y="22"/>
                    </a:lnTo>
                    <a:lnTo>
                      <a:pt x="189" y="0"/>
                    </a:lnTo>
                    <a:lnTo>
                      <a:pt x="203"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4" name="Freeform 111">
                <a:extLst>
                  <a:ext uri="{FF2B5EF4-FFF2-40B4-BE49-F238E27FC236}">
                    <a16:creationId xmlns:a16="http://schemas.microsoft.com/office/drawing/2014/main" id="{AA17896D-2ADC-4410-AE95-7463CACDBDE4}"/>
                  </a:ext>
                </a:extLst>
              </p:cNvPr>
              <p:cNvSpPr>
                <a:spLocks/>
              </p:cNvSpPr>
              <p:nvPr/>
            </p:nvSpPr>
            <p:spPr bwMode="auto">
              <a:xfrm>
                <a:off x="10418" y="4930"/>
                <a:ext cx="116" cy="141"/>
              </a:xfrm>
              <a:custGeom>
                <a:avLst/>
                <a:gdLst>
                  <a:gd name="T0" fmla="*/ 116 w 116"/>
                  <a:gd name="T1" fmla="*/ 129 h 141"/>
                  <a:gd name="T2" fmla="*/ 16 w 116"/>
                  <a:gd name="T3" fmla="*/ 141 h 141"/>
                  <a:gd name="T4" fmla="*/ 0 w 116"/>
                  <a:gd name="T5" fmla="*/ 12 h 141"/>
                  <a:gd name="T6" fmla="*/ 99 w 116"/>
                  <a:gd name="T7" fmla="*/ 0 h 141"/>
                  <a:gd name="T8" fmla="*/ 116 w 116"/>
                  <a:gd name="T9" fmla="*/ 129 h 141"/>
                </a:gdLst>
                <a:ahLst/>
                <a:cxnLst>
                  <a:cxn ang="0">
                    <a:pos x="T0" y="T1"/>
                  </a:cxn>
                  <a:cxn ang="0">
                    <a:pos x="T2" y="T3"/>
                  </a:cxn>
                  <a:cxn ang="0">
                    <a:pos x="T4" y="T5"/>
                  </a:cxn>
                  <a:cxn ang="0">
                    <a:pos x="T6" y="T7"/>
                  </a:cxn>
                  <a:cxn ang="0">
                    <a:pos x="T8" y="T9"/>
                  </a:cxn>
                </a:cxnLst>
                <a:rect l="0" t="0" r="r" b="b"/>
                <a:pathLst>
                  <a:path w="116" h="141">
                    <a:moveTo>
                      <a:pt x="116" y="129"/>
                    </a:moveTo>
                    <a:lnTo>
                      <a:pt x="16" y="141"/>
                    </a:lnTo>
                    <a:lnTo>
                      <a:pt x="0" y="12"/>
                    </a:lnTo>
                    <a:lnTo>
                      <a:pt x="99" y="0"/>
                    </a:lnTo>
                    <a:lnTo>
                      <a:pt x="116" y="12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5" name="Freeform 112">
                <a:extLst>
                  <a:ext uri="{FF2B5EF4-FFF2-40B4-BE49-F238E27FC236}">
                    <a16:creationId xmlns:a16="http://schemas.microsoft.com/office/drawing/2014/main" id="{92C41F5F-3C20-4380-9F80-D1BBB6D0D1C3}"/>
                  </a:ext>
                </a:extLst>
              </p:cNvPr>
              <p:cNvSpPr>
                <a:spLocks/>
              </p:cNvSpPr>
              <p:nvPr/>
            </p:nvSpPr>
            <p:spPr bwMode="auto">
              <a:xfrm>
                <a:off x="10543" y="4916"/>
                <a:ext cx="115" cy="141"/>
              </a:xfrm>
              <a:custGeom>
                <a:avLst/>
                <a:gdLst>
                  <a:gd name="T0" fmla="*/ 115 w 115"/>
                  <a:gd name="T1" fmla="*/ 129 h 141"/>
                  <a:gd name="T2" fmla="*/ 16 w 115"/>
                  <a:gd name="T3" fmla="*/ 141 h 141"/>
                  <a:gd name="T4" fmla="*/ 0 w 115"/>
                  <a:gd name="T5" fmla="*/ 11 h 141"/>
                  <a:gd name="T6" fmla="*/ 99 w 115"/>
                  <a:gd name="T7" fmla="*/ 0 h 141"/>
                  <a:gd name="T8" fmla="*/ 115 w 115"/>
                  <a:gd name="T9" fmla="*/ 129 h 141"/>
                </a:gdLst>
                <a:ahLst/>
                <a:cxnLst>
                  <a:cxn ang="0">
                    <a:pos x="T0" y="T1"/>
                  </a:cxn>
                  <a:cxn ang="0">
                    <a:pos x="T2" y="T3"/>
                  </a:cxn>
                  <a:cxn ang="0">
                    <a:pos x="T4" y="T5"/>
                  </a:cxn>
                  <a:cxn ang="0">
                    <a:pos x="T6" y="T7"/>
                  </a:cxn>
                  <a:cxn ang="0">
                    <a:pos x="T8" y="T9"/>
                  </a:cxn>
                </a:cxnLst>
                <a:rect l="0" t="0" r="r" b="b"/>
                <a:pathLst>
                  <a:path w="115" h="141">
                    <a:moveTo>
                      <a:pt x="115" y="129"/>
                    </a:moveTo>
                    <a:lnTo>
                      <a:pt x="16" y="141"/>
                    </a:lnTo>
                    <a:lnTo>
                      <a:pt x="0" y="11"/>
                    </a:lnTo>
                    <a:lnTo>
                      <a:pt x="99" y="0"/>
                    </a:lnTo>
                    <a:lnTo>
                      <a:pt x="115" y="12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6" name="Freeform 113">
                <a:extLst>
                  <a:ext uri="{FF2B5EF4-FFF2-40B4-BE49-F238E27FC236}">
                    <a16:creationId xmlns:a16="http://schemas.microsoft.com/office/drawing/2014/main" id="{37E5CEA9-F246-4C18-AA70-587E0C1361FA}"/>
                  </a:ext>
                </a:extLst>
              </p:cNvPr>
              <p:cNvSpPr>
                <a:spLocks/>
              </p:cNvSpPr>
              <p:nvPr/>
            </p:nvSpPr>
            <p:spPr bwMode="auto">
              <a:xfrm>
                <a:off x="10668" y="4901"/>
                <a:ext cx="115" cy="142"/>
              </a:xfrm>
              <a:custGeom>
                <a:avLst/>
                <a:gdLst>
                  <a:gd name="T0" fmla="*/ 115 w 115"/>
                  <a:gd name="T1" fmla="*/ 130 h 142"/>
                  <a:gd name="T2" fmla="*/ 16 w 115"/>
                  <a:gd name="T3" fmla="*/ 142 h 142"/>
                  <a:gd name="T4" fmla="*/ 0 w 115"/>
                  <a:gd name="T5" fmla="*/ 12 h 142"/>
                  <a:gd name="T6" fmla="*/ 99 w 115"/>
                  <a:gd name="T7" fmla="*/ 0 h 142"/>
                  <a:gd name="T8" fmla="*/ 115 w 115"/>
                  <a:gd name="T9" fmla="*/ 130 h 142"/>
                </a:gdLst>
                <a:ahLst/>
                <a:cxnLst>
                  <a:cxn ang="0">
                    <a:pos x="T0" y="T1"/>
                  </a:cxn>
                  <a:cxn ang="0">
                    <a:pos x="T2" y="T3"/>
                  </a:cxn>
                  <a:cxn ang="0">
                    <a:pos x="T4" y="T5"/>
                  </a:cxn>
                  <a:cxn ang="0">
                    <a:pos x="T6" y="T7"/>
                  </a:cxn>
                  <a:cxn ang="0">
                    <a:pos x="T8" y="T9"/>
                  </a:cxn>
                </a:cxnLst>
                <a:rect l="0" t="0" r="r" b="b"/>
                <a:pathLst>
                  <a:path w="115" h="142">
                    <a:moveTo>
                      <a:pt x="115" y="130"/>
                    </a:moveTo>
                    <a:lnTo>
                      <a:pt x="16" y="142"/>
                    </a:lnTo>
                    <a:lnTo>
                      <a:pt x="0" y="12"/>
                    </a:lnTo>
                    <a:lnTo>
                      <a:pt x="99" y="0"/>
                    </a:lnTo>
                    <a:lnTo>
                      <a:pt x="115"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7" name="Freeform 114">
                <a:extLst>
                  <a:ext uri="{FF2B5EF4-FFF2-40B4-BE49-F238E27FC236}">
                    <a16:creationId xmlns:a16="http://schemas.microsoft.com/office/drawing/2014/main" id="{FB04A34A-A538-4E9D-A87A-186C07BD4AEB}"/>
                  </a:ext>
                </a:extLst>
              </p:cNvPr>
              <p:cNvSpPr>
                <a:spLocks/>
              </p:cNvSpPr>
              <p:nvPr/>
            </p:nvSpPr>
            <p:spPr bwMode="auto">
              <a:xfrm>
                <a:off x="10793" y="4887"/>
                <a:ext cx="115" cy="142"/>
              </a:xfrm>
              <a:custGeom>
                <a:avLst/>
                <a:gdLst>
                  <a:gd name="T0" fmla="*/ 115 w 115"/>
                  <a:gd name="T1" fmla="*/ 130 h 142"/>
                  <a:gd name="T2" fmla="*/ 16 w 115"/>
                  <a:gd name="T3" fmla="*/ 142 h 142"/>
                  <a:gd name="T4" fmla="*/ 0 w 115"/>
                  <a:gd name="T5" fmla="*/ 12 h 142"/>
                  <a:gd name="T6" fmla="*/ 99 w 115"/>
                  <a:gd name="T7" fmla="*/ 0 h 142"/>
                  <a:gd name="T8" fmla="*/ 115 w 115"/>
                  <a:gd name="T9" fmla="*/ 130 h 142"/>
                </a:gdLst>
                <a:ahLst/>
                <a:cxnLst>
                  <a:cxn ang="0">
                    <a:pos x="T0" y="T1"/>
                  </a:cxn>
                  <a:cxn ang="0">
                    <a:pos x="T2" y="T3"/>
                  </a:cxn>
                  <a:cxn ang="0">
                    <a:pos x="T4" y="T5"/>
                  </a:cxn>
                  <a:cxn ang="0">
                    <a:pos x="T6" y="T7"/>
                  </a:cxn>
                  <a:cxn ang="0">
                    <a:pos x="T8" y="T9"/>
                  </a:cxn>
                </a:cxnLst>
                <a:rect l="0" t="0" r="r" b="b"/>
                <a:pathLst>
                  <a:path w="115" h="142">
                    <a:moveTo>
                      <a:pt x="115" y="130"/>
                    </a:moveTo>
                    <a:lnTo>
                      <a:pt x="16" y="142"/>
                    </a:lnTo>
                    <a:lnTo>
                      <a:pt x="0" y="12"/>
                    </a:lnTo>
                    <a:lnTo>
                      <a:pt x="99" y="0"/>
                    </a:lnTo>
                    <a:lnTo>
                      <a:pt x="115"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8" name="Freeform 115">
                <a:extLst>
                  <a:ext uri="{FF2B5EF4-FFF2-40B4-BE49-F238E27FC236}">
                    <a16:creationId xmlns:a16="http://schemas.microsoft.com/office/drawing/2014/main" id="{7E9BC883-50BD-4737-910F-C654BD78E00C}"/>
                  </a:ext>
                </a:extLst>
              </p:cNvPr>
              <p:cNvSpPr>
                <a:spLocks/>
              </p:cNvSpPr>
              <p:nvPr/>
            </p:nvSpPr>
            <p:spPr bwMode="auto">
              <a:xfrm>
                <a:off x="10918" y="4873"/>
                <a:ext cx="115" cy="139"/>
              </a:xfrm>
              <a:custGeom>
                <a:avLst/>
                <a:gdLst>
                  <a:gd name="T0" fmla="*/ 115 w 115"/>
                  <a:gd name="T1" fmla="*/ 127 h 139"/>
                  <a:gd name="T2" fmla="*/ 16 w 115"/>
                  <a:gd name="T3" fmla="*/ 139 h 139"/>
                  <a:gd name="T4" fmla="*/ 0 w 115"/>
                  <a:gd name="T5" fmla="*/ 10 h 139"/>
                  <a:gd name="T6" fmla="*/ 99 w 115"/>
                  <a:gd name="T7" fmla="*/ 0 h 139"/>
                  <a:gd name="T8" fmla="*/ 115 w 115"/>
                  <a:gd name="T9" fmla="*/ 127 h 139"/>
                </a:gdLst>
                <a:ahLst/>
                <a:cxnLst>
                  <a:cxn ang="0">
                    <a:pos x="T0" y="T1"/>
                  </a:cxn>
                  <a:cxn ang="0">
                    <a:pos x="T2" y="T3"/>
                  </a:cxn>
                  <a:cxn ang="0">
                    <a:pos x="T4" y="T5"/>
                  </a:cxn>
                  <a:cxn ang="0">
                    <a:pos x="T6" y="T7"/>
                  </a:cxn>
                  <a:cxn ang="0">
                    <a:pos x="T8" y="T9"/>
                  </a:cxn>
                </a:cxnLst>
                <a:rect l="0" t="0" r="r" b="b"/>
                <a:pathLst>
                  <a:path w="115" h="139">
                    <a:moveTo>
                      <a:pt x="115" y="127"/>
                    </a:moveTo>
                    <a:lnTo>
                      <a:pt x="16" y="139"/>
                    </a:lnTo>
                    <a:lnTo>
                      <a:pt x="0" y="10"/>
                    </a:lnTo>
                    <a:lnTo>
                      <a:pt x="99" y="0"/>
                    </a:lnTo>
                    <a:lnTo>
                      <a:pt x="115" y="127"/>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89" name="Freeform 116">
                <a:extLst>
                  <a:ext uri="{FF2B5EF4-FFF2-40B4-BE49-F238E27FC236}">
                    <a16:creationId xmlns:a16="http://schemas.microsoft.com/office/drawing/2014/main" id="{FFDA66CA-4C4E-4495-969F-E4A4C6A61097}"/>
                  </a:ext>
                </a:extLst>
              </p:cNvPr>
              <p:cNvSpPr>
                <a:spLocks/>
              </p:cNvSpPr>
              <p:nvPr/>
            </p:nvSpPr>
            <p:spPr bwMode="auto">
              <a:xfrm>
                <a:off x="11043" y="4857"/>
                <a:ext cx="115" cy="141"/>
              </a:xfrm>
              <a:custGeom>
                <a:avLst/>
                <a:gdLst>
                  <a:gd name="T0" fmla="*/ 115 w 115"/>
                  <a:gd name="T1" fmla="*/ 129 h 141"/>
                  <a:gd name="T2" fmla="*/ 16 w 115"/>
                  <a:gd name="T3" fmla="*/ 141 h 141"/>
                  <a:gd name="T4" fmla="*/ 0 w 115"/>
                  <a:gd name="T5" fmla="*/ 11 h 141"/>
                  <a:gd name="T6" fmla="*/ 99 w 115"/>
                  <a:gd name="T7" fmla="*/ 0 h 141"/>
                  <a:gd name="T8" fmla="*/ 115 w 115"/>
                  <a:gd name="T9" fmla="*/ 129 h 141"/>
                </a:gdLst>
                <a:ahLst/>
                <a:cxnLst>
                  <a:cxn ang="0">
                    <a:pos x="T0" y="T1"/>
                  </a:cxn>
                  <a:cxn ang="0">
                    <a:pos x="T2" y="T3"/>
                  </a:cxn>
                  <a:cxn ang="0">
                    <a:pos x="T4" y="T5"/>
                  </a:cxn>
                  <a:cxn ang="0">
                    <a:pos x="T6" y="T7"/>
                  </a:cxn>
                  <a:cxn ang="0">
                    <a:pos x="T8" y="T9"/>
                  </a:cxn>
                </a:cxnLst>
                <a:rect l="0" t="0" r="r" b="b"/>
                <a:pathLst>
                  <a:path w="115" h="141">
                    <a:moveTo>
                      <a:pt x="115" y="129"/>
                    </a:moveTo>
                    <a:lnTo>
                      <a:pt x="16" y="141"/>
                    </a:lnTo>
                    <a:lnTo>
                      <a:pt x="0" y="11"/>
                    </a:lnTo>
                    <a:lnTo>
                      <a:pt x="99" y="0"/>
                    </a:lnTo>
                    <a:lnTo>
                      <a:pt x="115" y="12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0" name="Freeform 117">
                <a:extLst>
                  <a:ext uri="{FF2B5EF4-FFF2-40B4-BE49-F238E27FC236}">
                    <a16:creationId xmlns:a16="http://schemas.microsoft.com/office/drawing/2014/main" id="{2141D287-21BB-4E25-A114-2C70FE622CC4}"/>
                  </a:ext>
                </a:extLst>
              </p:cNvPr>
              <p:cNvSpPr>
                <a:spLocks/>
              </p:cNvSpPr>
              <p:nvPr/>
            </p:nvSpPr>
            <p:spPr bwMode="auto">
              <a:xfrm>
                <a:off x="11168" y="4842"/>
                <a:ext cx="115" cy="142"/>
              </a:xfrm>
              <a:custGeom>
                <a:avLst/>
                <a:gdLst>
                  <a:gd name="T0" fmla="*/ 115 w 115"/>
                  <a:gd name="T1" fmla="*/ 130 h 142"/>
                  <a:gd name="T2" fmla="*/ 16 w 115"/>
                  <a:gd name="T3" fmla="*/ 142 h 142"/>
                  <a:gd name="T4" fmla="*/ 0 w 115"/>
                  <a:gd name="T5" fmla="*/ 12 h 142"/>
                  <a:gd name="T6" fmla="*/ 99 w 115"/>
                  <a:gd name="T7" fmla="*/ 0 h 142"/>
                  <a:gd name="T8" fmla="*/ 115 w 115"/>
                  <a:gd name="T9" fmla="*/ 130 h 142"/>
                </a:gdLst>
                <a:ahLst/>
                <a:cxnLst>
                  <a:cxn ang="0">
                    <a:pos x="T0" y="T1"/>
                  </a:cxn>
                  <a:cxn ang="0">
                    <a:pos x="T2" y="T3"/>
                  </a:cxn>
                  <a:cxn ang="0">
                    <a:pos x="T4" y="T5"/>
                  </a:cxn>
                  <a:cxn ang="0">
                    <a:pos x="T6" y="T7"/>
                  </a:cxn>
                  <a:cxn ang="0">
                    <a:pos x="T8" y="T9"/>
                  </a:cxn>
                </a:cxnLst>
                <a:rect l="0" t="0" r="r" b="b"/>
                <a:pathLst>
                  <a:path w="115" h="142">
                    <a:moveTo>
                      <a:pt x="115" y="130"/>
                    </a:moveTo>
                    <a:lnTo>
                      <a:pt x="16" y="142"/>
                    </a:lnTo>
                    <a:lnTo>
                      <a:pt x="0" y="12"/>
                    </a:lnTo>
                    <a:lnTo>
                      <a:pt x="99" y="0"/>
                    </a:lnTo>
                    <a:lnTo>
                      <a:pt x="115"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1" name="Freeform 118">
                <a:extLst>
                  <a:ext uri="{FF2B5EF4-FFF2-40B4-BE49-F238E27FC236}">
                    <a16:creationId xmlns:a16="http://schemas.microsoft.com/office/drawing/2014/main" id="{6F877568-D259-4A56-8F93-2FEE2CA144C5}"/>
                  </a:ext>
                </a:extLst>
              </p:cNvPr>
              <p:cNvSpPr>
                <a:spLocks/>
              </p:cNvSpPr>
              <p:nvPr/>
            </p:nvSpPr>
            <p:spPr bwMode="auto">
              <a:xfrm>
                <a:off x="11293" y="4828"/>
                <a:ext cx="115" cy="142"/>
              </a:xfrm>
              <a:custGeom>
                <a:avLst/>
                <a:gdLst>
                  <a:gd name="T0" fmla="*/ 115 w 115"/>
                  <a:gd name="T1" fmla="*/ 130 h 142"/>
                  <a:gd name="T2" fmla="*/ 16 w 115"/>
                  <a:gd name="T3" fmla="*/ 142 h 142"/>
                  <a:gd name="T4" fmla="*/ 0 w 115"/>
                  <a:gd name="T5" fmla="*/ 12 h 142"/>
                  <a:gd name="T6" fmla="*/ 99 w 115"/>
                  <a:gd name="T7" fmla="*/ 0 h 142"/>
                  <a:gd name="T8" fmla="*/ 115 w 115"/>
                  <a:gd name="T9" fmla="*/ 130 h 142"/>
                </a:gdLst>
                <a:ahLst/>
                <a:cxnLst>
                  <a:cxn ang="0">
                    <a:pos x="T0" y="T1"/>
                  </a:cxn>
                  <a:cxn ang="0">
                    <a:pos x="T2" y="T3"/>
                  </a:cxn>
                  <a:cxn ang="0">
                    <a:pos x="T4" y="T5"/>
                  </a:cxn>
                  <a:cxn ang="0">
                    <a:pos x="T6" y="T7"/>
                  </a:cxn>
                  <a:cxn ang="0">
                    <a:pos x="T8" y="T9"/>
                  </a:cxn>
                </a:cxnLst>
                <a:rect l="0" t="0" r="r" b="b"/>
                <a:pathLst>
                  <a:path w="115" h="142">
                    <a:moveTo>
                      <a:pt x="115" y="130"/>
                    </a:moveTo>
                    <a:lnTo>
                      <a:pt x="16" y="142"/>
                    </a:lnTo>
                    <a:lnTo>
                      <a:pt x="0" y="12"/>
                    </a:lnTo>
                    <a:lnTo>
                      <a:pt x="99" y="0"/>
                    </a:lnTo>
                    <a:lnTo>
                      <a:pt x="115"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2" name="Freeform 119">
                <a:extLst>
                  <a:ext uri="{FF2B5EF4-FFF2-40B4-BE49-F238E27FC236}">
                    <a16:creationId xmlns:a16="http://schemas.microsoft.com/office/drawing/2014/main" id="{C479A498-572F-4528-8B54-8A8392233886}"/>
                  </a:ext>
                </a:extLst>
              </p:cNvPr>
              <p:cNvSpPr>
                <a:spLocks/>
              </p:cNvSpPr>
              <p:nvPr/>
            </p:nvSpPr>
            <p:spPr bwMode="auto">
              <a:xfrm>
                <a:off x="11418" y="4814"/>
                <a:ext cx="115" cy="142"/>
              </a:xfrm>
              <a:custGeom>
                <a:avLst/>
                <a:gdLst>
                  <a:gd name="T0" fmla="*/ 115 w 115"/>
                  <a:gd name="T1" fmla="*/ 130 h 142"/>
                  <a:gd name="T2" fmla="*/ 16 w 115"/>
                  <a:gd name="T3" fmla="*/ 142 h 142"/>
                  <a:gd name="T4" fmla="*/ 0 w 115"/>
                  <a:gd name="T5" fmla="*/ 12 h 142"/>
                  <a:gd name="T6" fmla="*/ 99 w 115"/>
                  <a:gd name="T7" fmla="*/ 0 h 142"/>
                  <a:gd name="T8" fmla="*/ 115 w 115"/>
                  <a:gd name="T9" fmla="*/ 130 h 142"/>
                </a:gdLst>
                <a:ahLst/>
                <a:cxnLst>
                  <a:cxn ang="0">
                    <a:pos x="T0" y="T1"/>
                  </a:cxn>
                  <a:cxn ang="0">
                    <a:pos x="T2" y="T3"/>
                  </a:cxn>
                  <a:cxn ang="0">
                    <a:pos x="T4" y="T5"/>
                  </a:cxn>
                  <a:cxn ang="0">
                    <a:pos x="T6" y="T7"/>
                  </a:cxn>
                  <a:cxn ang="0">
                    <a:pos x="T8" y="T9"/>
                  </a:cxn>
                </a:cxnLst>
                <a:rect l="0" t="0" r="r" b="b"/>
                <a:pathLst>
                  <a:path w="115" h="142">
                    <a:moveTo>
                      <a:pt x="115" y="130"/>
                    </a:moveTo>
                    <a:lnTo>
                      <a:pt x="16" y="142"/>
                    </a:lnTo>
                    <a:lnTo>
                      <a:pt x="0" y="12"/>
                    </a:lnTo>
                    <a:lnTo>
                      <a:pt x="99" y="0"/>
                    </a:lnTo>
                    <a:lnTo>
                      <a:pt x="115"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3" name="Freeform 120">
                <a:extLst>
                  <a:ext uri="{FF2B5EF4-FFF2-40B4-BE49-F238E27FC236}">
                    <a16:creationId xmlns:a16="http://schemas.microsoft.com/office/drawing/2014/main" id="{8B5E8897-128F-4DE2-94F7-F961FC290FFA}"/>
                  </a:ext>
                </a:extLst>
              </p:cNvPr>
              <p:cNvSpPr>
                <a:spLocks/>
              </p:cNvSpPr>
              <p:nvPr/>
            </p:nvSpPr>
            <p:spPr bwMode="auto">
              <a:xfrm>
                <a:off x="11543" y="4800"/>
                <a:ext cx="115" cy="139"/>
              </a:xfrm>
              <a:custGeom>
                <a:avLst/>
                <a:gdLst>
                  <a:gd name="T0" fmla="*/ 115 w 115"/>
                  <a:gd name="T1" fmla="*/ 130 h 139"/>
                  <a:gd name="T2" fmla="*/ 16 w 115"/>
                  <a:gd name="T3" fmla="*/ 139 h 139"/>
                  <a:gd name="T4" fmla="*/ 0 w 115"/>
                  <a:gd name="T5" fmla="*/ 12 h 139"/>
                  <a:gd name="T6" fmla="*/ 99 w 115"/>
                  <a:gd name="T7" fmla="*/ 0 h 139"/>
                  <a:gd name="T8" fmla="*/ 115 w 115"/>
                  <a:gd name="T9" fmla="*/ 130 h 139"/>
                </a:gdLst>
                <a:ahLst/>
                <a:cxnLst>
                  <a:cxn ang="0">
                    <a:pos x="T0" y="T1"/>
                  </a:cxn>
                  <a:cxn ang="0">
                    <a:pos x="T2" y="T3"/>
                  </a:cxn>
                  <a:cxn ang="0">
                    <a:pos x="T4" y="T5"/>
                  </a:cxn>
                  <a:cxn ang="0">
                    <a:pos x="T6" y="T7"/>
                  </a:cxn>
                  <a:cxn ang="0">
                    <a:pos x="T8" y="T9"/>
                  </a:cxn>
                </a:cxnLst>
                <a:rect l="0" t="0" r="r" b="b"/>
                <a:pathLst>
                  <a:path w="115" h="139">
                    <a:moveTo>
                      <a:pt x="115" y="130"/>
                    </a:moveTo>
                    <a:lnTo>
                      <a:pt x="16" y="139"/>
                    </a:lnTo>
                    <a:lnTo>
                      <a:pt x="0" y="12"/>
                    </a:lnTo>
                    <a:lnTo>
                      <a:pt x="99" y="0"/>
                    </a:lnTo>
                    <a:lnTo>
                      <a:pt x="115"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4" name="Freeform 121">
                <a:extLst>
                  <a:ext uri="{FF2B5EF4-FFF2-40B4-BE49-F238E27FC236}">
                    <a16:creationId xmlns:a16="http://schemas.microsoft.com/office/drawing/2014/main" id="{C235D8AD-F1A0-40A2-ADEA-4EF6A757C1D9}"/>
                  </a:ext>
                </a:extLst>
              </p:cNvPr>
              <p:cNvSpPr>
                <a:spLocks/>
              </p:cNvSpPr>
              <p:nvPr/>
            </p:nvSpPr>
            <p:spPr bwMode="auto">
              <a:xfrm>
                <a:off x="11668" y="4783"/>
                <a:ext cx="115" cy="142"/>
              </a:xfrm>
              <a:custGeom>
                <a:avLst/>
                <a:gdLst>
                  <a:gd name="T0" fmla="*/ 115 w 115"/>
                  <a:gd name="T1" fmla="*/ 130 h 142"/>
                  <a:gd name="T2" fmla="*/ 16 w 115"/>
                  <a:gd name="T3" fmla="*/ 142 h 142"/>
                  <a:gd name="T4" fmla="*/ 0 w 115"/>
                  <a:gd name="T5" fmla="*/ 12 h 142"/>
                  <a:gd name="T6" fmla="*/ 99 w 115"/>
                  <a:gd name="T7" fmla="*/ 0 h 142"/>
                  <a:gd name="T8" fmla="*/ 115 w 115"/>
                  <a:gd name="T9" fmla="*/ 130 h 142"/>
                </a:gdLst>
                <a:ahLst/>
                <a:cxnLst>
                  <a:cxn ang="0">
                    <a:pos x="T0" y="T1"/>
                  </a:cxn>
                  <a:cxn ang="0">
                    <a:pos x="T2" y="T3"/>
                  </a:cxn>
                  <a:cxn ang="0">
                    <a:pos x="T4" y="T5"/>
                  </a:cxn>
                  <a:cxn ang="0">
                    <a:pos x="T6" y="T7"/>
                  </a:cxn>
                  <a:cxn ang="0">
                    <a:pos x="T8" y="T9"/>
                  </a:cxn>
                </a:cxnLst>
                <a:rect l="0" t="0" r="r" b="b"/>
                <a:pathLst>
                  <a:path w="115" h="142">
                    <a:moveTo>
                      <a:pt x="115" y="130"/>
                    </a:moveTo>
                    <a:lnTo>
                      <a:pt x="16" y="142"/>
                    </a:lnTo>
                    <a:lnTo>
                      <a:pt x="0" y="12"/>
                    </a:lnTo>
                    <a:lnTo>
                      <a:pt x="99" y="0"/>
                    </a:lnTo>
                    <a:lnTo>
                      <a:pt x="115"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5" name="Freeform 122">
                <a:extLst>
                  <a:ext uri="{FF2B5EF4-FFF2-40B4-BE49-F238E27FC236}">
                    <a16:creationId xmlns:a16="http://schemas.microsoft.com/office/drawing/2014/main" id="{F330E1B8-D56D-4318-8372-7FC50077E0BB}"/>
                  </a:ext>
                </a:extLst>
              </p:cNvPr>
              <p:cNvSpPr>
                <a:spLocks/>
              </p:cNvSpPr>
              <p:nvPr/>
            </p:nvSpPr>
            <p:spPr bwMode="auto">
              <a:xfrm>
                <a:off x="10211" y="4783"/>
                <a:ext cx="115" cy="142"/>
              </a:xfrm>
              <a:custGeom>
                <a:avLst/>
                <a:gdLst>
                  <a:gd name="T0" fmla="*/ 115 w 115"/>
                  <a:gd name="T1" fmla="*/ 130 h 142"/>
                  <a:gd name="T2" fmla="*/ 16 w 115"/>
                  <a:gd name="T3" fmla="*/ 142 h 142"/>
                  <a:gd name="T4" fmla="*/ 0 w 115"/>
                  <a:gd name="T5" fmla="*/ 12 h 142"/>
                  <a:gd name="T6" fmla="*/ 99 w 115"/>
                  <a:gd name="T7" fmla="*/ 0 h 142"/>
                  <a:gd name="T8" fmla="*/ 115 w 115"/>
                  <a:gd name="T9" fmla="*/ 130 h 142"/>
                </a:gdLst>
                <a:ahLst/>
                <a:cxnLst>
                  <a:cxn ang="0">
                    <a:pos x="T0" y="T1"/>
                  </a:cxn>
                  <a:cxn ang="0">
                    <a:pos x="T2" y="T3"/>
                  </a:cxn>
                  <a:cxn ang="0">
                    <a:pos x="T4" y="T5"/>
                  </a:cxn>
                  <a:cxn ang="0">
                    <a:pos x="T6" y="T7"/>
                  </a:cxn>
                  <a:cxn ang="0">
                    <a:pos x="T8" y="T9"/>
                  </a:cxn>
                </a:cxnLst>
                <a:rect l="0" t="0" r="r" b="b"/>
                <a:pathLst>
                  <a:path w="115" h="142">
                    <a:moveTo>
                      <a:pt x="115" y="130"/>
                    </a:moveTo>
                    <a:lnTo>
                      <a:pt x="16" y="142"/>
                    </a:lnTo>
                    <a:lnTo>
                      <a:pt x="0" y="12"/>
                    </a:lnTo>
                    <a:lnTo>
                      <a:pt x="99" y="0"/>
                    </a:lnTo>
                    <a:lnTo>
                      <a:pt x="115"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6" name="Freeform 123">
                <a:extLst>
                  <a:ext uri="{FF2B5EF4-FFF2-40B4-BE49-F238E27FC236}">
                    <a16:creationId xmlns:a16="http://schemas.microsoft.com/office/drawing/2014/main" id="{7DF3C0F4-DF39-4D0F-8682-97D3A98EA23F}"/>
                  </a:ext>
                </a:extLst>
              </p:cNvPr>
              <p:cNvSpPr>
                <a:spLocks/>
              </p:cNvSpPr>
              <p:nvPr/>
            </p:nvSpPr>
            <p:spPr bwMode="auto">
              <a:xfrm>
                <a:off x="10057" y="4800"/>
                <a:ext cx="142" cy="144"/>
              </a:xfrm>
              <a:custGeom>
                <a:avLst/>
                <a:gdLst>
                  <a:gd name="T0" fmla="*/ 142 w 142"/>
                  <a:gd name="T1" fmla="*/ 127 h 144"/>
                  <a:gd name="T2" fmla="*/ 14 w 142"/>
                  <a:gd name="T3" fmla="*/ 144 h 144"/>
                  <a:gd name="T4" fmla="*/ 0 w 142"/>
                  <a:gd name="T5" fmla="*/ 14 h 144"/>
                  <a:gd name="T6" fmla="*/ 128 w 142"/>
                  <a:gd name="T7" fmla="*/ 0 h 144"/>
                  <a:gd name="T8" fmla="*/ 142 w 142"/>
                  <a:gd name="T9" fmla="*/ 127 h 144"/>
                </a:gdLst>
                <a:ahLst/>
                <a:cxnLst>
                  <a:cxn ang="0">
                    <a:pos x="T0" y="T1"/>
                  </a:cxn>
                  <a:cxn ang="0">
                    <a:pos x="T2" y="T3"/>
                  </a:cxn>
                  <a:cxn ang="0">
                    <a:pos x="T4" y="T5"/>
                  </a:cxn>
                  <a:cxn ang="0">
                    <a:pos x="T6" y="T7"/>
                  </a:cxn>
                  <a:cxn ang="0">
                    <a:pos x="T8" y="T9"/>
                  </a:cxn>
                </a:cxnLst>
                <a:rect l="0" t="0" r="r" b="b"/>
                <a:pathLst>
                  <a:path w="142" h="144">
                    <a:moveTo>
                      <a:pt x="142" y="127"/>
                    </a:moveTo>
                    <a:lnTo>
                      <a:pt x="14" y="144"/>
                    </a:lnTo>
                    <a:lnTo>
                      <a:pt x="0" y="14"/>
                    </a:lnTo>
                    <a:lnTo>
                      <a:pt x="128" y="0"/>
                    </a:lnTo>
                    <a:lnTo>
                      <a:pt x="142" y="127"/>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7" name="Freeform 124">
                <a:extLst>
                  <a:ext uri="{FF2B5EF4-FFF2-40B4-BE49-F238E27FC236}">
                    <a16:creationId xmlns:a16="http://schemas.microsoft.com/office/drawing/2014/main" id="{36FDA0AE-21C3-4CB7-8D87-24CFC55967B0}"/>
                  </a:ext>
                </a:extLst>
              </p:cNvPr>
              <p:cNvSpPr>
                <a:spLocks/>
              </p:cNvSpPr>
              <p:nvPr/>
            </p:nvSpPr>
            <p:spPr bwMode="auto">
              <a:xfrm>
                <a:off x="10335" y="4769"/>
                <a:ext cx="116" cy="142"/>
              </a:xfrm>
              <a:custGeom>
                <a:avLst/>
                <a:gdLst>
                  <a:gd name="T0" fmla="*/ 116 w 116"/>
                  <a:gd name="T1" fmla="*/ 130 h 142"/>
                  <a:gd name="T2" fmla="*/ 17 w 116"/>
                  <a:gd name="T3" fmla="*/ 142 h 142"/>
                  <a:gd name="T4" fmla="*/ 0 w 116"/>
                  <a:gd name="T5" fmla="*/ 12 h 142"/>
                  <a:gd name="T6" fmla="*/ 102 w 116"/>
                  <a:gd name="T7" fmla="*/ 0 h 142"/>
                  <a:gd name="T8" fmla="*/ 116 w 116"/>
                  <a:gd name="T9" fmla="*/ 130 h 142"/>
                </a:gdLst>
                <a:ahLst/>
                <a:cxnLst>
                  <a:cxn ang="0">
                    <a:pos x="T0" y="T1"/>
                  </a:cxn>
                  <a:cxn ang="0">
                    <a:pos x="T2" y="T3"/>
                  </a:cxn>
                  <a:cxn ang="0">
                    <a:pos x="T4" y="T5"/>
                  </a:cxn>
                  <a:cxn ang="0">
                    <a:pos x="T6" y="T7"/>
                  </a:cxn>
                  <a:cxn ang="0">
                    <a:pos x="T8" y="T9"/>
                  </a:cxn>
                </a:cxnLst>
                <a:rect l="0" t="0" r="r" b="b"/>
                <a:pathLst>
                  <a:path w="116" h="142">
                    <a:moveTo>
                      <a:pt x="116" y="130"/>
                    </a:moveTo>
                    <a:lnTo>
                      <a:pt x="17" y="142"/>
                    </a:lnTo>
                    <a:lnTo>
                      <a:pt x="0" y="12"/>
                    </a:lnTo>
                    <a:lnTo>
                      <a:pt x="102" y="0"/>
                    </a:lnTo>
                    <a:lnTo>
                      <a:pt x="116"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8" name="Freeform 125">
                <a:extLst>
                  <a:ext uri="{FF2B5EF4-FFF2-40B4-BE49-F238E27FC236}">
                    <a16:creationId xmlns:a16="http://schemas.microsoft.com/office/drawing/2014/main" id="{8452C03B-B563-4538-80A2-09373451FD90}"/>
                  </a:ext>
                </a:extLst>
              </p:cNvPr>
              <p:cNvSpPr>
                <a:spLocks/>
              </p:cNvSpPr>
              <p:nvPr/>
            </p:nvSpPr>
            <p:spPr bwMode="auto">
              <a:xfrm>
                <a:off x="10460" y="4755"/>
                <a:ext cx="116" cy="142"/>
              </a:xfrm>
              <a:custGeom>
                <a:avLst/>
                <a:gdLst>
                  <a:gd name="T0" fmla="*/ 116 w 116"/>
                  <a:gd name="T1" fmla="*/ 130 h 142"/>
                  <a:gd name="T2" fmla="*/ 17 w 116"/>
                  <a:gd name="T3" fmla="*/ 142 h 142"/>
                  <a:gd name="T4" fmla="*/ 0 w 116"/>
                  <a:gd name="T5" fmla="*/ 12 h 142"/>
                  <a:gd name="T6" fmla="*/ 102 w 116"/>
                  <a:gd name="T7" fmla="*/ 0 h 142"/>
                  <a:gd name="T8" fmla="*/ 116 w 116"/>
                  <a:gd name="T9" fmla="*/ 130 h 142"/>
                </a:gdLst>
                <a:ahLst/>
                <a:cxnLst>
                  <a:cxn ang="0">
                    <a:pos x="T0" y="T1"/>
                  </a:cxn>
                  <a:cxn ang="0">
                    <a:pos x="T2" y="T3"/>
                  </a:cxn>
                  <a:cxn ang="0">
                    <a:pos x="T4" y="T5"/>
                  </a:cxn>
                  <a:cxn ang="0">
                    <a:pos x="T6" y="T7"/>
                  </a:cxn>
                  <a:cxn ang="0">
                    <a:pos x="T8" y="T9"/>
                  </a:cxn>
                </a:cxnLst>
                <a:rect l="0" t="0" r="r" b="b"/>
                <a:pathLst>
                  <a:path w="116" h="142">
                    <a:moveTo>
                      <a:pt x="116" y="130"/>
                    </a:moveTo>
                    <a:lnTo>
                      <a:pt x="17" y="142"/>
                    </a:lnTo>
                    <a:lnTo>
                      <a:pt x="0" y="12"/>
                    </a:lnTo>
                    <a:lnTo>
                      <a:pt x="102" y="0"/>
                    </a:lnTo>
                    <a:lnTo>
                      <a:pt x="116"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599" name="Freeform 126">
                <a:extLst>
                  <a:ext uri="{FF2B5EF4-FFF2-40B4-BE49-F238E27FC236}">
                    <a16:creationId xmlns:a16="http://schemas.microsoft.com/office/drawing/2014/main" id="{3F17AEC8-00F1-4798-BF07-AB5C227670D7}"/>
                  </a:ext>
                </a:extLst>
              </p:cNvPr>
              <p:cNvSpPr>
                <a:spLocks/>
              </p:cNvSpPr>
              <p:nvPr/>
            </p:nvSpPr>
            <p:spPr bwMode="auto">
              <a:xfrm>
                <a:off x="10585" y="4741"/>
                <a:ext cx="116" cy="139"/>
              </a:xfrm>
              <a:custGeom>
                <a:avLst/>
                <a:gdLst>
                  <a:gd name="T0" fmla="*/ 116 w 116"/>
                  <a:gd name="T1" fmla="*/ 130 h 139"/>
                  <a:gd name="T2" fmla="*/ 17 w 116"/>
                  <a:gd name="T3" fmla="*/ 139 h 139"/>
                  <a:gd name="T4" fmla="*/ 0 w 116"/>
                  <a:gd name="T5" fmla="*/ 12 h 139"/>
                  <a:gd name="T6" fmla="*/ 102 w 116"/>
                  <a:gd name="T7" fmla="*/ 0 h 139"/>
                  <a:gd name="T8" fmla="*/ 116 w 116"/>
                  <a:gd name="T9" fmla="*/ 130 h 139"/>
                </a:gdLst>
                <a:ahLst/>
                <a:cxnLst>
                  <a:cxn ang="0">
                    <a:pos x="T0" y="T1"/>
                  </a:cxn>
                  <a:cxn ang="0">
                    <a:pos x="T2" y="T3"/>
                  </a:cxn>
                  <a:cxn ang="0">
                    <a:pos x="T4" y="T5"/>
                  </a:cxn>
                  <a:cxn ang="0">
                    <a:pos x="T6" y="T7"/>
                  </a:cxn>
                  <a:cxn ang="0">
                    <a:pos x="T8" y="T9"/>
                  </a:cxn>
                </a:cxnLst>
                <a:rect l="0" t="0" r="r" b="b"/>
                <a:pathLst>
                  <a:path w="116" h="139">
                    <a:moveTo>
                      <a:pt x="116" y="130"/>
                    </a:moveTo>
                    <a:lnTo>
                      <a:pt x="17" y="139"/>
                    </a:lnTo>
                    <a:lnTo>
                      <a:pt x="0" y="12"/>
                    </a:lnTo>
                    <a:lnTo>
                      <a:pt x="102" y="0"/>
                    </a:lnTo>
                    <a:lnTo>
                      <a:pt x="116"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0" name="Freeform 127">
                <a:extLst>
                  <a:ext uri="{FF2B5EF4-FFF2-40B4-BE49-F238E27FC236}">
                    <a16:creationId xmlns:a16="http://schemas.microsoft.com/office/drawing/2014/main" id="{6981AE3E-5C99-4286-AAB4-F64EA8BFD7A0}"/>
                  </a:ext>
                </a:extLst>
              </p:cNvPr>
              <p:cNvSpPr>
                <a:spLocks/>
              </p:cNvSpPr>
              <p:nvPr/>
            </p:nvSpPr>
            <p:spPr bwMode="auto">
              <a:xfrm>
                <a:off x="10710" y="4725"/>
                <a:ext cx="116" cy="141"/>
              </a:xfrm>
              <a:custGeom>
                <a:avLst/>
                <a:gdLst>
                  <a:gd name="T0" fmla="*/ 116 w 116"/>
                  <a:gd name="T1" fmla="*/ 129 h 141"/>
                  <a:gd name="T2" fmla="*/ 17 w 116"/>
                  <a:gd name="T3" fmla="*/ 141 h 141"/>
                  <a:gd name="T4" fmla="*/ 0 w 116"/>
                  <a:gd name="T5" fmla="*/ 11 h 141"/>
                  <a:gd name="T6" fmla="*/ 102 w 116"/>
                  <a:gd name="T7" fmla="*/ 0 h 141"/>
                  <a:gd name="T8" fmla="*/ 116 w 116"/>
                  <a:gd name="T9" fmla="*/ 129 h 141"/>
                </a:gdLst>
                <a:ahLst/>
                <a:cxnLst>
                  <a:cxn ang="0">
                    <a:pos x="T0" y="T1"/>
                  </a:cxn>
                  <a:cxn ang="0">
                    <a:pos x="T2" y="T3"/>
                  </a:cxn>
                  <a:cxn ang="0">
                    <a:pos x="T4" y="T5"/>
                  </a:cxn>
                  <a:cxn ang="0">
                    <a:pos x="T6" y="T7"/>
                  </a:cxn>
                  <a:cxn ang="0">
                    <a:pos x="T8" y="T9"/>
                  </a:cxn>
                </a:cxnLst>
                <a:rect l="0" t="0" r="r" b="b"/>
                <a:pathLst>
                  <a:path w="116" h="141">
                    <a:moveTo>
                      <a:pt x="116" y="129"/>
                    </a:moveTo>
                    <a:lnTo>
                      <a:pt x="17" y="141"/>
                    </a:lnTo>
                    <a:lnTo>
                      <a:pt x="0" y="11"/>
                    </a:lnTo>
                    <a:lnTo>
                      <a:pt x="102" y="0"/>
                    </a:lnTo>
                    <a:lnTo>
                      <a:pt x="116" y="12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1" name="Freeform 128">
                <a:extLst>
                  <a:ext uri="{FF2B5EF4-FFF2-40B4-BE49-F238E27FC236}">
                    <a16:creationId xmlns:a16="http://schemas.microsoft.com/office/drawing/2014/main" id="{04AFFF21-D9C0-4A6E-B50D-708AD016132B}"/>
                  </a:ext>
                </a:extLst>
              </p:cNvPr>
              <p:cNvSpPr>
                <a:spLocks/>
              </p:cNvSpPr>
              <p:nvPr/>
            </p:nvSpPr>
            <p:spPr bwMode="auto">
              <a:xfrm>
                <a:off x="10835" y="4710"/>
                <a:ext cx="116" cy="142"/>
              </a:xfrm>
              <a:custGeom>
                <a:avLst/>
                <a:gdLst>
                  <a:gd name="T0" fmla="*/ 116 w 116"/>
                  <a:gd name="T1" fmla="*/ 130 h 142"/>
                  <a:gd name="T2" fmla="*/ 17 w 116"/>
                  <a:gd name="T3" fmla="*/ 142 h 142"/>
                  <a:gd name="T4" fmla="*/ 0 w 116"/>
                  <a:gd name="T5" fmla="*/ 12 h 142"/>
                  <a:gd name="T6" fmla="*/ 102 w 116"/>
                  <a:gd name="T7" fmla="*/ 0 h 142"/>
                  <a:gd name="T8" fmla="*/ 116 w 116"/>
                  <a:gd name="T9" fmla="*/ 130 h 142"/>
                </a:gdLst>
                <a:ahLst/>
                <a:cxnLst>
                  <a:cxn ang="0">
                    <a:pos x="T0" y="T1"/>
                  </a:cxn>
                  <a:cxn ang="0">
                    <a:pos x="T2" y="T3"/>
                  </a:cxn>
                  <a:cxn ang="0">
                    <a:pos x="T4" y="T5"/>
                  </a:cxn>
                  <a:cxn ang="0">
                    <a:pos x="T6" y="T7"/>
                  </a:cxn>
                  <a:cxn ang="0">
                    <a:pos x="T8" y="T9"/>
                  </a:cxn>
                </a:cxnLst>
                <a:rect l="0" t="0" r="r" b="b"/>
                <a:pathLst>
                  <a:path w="116" h="142">
                    <a:moveTo>
                      <a:pt x="116" y="130"/>
                    </a:moveTo>
                    <a:lnTo>
                      <a:pt x="17" y="142"/>
                    </a:lnTo>
                    <a:lnTo>
                      <a:pt x="0" y="12"/>
                    </a:lnTo>
                    <a:lnTo>
                      <a:pt x="102" y="0"/>
                    </a:lnTo>
                    <a:lnTo>
                      <a:pt x="116"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2" name="Freeform 129">
                <a:extLst>
                  <a:ext uri="{FF2B5EF4-FFF2-40B4-BE49-F238E27FC236}">
                    <a16:creationId xmlns:a16="http://schemas.microsoft.com/office/drawing/2014/main" id="{1F36FC8C-063D-4B99-9FE0-C00A50A3F4AA}"/>
                  </a:ext>
                </a:extLst>
              </p:cNvPr>
              <p:cNvSpPr>
                <a:spLocks/>
              </p:cNvSpPr>
              <p:nvPr/>
            </p:nvSpPr>
            <p:spPr bwMode="auto">
              <a:xfrm>
                <a:off x="10960" y="4696"/>
                <a:ext cx="116" cy="142"/>
              </a:xfrm>
              <a:custGeom>
                <a:avLst/>
                <a:gdLst>
                  <a:gd name="T0" fmla="*/ 116 w 116"/>
                  <a:gd name="T1" fmla="*/ 130 h 142"/>
                  <a:gd name="T2" fmla="*/ 17 w 116"/>
                  <a:gd name="T3" fmla="*/ 142 h 142"/>
                  <a:gd name="T4" fmla="*/ 0 w 116"/>
                  <a:gd name="T5" fmla="*/ 12 h 142"/>
                  <a:gd name="T6" fmla="*/ 102 w 116"/>
                  <a:gd name="T7" fmla="*/ 0 h 142"/>
                  <a:gd name="T8" fmla="*/ 116 w 116"/>
                  <a:gd name="T9" fmla="*/ 130 h 142"/>
                </a:gdLst>
                <a:ahLst/>
                <a:cxnLst>
                  <a:cxn ang="0">
                    <a:pos x="T0" y="T1"/>
                  </a:cxn>
                  <a:cxn ang="0">
                    <a:pos x="T2" y="T3"/>
                  </a:cxn>
                  <a:cxn ang="0">
                    <a:pos x="T4" y="T5"/>
                  </a:cxn>
                  <a:cxn ang="0">
                    <a:pos x="T6" y="T7"/>
                  </a:cxn>
                  <a:cxn ang="0">
                    <a:pos x="T8" y="T9"/>
                  </a:cxn>
                </a:cxnLst>
                <a:rect l="0" t="0" r="r" b="b"/>
                <a:pathLst>
                  <a:path w="116" h="142">
                    <a:moveTo>
                      <a:pt x="116" y="130"/>
                    </a:moveTo>
                    <a:lnTo>
                      <a:pt x="17" y="142"/>
                    </a:lnTo>
                    <a:lnTo>
                      <a:pt x="0" y="12"/>
                    </a:lnTo>
                    <a:lnTo>
                      <a:pt x="102" y="0"/>
                    </a:lnTo>
                    <a:lnTo>
                      <a:pt x="116"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3" name="Freeform 130">
                <a:extLst>
                  <a:ext uri="{FF2B5EF4-FFF2-40B4-BE49-F238E27FC236}">
                    <a16:creationId xmlns:a16="http://schemas.microsoft.com/office/drawing/2014/main" id="{365B77A0-7895-4BF2-B249-6437930610A0}"/>
                  </a:ext>
                </a:extLst>
              </p:cNvPr>
              <p:cNvSpPr>
                <a:spLocks/>
              </p:cNvSpPr>
              <p:nvPr/>
            </p:nvSpPr>
            <p:spPr bwMode="auto">
              <a:xfrm>
                <a:off x="11085" y="4682"/>
                <a:ext cx="116" cy="142"/>
              </a:xfrm>
              <a:custGeom>
                <a:avLst/>
                <a:gdLst>
                  <a:gd name="T0" fmla="*/ 116 w 116"/>
                  <a:gd name="T1" fmla="*/ 130 h 142"/>
                  <a:gd name="T2" fmla="*/ 17 w 116"/>
                  <a:gd name="T3" fmla="*/ 142 h 142"/>
                  <a:gd name="T4" fmla="*/ 0 w 116"/>
                  <a:gd name="T5" fmla="*/ 12 h 142"/>
                  <a:gd name="T6" fmla="*/ 102 w 116"/>
                  <a:gd name="T7" fmla="*/ 0 h 142"/>
                  <a:gd name="T8" fmla="*/ 116 w 116"/>
                  <a:gd name="T9" fmla="*/ 130 h 142"/>
                </a:gdLst>
                <a:ahLst/>
                <a:cxnLst>
                  <a:cxn ang="0">
                    <a:pos x="T0" y="T1"/>
                  </a:cxn>
                  <a:cxn ang="0">
                    <a:pos x="T2" y="T3"/>
                  </a:cxn>
                  <a:cxn ang="0">
                    <a:pos x="T4" y="T5"/>
                  </a:cxn>
                  <a:cxn ang="0">
                    <a:pos x="T6" y="T7"/>
                  </a:cxn>
                  <a:cxn ang="0">
                    <a:pos x="T8" y="T9"/>
                  </a:cxn>
                </a:cxnLst>
                <a:rect l="0" t="0" r="r" b="b"/>
                <a:pathLst>
                  <a:path w="116" h="142">
                    <a:moveTo>
                      <a:pt x="116" y="130"/>
                    </a:moveTo>
                    <a:lnTo>
                      <a:pt x="17" y="142"/>
                    </a:lnTo>
                    <a:lnTo>
                      <a:pt x="0" y="12"/>
                    </a:lnTo>
                    <a:lnTo>
                      <a:pt x="102" y="0"/>
                    </a:lnTo>
                    <a:lnTo>
                      <a:pt x="116"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4" name="Freeform 131">
                <a:extLst>
                  <a:ext uri="{FF2B5EF4-FFF2-40B4-BE49-F238E27FC236}">
                    <a16:creationId xmlns:a16="http://schemas.microsoft.com/office/drawing/2014/main" id="{1093251E-190A-4851-AC17-BB2B99479FB3}"/>
                  </a:ext>
                </a:extLst>
              </p:cNvPr>
              <p:cNvSpPr>
                <a:spLocks/>
              </p:cNvSpPr>
              <p:nvPr/>
            </p:nvSpPr>
            <p:spPr bwMode="auto">
              <a:xfrm>
                <a:off x="11213" y="4668"/>
                <a:ext cx="113" cy="141"/>
              </a:xfrm>
              <a:custGeom>
                <a:avLst/>
                <a:gdLst>
                  <a:gd name="T0" fmla="*/ 113 w 113"/>
                  <a:gd name="T1" fmla="*/ 130 h 141"/>
                  <a:gd name="T2" fmla="*/ 14 w 113"/>
                  <a:gd name="T3" fmla="*/ 141 h 141"/>
                  <a:gd name="T4" fmla="*/ 0 w 113"/>
                  <a:gd name="T5" fmla="*/ 12 h 141"/>
                  <a:gd name="T6" fmla="*/ 99 w 113"/>
                  <a:gd name="T7" fmla="*/ 0 h 141"/>
                  <a:gd name="T8" fmla="*/ 113 w 113"/>
                  <a:gd name="T9" fmla="*/ 130 h 141"/>
                </a:gdLst>
                <a:ahLst/>
                <a:cxnLst>
                  <a:cxn ang="0">
                    <a:pos x="T0" y="T1"/>
                  </a:cxn>
                  <a:cxn ang="0">
                    <a:pos x="T2" y="T3"/>
                  </a:cxn>
                  <a:cxn ang="0">
                    <a:pos x="T4" y="T5"/>
                  </a:cxn>
                  <a:cxn ang="0">
                    <a:pos x="T6" y="T7"/>
                  </a:cxn>
                  <a:cxn ang="0">
                    <a:pos x="T8" y="T9"/>
                  </a:cxn>
                </a:cxnLst>
                <a:rect l="0" t="0" r="r" b="b"/>
                <a:pathLst>
                  <a:path w="113" h="141">
                    <a:moveTo>
                      <a:pt x="113" y="130"/>
                    </a:moveTo>
                    <a:lnTo>
                      <a:pt x="14" y="141"/>
                    </a:lnTo>
                    <a:lnTo>
                      <a:pt x="0" y="12"/>
                    </a:lnTo>
                    <a:lnTo>
                      <a:pt x="99" y="0"/>
                    </a:lnTo>
                    <a:lnTo>
                      <a:pt x="113"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5" name="Freeform 132">
                <a:extLst>
                  <a:ext uri="{FF2B5EF4-FFF2-40B4-BE49-F238E27FC236}">
                    <a16:creationId xmlns:a16="http://schemas.microsoft.com/office/drawing/2014/main" id="{DEB12FDD-662F-45F9-AE39-AACFF0FE41A9}"/>
                  </a:ext>
                </a:extLst>
              </p:cNvPr>
              <p:cNvSpPr>
                <a:spLocks/>
              </p:cNvSpPr>
              <p:nvPr/>
            </p:nvSpPr>
            <p:spPr bwMode="auto">
              <a:xfrm>
                <a:off x="11338" y="4651"/>
                <a:ext cx="113" cy="142"/>
              </a:xfrm>
              <a:custGeom>
                <a:avLst/>
                <a:gdLst>
                  <a:gd name="T0" fmla="*/ 113 w 113"/>
                  <a:gd name="T1" fmla="*/ 130 h 142"/>
                  <a:gd name="T2" fmla="*/ 14 w 113"/>
                  <a:gd name="T3" fmla="*/ 142 h 142"/>
                  <a:gd name="T4" fmla="*/ 0 w 113"/>
                  <a:gd name="T5" fmla="*/ 12 h 142"/>
                  <a:gd name="T6" fmla="*/ 99 w 113"/>
                  <a:gd name="T7" fmla="*/ 0 h 142"/>
                  <a:gd name="T8" fmla="*/ 113 w 113"/>
                  <a:gd name="T9" fmla="*/ 130 h 142"/>
                </a:gdLst>
                <a:ahLst/>
                <a:cxnLst>
                  <a:cxn ang="0">
                    <a:pos x="T0" y="T1"/>
                  </a:cxn>
                  <a:cxn ang="0">
                    <a:pos x="T2" y="T3"/>
                  </a:cxn>
                  <a:cxn ang="0">
                    <a:pos x="T4" y="T5"/>
                  </a:cxn>
                  <a:cxn ang="0">
                    <a:pos x="T6" y="T7"/>
                  </a:cxn>
                  <a:cxn ang="0">
                    <a:pos x="T8" y="T9"/>
                  </a:cxn>
                </a:cxnLst>
                <a:rect l="0" t="0" r="r" b="b"/>
                <a:pathLst>
                  <a:path w="113" h="142">
                    <a:moveTo>
                      <a:pt x="113" y="130"/>
                    </a:moveTo>
                    <a:lnTo>
                      <a:pt x="14" y="142"/>
                    </a:lnTo>
                    <a:lnTo>
                      <a:pt x="0" y="12"/>
                    </a:lnTo>
                    <a:lnTo>
                      <a:pt x="99" y="0"/>
                    </a:lnTo>
                    <a:lnTo>
                      <a:pt x="113"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6" name="Freeform 133">
                <a:extLst>
                  <a:ext uri="{FF2B5EF4-FFF2-40B4-BE49-F238E27FC236}">
                    <a16:creationId xmlns:a16="http://schemas.microsoft.com/office/drawing/2014/main" id="{9095DA0C-3AA3-449D-8620-50E79AC167A2}"/>
                  </a:ext>
                </a:extLst>
              </p:cNvPr>
              <p:cNvSpPr>
                <a:spLocks/>
              </p:cNvSpPr>
              <p:nvPr/>
            </p:nvSpPr>
            <p:spPr bwMode="auto">
              <a:xfrm>
                <a:off x="11462" y="4637"/>
                <a:ext cx="114" cy="142"/>
              </a:xfrm>
              <a:custGeom>
                <a:avLst/>
                <a:gdLst>
                  <a:gd name="T0" fmla="*/ 114 w 114"/>
                  <a:gd name="T1" fmla="*/ 130 h 142"/>
                  <a:gd name="T2" fmla="*/ 15 w 114"/>
                  <a:gd name="T3" fmla="*/ 142 h 142"/>
                  <a:gd name="T4" fmla="*/ 0 w 114"/>
                  <a:gd name="T5" fmla="*/ 12 h 142"/>
                  <a:gd name="T6" fmla="*/ 100 w 114"/>
                  <a:gd name="T7" fmla="*/ 0 h 142"/>
                  <a:gd name="T8" fmla="*/ 114 w 114"/>
                  <a:gd name="T9" fmla="*/ 130 h 142"/>
                </a:gdLst>
                <a:ahLst/>
                <a:cxnLst>
                  <a:cxn ang="0">
                    <a:pos x="T0" y="T1"/>
                  </a:cxn>
                  <a:cxn ang="0">
                    <a:pos x="T2" y="T3"/>
                  </a:cxn>
                  <a:cxn ang="0">
                    <a:pos x="T4" y="T5"/>
                  </a:cxn>
                  <a:cxn ang="0">
                    <a:pos x="T6" y="T7"/>
                  </a:cxn>
                  <a:cxn ang="0">
                    <a:pos x="T8" y="T9"/>
                  </a:cxn>
                </a:cxnLst>
                <a:rect l="0" t="0" r="r" b="b"/>
                <a:pathLst>
                  <a:path w="114" h="142">
                    <a:moveTo>
                      <a:pt x="114" y="130"/>
                    </a:moveTo>
                    <a:lnTo>
                      <a:pt x="15" y="142"/>
                    </a:lnTo>
                    <a:lnTo>
                      <a:pt x="0" y="12"/>
                    </a:lnTo>
                    <a:lnTo>
                      <a:pt x="100" y="0"/>
                    </a:lnTo>
                    <a:lnTo>
                      <a:pt x="114"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7" name="Freeform 134">
                <a:extLst>
                  <a:ext uri="{FF2B5EF4-FFF2-40B4-BE49-F238E27FC236}">
                    <a16:creationId xmlns:a16="http://schemas.microsoft.com/office/drawing/2014/main" id="{584F8E4E-CB9C-494F-A8BD-22D973E7FD1C}"/>
                  </a:ext>
                </a:extLst>
              </p:cNvPr>
              <p:cNvSpPr>
                <a:spLocks/>
              </p:cNvSpPr>
              <p:nvPr/>
            </p:nvSpPr>
            <p:spPr bwMode="auto">
              <a:xfrm>
                <a:off x="11587" y="4623"/>
                <a:ext cx="114" cy="142"/>
              </a:xfrm>
              <a:custGeom>
                <a:avLst/>
                <a:gdLst>
                  <a:gd name="T0" fmla="*/ 114 w 114"/>
                  <a:gd name="T1" fmla="*/ 130 h 142"/>
                  <a:gd name="T2" fmla="*/ 15 w 114"/>
                  <a:gd name="T3" fmla="*/ 142 h 142"/>
                  <a:gd name="T4" fmla="*/ 0 w 114"/>
                  <a:gd name="T5" fmla="*/ 12 h 142"/>
                  <a:gd name="T6" fmla="*/ 99 w 114"/>
                  <a:gd name="T7" fmla="*/ 0 h 142"/>
                  <a:gd name="T8" fmla="*/ 114 w 114"/>
                  <a:gd name="T9" fmla="*/ 130 h 142"/>
                </a:gdLst>
                <a:ahLst/>
                <a:cxnLst>
                  <a:cxn ang="0">
                    <a:pos x="T0" y="T1"/>
                  </a:cxn>
                  <a:cxn ang="0">
                    <a:pos x="T2" y="T3"/>
                  </a:cxn>
                  <a:cxn ang="0">
                    <a:pos x="T4" y="T5"/>
                  </a:cxn>
                  <a:cxn ang="0">
                    <a:pos x="T6" y="T7"/>
                  </a:cxn>
                  <a:cxn ang="0">
                    <a:pos x="T8" y="T9"/>
                  </a:cxn>
                </a:cxnLst>
                <a:rect l="0" t="0" r="r" b="b"/>
                <a:pathLst>
                  <a:path w="114" h="142">
                    <a:moveTo>
                      <a:pt x="114" y="130"/>
                    </a:moveTo>
                    <a:lnTo>
                      <a:pt x="15" y="142"/>
                    </a:lnTo>
                    <a:lnTo>
                      <a:pt x="0" y="12"/>
                    </a:lnTo>
                    <a:lnTo>
                      <a:pt x="99" y="0"/>
                    </a:lnTo>
                    <a:lnTo>
                      <a:pt x="114"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8" name="Freeform 135">
                <a:extLst>
                  <a:ext uri="{FF2B5EF4-FFF2-40B4-BE49-F238E27FC236}">
                    <a16:creationId xmlns:a16="http://schemas.microsoft.com/office/drawing/2014/main" id="{CB46046C-6F88-42AD-9ECB-63B577FA17C4}"/>
                  </a:ext>
                </a:extLst>
              </p:cNvPr>
              <p:cNvSpPr>
                <a:spLocks/>
              </p:cNvSpPr>
              <p:nvPr/>
            </p:nvSpPr>
            <p:spPr bwMode="auto">
              <a:xfrm>
                <a:off x="11708" y="4602"/>
                <a:ext cx="193" cy="309"/>
              </a:xfrm>
              <a:custGeom>
                <a:avLst/>
                <a:gdLst>
                  <a:gd name="T0" fmla="*/ 89 w 193"/>
                  <a:gd name="T1" fmla="*/ 9 h 309"/>
                  <a:gd name="T2" fmla="*/ 59 w 193"/>
                  <a:gd name="T3" fmla="*/ 12 h 309"/>
                  <a:gd name="T4" fmla="*/ 0 w 193"/>
                  <a:gd name="T5" fmla="*/ 19 h 309"/>
                  <a:gd name="T6" fmla="*/ 14 w 193"/>
                  <a:gd name="T7" fmla="*/ 148 h 309"/>
                  <a:gd name="T8" fmla="*/ 73 w 193"/>
                  <a:gd name="T9" fmla="*/ 141 h 309"/>
                  <a:gd name="T10" fmla="*/ 92 w 193"/>
                  <a:gd name="T11" fmla="*/ 309 h 309"/>
                  <a:gd name="T12" fmla="*/ 193 w 193"/>
                  <a:gd name="T13" fmla="*/ 299 h 309"/>
                  <a:gd name="T14" fmla="*/ 158 w 193"/>
                  <a:gd name="T15" fmla="*/ 0 h 309"/>
                  <a:gd name="T16" fmla="*/ 89 w 193"/>
                  <a:gd name="T17" fmla="*/ 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309">
                    <a:moveTo>
                      <a:pt x="89" y="9"/>
                    </a:moveTo>
                    <a:lnTo>
                      <a:pt x="59" y="12"/>
                    </a:lnTo>
                    <a:lnTo>
                      <a:pt x="0" y="19"/>
                    </a:lnTo>
                    <a:lnTo>
                      <a:pt x="14" y="148"/>
                    </a:lnTo>
                    <a:lnTo>
                      <a:pt x="73" y="141"/>
                    </a:lnTo>
                    <a:lnTo>
                      <a:pt x="92" y="309"/>
                    </a:lnTo>
                    <a:lnTo>
                      <a:pt x="193" y="299"/>
                    </a:lnTo>
                    <a:lnTo>
                      <a:pt x="158" y="0"/>
                    </a:lnTo>
                    <a:lnTo>
                      <a:pt x="89" y="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09" name="Freeform 136">
                <a:extLst>
                  <a:ext uri="{FF2B5EF4-FFF2-40B4-BE49-F238E27FC236}">
                    <a16:creationId xmlns:a16="http://schemas.microsoft.com/office/drawing/2014/main" id="{C9257C6A-2E9F-428E-B9E4-0D7B340ACBC1}"/>
                  </a:ext>
                </a:extLst>
              </p:cNvPr>
              <p:cNvSpPr>
                <a:spLocks/>
              </p:cNvSpPr>
              <p:nvPr/>
            </p:nvSpPr>
            <p:spPr bwMode="auto">
              <a:xfrm>
                <a:off x="11906" y="4585"/>
                <a:ext cx="113" cy="142"/>
              </a:xfrm>
              <a:custGeom>
                <a:avLst/>
                <a:gdLst>
                  <a:gd name="T0" fmla="*/ 113 w 113"/>
                  <a:gd name="T1" fmla="*/ 130 h 142"/>
                  <a:gd name="T2" fmla="*/ 14 w 113"/>
                  <a:gd name="T3" fmla="*/ 142 h 142"/>
                  <a:gd name="T4" fmla="*/ 0 w 113"/>
                  <a:gd name="T5" fmla="*/ 12 h 142"/>
                  <a:gd name="T6" fmla="*/ 99 w 113"/>
                  <a:gd name="T7" fmla="*/ 0 h 142"/>
                  <a:gd name="T8" fmla="*/ 113 w 113"/>
                  <a:gd name="T9" fmla="*/ 130 h 142"/>
                </a:gdLst>
                <a:ahLst/>
                <a:cxnLst>
                  <a:cxn ang="0">
                    <a:pos x="T0" y="T1"/>
                  </a:cxn>
                  <a:cxn ang="0">
                    <a:pos x="T2" y="T3"/>
                  </a:cxn>
                  <a:cxn ang="0">
                    <a:pos x="T4" y="T5"/>
                  </a:cxn>
                  <a:cxn ang="0">
                    <a:pos x="T6" y="T7"/>
                  </a:cxn>
                  <a:cxn ang="0">
                    <a:pos x="T8" y="T9"/>
                  </a:cxn>
                </a:cxnLst>
                <a:rect l="0" t="0" r="r" b="b"/>
                <a:pathLst>
                  <a:path w="113" h="142">
                    <a:moveTo>
                      <a:pt x="113" y="130"/>
                    </a:moveTo>
                    <a:lnTo>
                      <a:pt x="14" y="142"/>
                    </a:lnTo>
                    <a:lnTo>
                      <a:pt x="0" y="12"/>
                    </a:lnTo>
                    <a:lnTo>
                      <a:pt x="99" y="0"/>
                    </a:lnTo>
                    <a:lnTo>
                      <a:pt x="113"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0" name="Freeform 137">
                <a:extLst>
                  <a:ext uri="{FF2B5EF4-FFF2-40B4-BE49-F238E27FC236}">
                    <a16:creationId xmlns:a16="http://schemas.microsoft.com/office/drawing/2014/main" id="{204BC06C-EF18-400B-9F3A-108BBC03511E}"/>
                  </a:ext>
                </a:extLst>
              </p:cNvPr>
              <p:cNvSpPr>
                <a:spLocks/>
              </p:cNvSpPr>
              <p:nvPr/>
            </p:nvSpPr>
            <p:spPr bwMode="auto">
              <a:xfrm>
                <a:off x="12031" y="4571"/>
                <a:ext cx="113" cy="142"/>
              </a:xfrm>
              <a:custGeom>
                <a:avLst/>
                <a:gdLst>
                  <a:gd name="T0" fmla="*/ 113 w 113"/>
                  <a:gd name="T1" fmla="*/ 130 h 142"/>
                  <a:gd name="T2" fmla="*/ 14 w 113"/>
                  <a:gd name="T3" fmla="*/ 142 h 142"/>
                  <a:gd name="T4" fmla="*/ 0 w 113"/>
                  <a:gd name="T5" fmla="*/ 12 h 142"/>
                  <a:gd name="T6" fmla="*/ 99 w 113"/>
                  <a:gd name="T7" fmla="*/ 0 h 142"/>
                  <a:gd name="T8" fmla="*/ 113 w 113"/>
                  <a:gd name="T9" fmla="*/ 130 h 142"/>
                </a:gdLst>
                <a:ahLst/>
                <a:cxnLst>
                  <a:cxn ang="0">
                    <a:pos x="T0" y="T1"/>
                  </a:cxn>
                  <a:cxn ang="0">
                    <a:pos x="T2" y="T3"/>
                  </a:cxn>
                  <a:cxn ang="0">
                    <a:pos x="T4" y="T5"/>
                  </a:cxn>
                  <a:cxn ang="0">
                    <a:pos x="T6" y="T7"/>
                  </a:cxn>
                  <a:cxn ang="0">
                    <a:pos x="T8" y="T9"/>
                  </a:cxn>
                </a:cxnLst>
                <a:rect l="0" t="0" r="r" b="b"/>
                <a:pathLst>
                  <a:path w="113" h="142">
                    <a:moveTo>
                      <a:pt x="113" y="130"/>
                    </a:moveTo>
                    <a:lnTo>
                      <a:pt x="14" y="142"/>
                    </a:lnTo>
                    <a:lnTo>
                      <a:pt x="0" y="12"/>
                    </a:lnTo>
                    <a:lnTo>
                      <a:pt x="99" y="0"/>
                    </a:lnTo>
                    <a:lnTo>
                      <a:pt x="113"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1" name="Freeform 138">
                <a:extLst>
                  <a:ext uri="{FF2B5EF4-FFF2-40B4-BE49-F238E27FC236}">
                    <a16:creationId xmlns:a16="http://schemas.microsoft.com/office/drawing/2014/main" id="{8D870B76-3C83-4602-ABA8-51FAC31E970D}"/>
                  </a:ext>
                </a:extLst>
              </p:cNvPr>
              <p:cNvSpPr>
                <a:spLocks/>
              </p:cNvSpPr>
              <p:nvPr/>
            </p:nvSpPr>
            <p:spPr bwMode="auto">
              <a:xfrm>
                <a:off x="12156" y="4557"/>
                <a:ext cx="113" cy="142"/>
              </a:xfrm>
              <a:custGeom>
                <a:avLst/>
                <a:gdLst>
                  <a:gd name="T0" fmla="*/ 113 w 113"/>
                  <a:gd name="T1" fmla="*/ 130 h 142"/>
                  <a:gd name="T2" fmla="*/ 14 w 113"/>
                  <a:gd name="T3" fmla="*/ 142 h 142"/>
                  <a:gd name="T4" fmla="*/ 0 w 113"/>
                  <a:gd name="T5" fmla="*/ 12 h 142"/>
                  <a:gd name="T6" fmla="*/ 99 w 113"/>
                  <a:gd name="T7" fmla="*/ 0 h 142"/>
                  <a:gd name="T8" fmla="*/ 113 w 113"/>
                  <a:gd name="T9" fmla="*/ 130 h 142"/>
                </a:gdLst>
                <a:ahLst/>
                <a:cxnLst>
                  <a:cxn ang="0">
                    <a:pos x="T0" y="T1"/>
                  </a:cxn>
                  <a:cxn ang="0">
                    <a:pos x="T2" y="T3"/>
                  </a:cxn>
                  <a:cxn ang="0">
                    <a:pos x="T4" y="T5"/>
                  </a:cxn>
                  <a:cxn ang="0">
                    <a:pos x="T6" y="T7"/>
                  </a:cxn>
                  <a:cxn ang="0">
                    <a:pos x="T8" y="T9"/>
                  </a:cxn>
                </a:cxnLst>
                <a:rect l="0" t="0" r="r" b="b"/>
                <a:pathLst>
                  <a:path w="113" h="142">
                    <a:moveTo>
                      <a:pt x="113" y="130"/>
                    </a:moveTo>
                    <a:lnTo>
                      <a:pt x="14" y="142"/>
                    </a:lnTo>
                    <a:lnTo>
                      <a:pt x="0" y="12"/>
                    </a:lnTo>
                    <a:lnTo>
                      <a:pt x="99" y="0"/>
                    </a:lnTo>
                    <a:lnTo>
                      <a:pt x="113"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2" name="Freeform 139">
                <a:extLst>
                  <a:ext uri="{FF2B5EF4-FFF2-40B4-BE49-F238E27FC236}">
                    <a16:creationId xmlns:a16="http://schemas.microsoft.com/office/drawing/2014/main" id="{83248FA0-1D1F-40CF-8CB5-B1ADF667DC43}"/>
                  </a:ext>
                </a:extLst>
              </p:cNvPr>
              <p:cNvSpPr>
                <a:spLocks/>
              </p:cNvSpPr>
              <p:nvPr/>
            </p:nvSpPr>
            <p:spPr bwMode="auto">
              <a:xfrm>
                <a:off x="12292" y="4666"/>
                <a:ext cx="111" cy="110"/>
              </a:xfrm>
              <a:custGeom>
                <a:avLst/>
                <a:gdLst>
                  <a:gd name="T0" fmla="*/ 111 w 111"/>
                  <a:gd name="T1" fmla="*/ 99 h 110"/>
                  <a:gd name="T2" fmla="*/ 12 w 111"/>
                  <a:gd name="T3" fmla="*/ 110 h 110"/>
                  <a:gd name="T4" fmla="*/ 0 w 111"/>
                  <a:gd name="T5" fmla="*/ 11 h 110"/>
                  <a:gd name="T6" fmla="*/ 99 w 111"/>
                  <a:gd name="T7" fmla="*/ 0 h 110"/>
                  <a:gd name="T8" fmla="*/ 111 w 111"/>
                  <a:gd name="T9" fmla="*/ 99 h 110"/>
                </a:gdLst>
                <a:ahLst/>
                <a:cxnLst>
                  <a:cxn ang="0">
                    <a:pos x="T0" y="T1"/>
                  </a:cxn>
                  <a:cxn ang="0">
                    <a:pos x="T2" y="T3"/>
                  </a:cxn>
                  <a:cxn ang="0">
                    <a:pos x="T4" y="T5"/>
                  </a:cxn>
                  <a:cxn ang="0">
                    <a:pos x="T6" y="T7"/>
                  </a:cxn>
                  <a:cxn ang="0">
                    <a:pos x="T8" y="T9"/>
                  </a:cxn>
                </a:cxnLst>
                <a:rect l="0" t="0" r="r" b="b"/>
                <a:pathLst>
                  <a:path w="111" h="110">
                    <a:moveTo>
                      <a:pt x="111" y="99"/>
                    </a:moveTo>
                    <a:lnTo>
                      <a:pt x="12" y="110"/>
                    </a:lnTo>
                    <a:lnTo>
                      <a:pt x="0" y="11"/>
                    </a:lnTo>
                    <a:lnTo>
                      <a:pt x="99" y="0"/>
                    </a:lnTo>
                    <a:lnTo>
                      <a:pt x="111" y="9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3" name="Freeform 140">
                <a:extLst>
                  <a:ext uri="{FF2B5EF4-FFF2-40B4-BE49-F238E27FC236}">
                    <a16:creationId xmlns:a16="http://schemas.microsoft.com/office/drawing/2014/main" id="{2CD2E975-7E90-4F58-AA7F-7A7E56AE0A6E}"/>
                  </a:ext>
                </a:extLst>
              </p:cNvPr>
              <p:cNvSpPr>
                <a:spLocks/>
              </p:cNvSpPr>
              <p:nvPr/>
            </p:nvSpPr>
            <p:spPr bwMode="auto">
              <a:xfrm>
                <a:off x="12278" y="4543"/>
                <a:ext cx="111" cy="108"/>
              </a:xfrm>
              <a:custGeom>
                <a:avLst/>
                <a:gdLst>
                  <a:gd name="T0" fmla="*/ 111 w 111"/>
                  <a:gd name="T1" fmla="*/ 97 h 108"/>
                  <a:gd name="T2" fmla="*/ 12 w 111"/>
                  <a:gd name="T3" fmla="*/ 108 h 108"/>
                  <a:gd name="T4" fmla="*/ 0 w 111"/>
                  <a:gd name="T5" fmla="*/ 12 h 108"/>
                  <a:gd name="T6" fmla="*/ 99 w 111"/>
                  <a:gd name="T7" fmla="*/ 0 h 108"/>
                  <a:gd name="T8" fmla="*/ 111 w 111"/>
                  <a:gd name="T9" fmla="*/ 97 h 108"/>
                </a:gdLst>
                <a:ahLst/>
                <a:cxnLst>
                  <a:cxn ang="0">
                    <a:pos x="T0" y="T1"/>
                  </a:cxn>
                  <a:cxn ang="0">
                    <a:pos x="T2" y="T3"/>
                  </a:cxn>
                  <a:cxn ang="0">
                    <a:pos x="T4" y="T5"/>
                  </a:cxn>
                  <a:cxn ang="0">
                    <a:pos x="T6" y="T7"/>
                  </a:cxn>
                  <a:cxn ang="0">
                    <a:pos x="T8" y="T9"/>
                  </a:cxn>
                </a:cxnLst>
                <a:rect l="0" t="0" r="r" b="b"/>
                <a:pathLst>
                  <a:path w="111" h="108">
                    <a:moveTo>
                      <a:pt x="111" y="97"/>
                    </a:moveTo>
                    <a:lnTo>
                      <a:pt x="12" y="108"/>
                    </a:lnTo>
                    <a:lnTo>
                      <a:pt x="0" y="12"/>
                    </a:lnTo>
                    <a:lnTo>
                      <a:pt x="99" y="0"/>
                    </a:lnTo>
                    <a:lnTo>
                      <a:pt x="111" y="97"/>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4" name="Freeform 141">
                <a:extLst>
                  <a:ext uri="{FF2B5EF4-FFF2-40B4-BE49-F238E27FC236}">
                    <a16:creationId xmlns:a16="http://schemas.microsoft.com/office/drawing/2014/main" id="{A188CF15-66B8-49D5-A335-C23D84E46FBC}"/>
                  </a:ext>
                </a:extLst>
              </p:cNvPr>
              <p:cNvSpPr>
                <a:spLocks/>
              </p:cNvSpPr>
              <p:nvPr/>
            </p:nvSpPr>
            <p:spPr bwMode="auto">
              <a:xfrm>
                <a:off x="12307" y="4788"/>
                <a:ext cx="125" cy="231"/>
              </a:xfrm>
              <a:custGeom>
                <a:avLst/>
                <a:gdLst>
                  <a:gd name="T0" fmla="*/ 125 w 125"/>
                  <a:gd name="T1" fmla="*/ 222 h 231"/>
                  <a:gd name="T2" fmla="*/ 25 w 125"/>
                  <a:gd name="T3" fmla="*/ 231 h 231"/>
                  <a:gd name="T4" fmla="*/ 0 w 125"/>
                  <a:gd name="T5" fmla="*/ 10 h 231"/>
                  <a:gd name="T6" fmla="*/ 99 w 125"/>
                  <a:gd name="T7" fmla="*/ 0 h 231"/>
                  <a:gd name="T8" fmla="*/ 125 w 125"/>
                  <a:gd name="T9" fmla="*/ 222 h 231"/>
                </a:gdLst>
                <a:ahLst/>
                <a:cxnLst>
                  <a:cxn ang="0">
                    <a:pos x="T0" y="T1"/>
                  </a:cxn>
                  <a:cxn ang="0">
                    <a:pos x="T2" y="T3"/>
                  </a:cxn>
                  <a:cxn ang="0">
                    <a:pos x="T4" y="T5"/>
                  </a:cxn>
                  <a:cxn ang="0">
                    <a:pos x="T6" y="T7"/>
                  </a:cxn>
                  <a:cxn ang="0">
                    <a:pos x="T8" y="T9"/>
                  </a:cxn>
                </a:cxnLst>
                <a:rect l="0" t="0" r="r" b="b"/>
                <a:pathLst>
                  <a:path w="125" h="231">
                    <a:moveTo>
                      <a:pt x="125" y="222"/>
                    </a:moveTo>
                    <a:lnTo>
                      <a:pt x="25" y="231"/>
                    </a:lnTo>
                    <a:lnTo>
                      <a:pt x="0" y="10"/>
                    </a:lnTo>
                    <a:lnTo>
                      <a:pt x="99" y="0"/>
                    </a:lnTo>
                    <a:lnTo>
                      <a:pt x="125" y="222"/>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5" name="Freeform 142">
                <a:extLst>
                  <a:ext uri="{FF2B5EF4-FFF2-40B4-BE49-F238E27FC236}">
                    <a16:creationId xmlns:a16="http://schemas.microsoft.com/office/drawing/2014/main" id="{C3872FAE-3D44-47A5-BEF6-C52ECE4C2091}"/>
                  </a:ext>
                </a:extLst>
              </p:cNvPr>
              <p:cNvSpPr>
                <a:spLocks/>
              </p:cNvSpPr>
              <p:nvPr/>
            </p:nvSpPr>
            <p:spPr bwMode="auto">
              <a:xfrm>
                <a:off x="11925" y="4755"/>
                <a:ext cx="113" cy="142"/>
              </a:xfrm>
              <a:custGeom>
                <a:avLst/>
                <a:gdLst>
                  <a:gd name="T0" fmla="*/ 113 w 113"/>
                  <a:gd name="T1" fmla="*/ 130 h 142"/>
                  <a:gd name="T2" fmla="*/ 14 w 113"/>
                  <a:gd name="T3" fmla="*/ 142 h 142"/>
                  <a:gd name="T4" fmla="*/ 0 w 113"/>
                  <a:gd name="T5" fmla="*/ 12 h 142"/>
                  <a:gd name="T6" fmla="*/ 99 w 113"/>
                  <a:gd name="T7" fmla="*/ 0 h 142"/>
                  <a:gd name="T8" fmla="*/ 113 w 113"/>
                  <a:gd name="T9" fmla="*/ 130 h 142"/>
                </a:gdLst>
                <a:ahLst/>
                <a:cxnLst>
                  <a:cxn ang="0">
                    <a:pos x="T0" y="T1"/>
                  </a:cxn>
                  <a:cxn ang="0">
                    <a:pos x="T2" y="T3"/>
                  </a:cxn>
                  <a:cxn ang="0">
                    <a:pos x="T4" y="T5"/>
                  </a:cxn>
                  <a:cxn ang="0">
                    <a:pos x="T6" y="T7"/>
                  </a:cxn>
                  <a:cxn ang="0">
                    <a:pos x="T8" y="T9"/>
                  </a:cxn>
                </a:cxnLst>
                <a:rect l="0" t="0" r="r" b="b"/>
                <a:pathLst>
                  <a:path w="113" h="142">
                    <a:moveTo>
                      <a:pt x="113" y="130"/>
                    </a:moveTo>
                    <a:lnTo>
                      <a:pt x="14" y="142"/>
                    </a:lnTo>
                    <a:lnTo>
                      <a:pt x="0" y="12"/>
                    </a:lnTo>
                    <a:lnTo>
                      <a:pt x="99" y="0"/>
                    </a:lnTo>
                    <a:lnTo>
                      <a:pt x="113"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6" name="Freeform 143">
                <a:extLst>
                  <a:ext uri="{FF2B5EF4-FFF2-40B4-BE49-F238E27FC236}">
                    <a16:creationId xmlns:a16="http://schemas.microsoft.com/office/drawing/2014/main" id="{AF3A9847-D3D7-44E4-ADE6-E4508244C64F}"/>
                  </a:ext>
                </a:extLst>
              </p:cNvPr>
              <p:cNvSpPr>
                <a:spLocks/>
              </p:cNvSpPr>
              <p:nvPr/>
            </p:nvSpPr>
            <p:spPr bwMode="auto">
              <a:xfrm>
                <a:off x="12050" y="4741"/>
                <a:ext cx="113" cy="139"/>
              </a:xfrm>
              <a:custGeom>
                <a:avLst/>
                <a:gdLst>
                  <a:gd name="T0" fmla="*/ 113 w 113"/>
                  <a:gd name="T1" fmla="*/ 127 h 139"/>
                  <a:gd name="T2" fmla="*/ 14 w 113"/>
                  <a:gd name="T3" fmla="*/ 139 h 139"/>
                  <a:gd name="T4" fmla="*/ 0 w 113"/>
                  <a:gd name="T5" fmla="*/ 9 h 139"/>
                  <a:gd name="T6" fmla="*/ 99 w 113"/>
                  <a:gd name="T7" fmla="*/ 0 h 139"/>
                  <a:gd name="T8" fmla="*/ 113 w 113"/>
                  <a:gd name="T9" fmla="*/ 127 h 139"/>
                </a:gdLst>
                <a:ahLst/>
                <a:cxnLst>
                  <a:cxn ang="0">
                    <a:pos x="T0" y="T1"/>
                  </a:cxn>
                  <a:cxn ang="0">
                    <a:pos x="T2" y="T3"/>
                  </a:cxn>
                  <a:cxn ang="0">
                    <a:pos x="T4" y="T5"/>
                  </a:cxn>
                  <a:cxn ang="0">
                    <a:pos x="T6" y="T7"/>
                  </a:cxn>
                  <a:cxn ang="0">
                    <a:pos x="T8" y="T9"/>
                  </a:cxn>
                </a:cxnLst>
                <a:rect l="0" t="0" r="r" b="b"/>
                <a:pathLst>
                  <a:path w="113" h="139">
                    <a:moveTo>
                      <a:pt x="113" y="127"/>
                    </a:moveTo>
                    <a:lnTo>
                      <a:pt x="14" y="139"/>
                    </a:lnTo>
                    <a:lnTo>
                      <a:pt x="0" y="9"/>
                    </a:lnTo>
                    <a:lnTo>
                      <a:pt x="99" y="0"/>
                    </a:lnTo>
                    <a:lnTo>
                      <a:pt x="113" y="127"/>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7" name="Freeform 144">
                <a:extLst>
                  <a:ext uri="{FF2B5EF4-FFF2-40B4-BE49-F238E27FC236}">
                    <a16:creationId xmlns:a16="http://schemas.microsoft.com/office/drawing/2014/main" id="{A4550BD1-620A-487E-B974-A549BB53164E}"/>
                  </a:ext>
                </a:extLst>
              </p:cNvPr>
              <p:cNvSpPr>
                <a:spLocks/>
              </p:cNvSpPr>
              <p:nvPr/>
            </p:nvSpPr>
            <p:spPr bwMode="auto">
              <a:xfrm>
                <a:off x="12175" y="4725"/>
                <a:ext cx="113" cy="141"/>
              </a:xfrm>
              <a:custGeom>
                <a:avLst/>
                <a:gdLst>
                  <a:gd name="T0" fmla="*/ 113 w 113"/>
                  <a:gd name="T1" fmla="*/ 129 h 141"/>
                  <a:gd name="T2" fmla="*/ 14 w 113"/>
                  <a:gd name="T3" fmla="*/ 141 h 141"/>
                  <a:gd name="T4" fmla="*/ 0 w 113"/>
                  <a:gd name="T5" fmla="*/ 11 h 141"/>
                  <a:gd name="T6" fmla="*/ 99 w 113"/>
                  <a:gd name="T7" fmla="*/ 0 h 141"/>
                  <a:gd name="T8" fmla="*/ 113 w 113"/>
                  <a:gd name="T9" fmla="*/ 129 h 141"/>
                </a:gdLst>
                <a:ahLst/>
                <a:cxnLst>
                  <a:cxn ang="0">
                    <a:pos x="T0" y="T1"/>
                  </a:cxn>
                  <a:cxn ang="0">
                    <a:pos x="T2" y="T3"/>
                  </a:cxn>
                  <a:cxn ang="0">
                    <a:pos x="T4" y="T5"/>
                  </a:cxn>
                  <a:cxn ang="0">
                    <a:pos x="T6" y="T7"/>
                  </a:cxn>
                  <a:cxn ang="0">
                    <a:pos x="T8" y="T9"/>
                  </a:cxn>
                </a:cxnLst>
                <a:rect l="0" t="0" r="r" b="b"/>
                <a:pathLst>
                  <a:path w="113" h="141">
                    <a:moveTo>
                      <a:pt x="113" y="129"/>
                    </a:moveTo>
                    <a:lnTo>
                      <a:pt x="14" y="141"/>
                    </a:lnTo>
                    <a:lnTo>
                      <a:pt x="0" y="11"/>
                    </a:lnTo>
                    <a:lnTo>
                      <a:pt x="99" y="0"/>
                    </a:lnTo>
                    <a:lnTo>
                      <a:pt x="113" y="12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8" name="Freeform 145">
                <a:extLst>
                  <a:ext uri="{FF2B5EF4-FFF2-40B4-BE49-F238E27FC236}">
                    <a16:creationId xmlns:a16="http://schemas.microsoft.com/office/drawing/2014/main" id="{4417653F-05E3-48F4-8135-8954995112BA}"/>
                  </a:ext>
                </a:extLst>
              </p:cNvPr>
              <p:cNvSpPr>
                <a:spLocks/>
              </p:cNvSpPr>
              <p:nvPr/>
            </p:nvSpPr>
            <p:spPr bwMode="auto">
              <a:xfrm>
                <a:off x="11943" y="4923"/>
                <a:ext cx="116" cy="141"/>
              </a:xfrm>
              <a:custGeom>
                <a:avLst/>
                <a:gdLst>
                  <a:gd name="T0" fmla="*/ 116 w 116"/>
                  <a:gd name="T1" fmla="*/ 129 h 141"/>
                  <a:gd name="T2" fmla="*/ 17 w 116"/>
                  <a:gd name="T3" fmla="*/ 141 h 141"/>
                  <a:gd name="T4" fmla="*/ 0 w 116"/>
                  <a:gd name="T5" fmla="*/ 11 h 141"/>
                  <a:gd name="T6" fmla="*/ 99 w 116"/>
                  <a:gd name="T7" fmla="*/ 0 h 141"/>
                  <a:gd name="T8" fmla="*/ 116 w 116"/>
                  <a:gd name="T9" fmla="*/ 129 h 141"/>
                </a:gdLst>
                <a:ahLst/>
                <a:cxnLst>
                  <a:cxn ang="0">
                    <a:pos x="T0" y="T1"/>
                  </a:cxn>
                  <a:cxn ang="0">
                    <a:pos x="T2" y="T3"/>
                  </a:cxn>
                  <a:cxn ang="0">
                    <a:pos x="T4" y="T5"/>
                  </a:cxn>
                  <a:cxn ang="0">
                    <a:pos x="T6" y="T7"/>
                  </a:cxn>
                  <a:cxn ang="0">
                    <a:pos x="T8" y="T9"/>
                  </a:cxn>
                </a:cxnLst>
                <a:rect l="0" t="0" r="r" b="b"/>
                <a:pathLst>
                  <a:path w="116" h="141">
                    <a:moveTo>
                      <a:pt x="116" y="129"/>
                    </a:moveTo>
                    <a:lnTo>
                      <a:pt x="17" y="141"/>
                    </a:lnTo>
                    <a:lnTo>
                      <a:pt x="0" y="11"/>
                    </a:lnTo>
                    <a:lnTo>
                      <a:pt x="99" y="0"/>
                    </a:lnTo>
                    <a:lnTo>
                      <a:pt x="116" y="12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19" name="Freeform 146">
                <a:extLst>
                  <a:ext uri="{FF2B5EF4-FFF2-40B4-BE49-F238E27FC236}">
                    <a16:creationId xmlns:a16="http://schemas.microsoft.com/office/drawing/2014/main" id="{37602D56-59D6-4F64-AE2F-EA469921A02C}"/>
                  </a:ext>
                </a:extLst>
              </p:cNvPr>
              <p:cNvSpPr>
                <a:spLocks/>
              </p:cNvSpPr>
              <p:nvPr/>
            </p:nvSpPr>
            <p:spPr bwMode="auto">
              <a:xfrm>
                <a:off x="12068" y="4909"/>
                <a:ext cx="116" cy="141"/>
              </a:xfrm>
              <a:custGeom>
                <a:avLst/>
                <a:gdLst>
                  <a:gd name="T0" fmla="*/ 116 w 116"/>
                  <a:gd name="T1" fmla="*/ 129 h 141"/>
                  <a:gd name="T2" fmla="*/ 17 w 116"/>
                  <a:gd name="T3" fmla="*/ 141 h 141"/>
                  <a:gd name="T4" fmla="*/ 0 w 116"/>
                  <a:gd name="T5" fmla="*/ 11 h 141"/>
                  <a:gd name="T6" fmla="*/ 99 w 116"/>
                  <a:gd name="T7" fmla="*/ 0 h 141"/>
                  <a:gd name="T8" fmla="*/ 116 w 116"/>
                  <a:gd name="T9" fmla="*/ 129 h 141"/>
                </a:gdLst>
                <a:ahLst/>
                <a:cxnLst>
                  <a:cxn ang="0">
                    <a:pos x="T0" y="T1"/>
                  </a:cxn>
                  <a:cxn ang="0">
                    <a:pos x="T2" y="T3"/>
                  </a:cxn>
                  <a:cxn ang="0">
                    <a:pos x="T4" y="T5"/>
                  </a:cxn>
                  <a:cxn ang="0">
                    <a:pos x="T6" y="T7"/>
                  </a:cxn>
                  <a:cxn ang="0">
                    <a:pos x="T8" y="T9"/>
                  </a:cxn>
                </a:cxnLst>
                <a:rect l="0" t="0" r="r" b="b"/>
                <a:pathLst>
                  <a:path w="116" h="141">
                    <a:moveTo>
                      <a:pt x="116" y="129"/>
                    </a:moveTo>
                    <a:lnTo>
                      <a:pt x="17" y="141"/>
                    </a:lnTo>
                    <a:lnTo>
                      <a:pt x="0" y="11"/>
                    </a:lnTo>
                    <a:lnTo>
                      <a:pt x="99" y="0"/>
                    </a:lnTo>
                    <a:lnTo>
                      <a:pt x="116" y="129"/>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0" name="Freeform 147">
                <a:extLst>
                  <a:ext uri="{FF2B5EF4-FFF2-40B4-BE49-F238E27FC236}">
                    <a16:creationId xmlns:a16="http://schemas.microsoft.com/office/drawing/2014/main" id="{034DAF70-3778-4167-960A-8D481821973D}"/>
                  </a:ext>
                </a:extLst>
              </p:cNvPr>
              <p:cNvSpPr>
                <a:spLocks/>
              </p:cNvSpPr>
              <p:nvPr/>
            </p:nvSpPr>
            <p:spPr bwMode="auto">
              <a:xfrm>
                <a:off x="12193" y="4894"/>
                <a:ext cx="116" cy="142"/>
              </a:xfrm>
              <a:custGeom>
                <a:avLst/>
                <a:gdLst>
                  <a:gd name="T0" fmla="*/ 116 w 116"/>
                  <a:gd name="T1" fmla="*/ 130 h 142"/>
                  <a:gd name="T2" fmla="*/ 17 w 116"/>
                  <a:gd name="T3" fmla="*/ 142 h 142"/>
                  <a:gd name="T4" fmla="*/ 0 w 116"/>
                  <a:gd name="T5" fmla="*/ 12 h 142"/>
                  <a:gd name="T6" fmla="*/ 99 w 116"/>
                  <a:gd name="T7" fmla="*/ 0 h 142"/>
                  <a:gd name="T8" fmla="*/ 116 w 116"/>
                  <a:gd name="T9" fmla="*/ 130 h 142"/>
                </a:gdLst>
                <a:ahLst/>
                <a:cxnLst>
                  <a:cxn ang="0">
                    <a:pos x="T0" y="T1"/>
                  </a:cxn>
                  <a:cxn ang="0">
                    <a:pos x="T2" y="T3"/>
                  </a:cxn>
                  <a:cxn ang="0">
                    <a:pos x="T4" y="T5"/>
                  </a:cxn>
                  <a:cxn ang="0">
                    <a:pos x="T6" y="T7"/>
                  </a:cxn>
                  <a:cxn ang="0">
                    <a:pos x="T8" y="T9"/>
                  </a:cxn>
                </a:cxnLst>
                <a:rect l="0" t="0" r="r" b="b"/>
                <a:pathLst>
                  <a:path w="116" h="142">
                    <a:moveTo>
                      <a:pt x="116" y="130"/>
                    </a:moveTo>
                    <a:lnTo>
                      <a:pt x="17" y="142"/>
                    </a:lnTo>
                    <a:lnTo>
                      <a:pt x="0" y="12"/>
                    </a:lnTo>
                    <a:lnTo>
                      <a:pt x="99" y="0"/>
                    </a:lnTo>
                    <a:lnTo>
                      <a:pt x="116" y="130"/>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1" name="Freeform 148">
                <a:extLst>
                  <a:ext uri="{FF2B5EF4-FFF2-40B4-BE49-F238E27FC236}">
                    <a16:creationId xmlns:a16="http://schemas.microsoft.com/office/drawing/2014/main" id="{B5A25C7F-7945-4C49-B41B-6F5FCC0B7CF0}"/>
                  </a:ext>
                </a:extLst>
              </p:cNvPr>
              <p:cNvSpPr>
                <a:spLocks/>
              </p:cNvSpPr>
              <p:nvPr/>
            </p:nvSpPr>
            <p:spPr bwMode="auto">
              <a:xfrm>
                <a:off x="10048" y="4710"/>
                <a:ext cx="132" cy="78"/>
              </a:xfrm>
              <a:custGeom>
                <a:avLst/>
                <a:gdLst>
                  <a:gd name="T0" fmla="*/ 132 w 132"/>
                  <a:gd name="T1" fmla="*/ 64 h 78"/>
                  <a:gd name="T2" fmla="*/ 7 w 132"/>
                  <a:gd name="T3" fmla="*/ 78 h 78"/>
                  <a:gd name="T4" fmla="*/ 0 w 132"/>
                  <a:gd name="T5" fmla="*/ 17 h 78"/>
                  <a:gd name="T6" fmla="*/ 125 w 132"/>
                  <a:gd name="T7" fmla="*/ 0 h 78"/>
                  <a:gd name="T8" fmla="*/ 132 w 132"/>
                  <a:gd name="T9" fmla="*/ 64 h 78"/>
                </a:gdLst>
                <a:ahLst/>
                <a:cxnLst>
                  <a:cxn ang="0">
                    <a:pos x="T0" y="T1"/>
                  </a:cxn>
                  <a:cxn ang="0">
                    <a:pos x="T2" y="T3"/>
                  </a:cxn>
                  <a:cxn ang="0">
                    <a:pos x="T4" y="T5"/>
                  </a:cxn>
                  <a:cxn ang="0">
                    <a:pos x="T6" y="T7"/>
                  </a:cxn>
                  <a:cxn ang="0">
                    <a:pos x="T8" y="T9"/>
                  </a:cxn>
                </a:cxnLst>
                <a:rect l="0" t="0" r="r" b="b"/>
                <a:pathLst>
                  <a:path w="132" h="78">
                    <a:moveTo>
                      <a:pt x="132" y="64"/>
                    </a:moveTo>
                    <a:lnTo>
                      <a:pt x="7" y="78"/>
                    </a:lnTo>
                    <a:lnTo>
                      <a:pt x="0" y="17"/>
                    </a:lnTo>
                    <a:lnTo>
                      <a:pt x="125" y="0"/>
                    </a:lnTo>
                    <a:lnTo>
                      <a:pt x="132"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2" name="Freeform 149">
                <a:extLst>
                  <a:ext uri="{FF2B5EF4-FFF2-40B4-BE49-F238E27FC236}">
                    <a16:creationId xmlns:a16="http://schemas.microsoft.com/office/drawing/2014/main" id="{8BE8CC11-1948-4B44-966B-23E0912A2A58}"/>
                  </a:ext>
                </a:extLst>
              </p:cNvPr>
              <p:cNvSpPr>
                <a:spLocks/>
              </p:cNvSpPr>
              <p:nvPr/>
            </p:nvSpPr>
            <p:spPr bwMode="auto">
              <a:xfrm>
                <a:off x="10194" y="4694"/>
                <a:ext cx="134" cy="78"/>
              </a:xfrm>
              <a:custGeom>
                <a:avLst/>
                <a:gdLst>
                  <a:gd name="T0" fmla="*/ 134 w 134"/>
                  <a:gd name="T1" fmla="*/ 64 h 78"/>
                  <a:gd name="T2" fmla="*/ 7 w 134"/>
                  <a:gd name="T3" fmla="*/ 78 h 78"/>
                  <a:gd name="T4" fmla="*/ 0 w 134"/>
                  <a:gd name="T5" fmla="*/ 14 h 78"/>
                  <a:gd name="T6" fmla="*/ 125 w 134"/>
                  <a:gd name="T7" fmla="*/ 0 h 78"/>
                  <a:gd name="T8" fmla="*/ 134 w 134"/>
                  <a:gd name="T9" fmla="*/ 64 h 78"/>
                </a:gdLst>
                <a:ahLst/>
                <a:cxnLst>
                  <a:cxn ang="0">
                    <a:pos x="T0" y="T1"/>
                  </a:cxn>
                  <a:cxn ang="0">
                    <a:pos x="T2" y="T3"/>
                  </a:cxn>
                  <a:cxn ang="0">
                    <a:pos x="T4" y="T5"/>
                  </a:cxn>
                  <a:cxn ang="0">
                    <a:pos x="T6" y="T7"/>
                  </a:cxn>
                  <a:cxn ang="0">
                    <a:pos x="T8" y="T9"/>
                  </a:cxn>
                </a:cxnLst>
                <a:rect l="0" t="0" r="r" b="b"/>
                <a:pathLst>
                  <a:path w="134" h="78">
                    <a:moveTo>
                      <a:pt x="134" y="64"/>
                    </a:moveTo>
                    <a:lnTo>
                      <a:pt x="7" y="78"/>
                    </a:lnTo>
                    <a:lnTo>
                      <a:pt x="0" y="14"/>
                    </a:lnTo>
                    <a:lnTo>
                      <a:pt x="125" y="0"/>
                    </a:lnTo>
                    <a:lnTo>
                      <a:pt x="134"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3" name="Freeform 150">
                <a:extLst>
                  <a:ext uri="{FF2B5EF4-FFF2-40B4-BE49-F238E27FC236}">
                    <a16:creationId xmlns:a16="http://schemas.microsoft.com/office/drawing/2014/main" id="{FB023B2F-BADD-4DA1-962C-31F3A50E79DD}"/>
                  </a:ext>
                </a:extLst>
              </p:cNvPr>
              <p:cNvSpPr>
                <a:spLocks/>
              </p:cNvSpPr>
              <p:nvPr/>
            </p:nvSpPr>
            <p:spPr bwMode="auto">
              <a:xfrm>
                <a:off x="10340" y="4677"/>
                <a:ext cx="135" cy="78"/>
              </a:xfrm>
              <a:custGeom>
                <a:avLst/>
                <a:gdLst>
                  <a:gd name="T0" fmla="*/ 135 w 135"/>
                  <a:gd name="T1" fmla="*/ 64 h 78"/>
                  <a:gd name="T2" fmla="*/ 7 w 135"/>
                  <a:gd name="T3" fmla="*/ 78 h 78"/>
                  <a:gd name="T4" fmla="*/ 0 w 135"/>
                  <a:gd name="T5" fmla="*/ 15 h 78"/>
                  <a:gd name="T6" fmla="*/ 127 w 135"/>
                  <a:gd name="T7" fmla="*/ 0 h 78"/>
                  <a:gd name="T8" fmla="*/ 135 w 135"/>
                  <a:gd name="T9" fmla="*/ 64 h 78"/>
                </a:gdLst>
                <a:ahLst/>
                <a:cxnLst>
                  <a:cxn ang="0">
                    <a:pos x="T0" y="T1"/>
                  </a:cxn>
                  <a:cxn ang="0">
                    <a:pos x="T2" y="T3"/>
                  </a:cxn>
                  <a:cxn ang="0">
                    <a:pos x="T4" y="T5"/>
                  </a:cxn>
                  <a:cxn ang="0">
                    <a:pos x="T6" y="T7"/>
                  </a:cxn>
                  <a:cxn ang="0">
                    <a:pos x="T8" y="T9"/>
                  </a:cxn>
                </a:cxnLst>
                <a:rect l="0" t="0" r="r" b="b"/>
                <a:pathLst>
                  <a:path w="135" h="78">
                    <a:moveTo>
                      <a:pt x="135" y="64"/>
                    </a:moveTo>
                    <a:lnTo>
                      <a:pt x="7" y="78"/>
                    </a:lnTo>
                    <a:lnTo>
                      <a:pt x="0" y="15"/>
                    </a:lnTo>
                    <a:lnTo>
                      <a:pt x="127" y="0"/>
                    </a:lnTo>
                    <a:lnTo>
                      <a:pt x="135"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4" name="Freeform 151">
                <a:extLst>
                  <a:ext uri="{FF2B5EF4-FFF2-40B4-BE49-F238E27FC236}">
                    <a16:creationId xmlns:a16="http://schemas.microsoft.com/office/drawing/2014/main" id="{EC02A0FE-20A6-46C7-ADAA-665DE0B48DFC}"/>
                  </a:ext>
                </a:extLst>
              </p:cNvPr>
              <p:cNvSpPr>
                <a:spLocks/>
              </p:cNvSpPr>
              <p:nvPr/>
            </p:nvSpPr>
            <p:spPr bwMode="auto">
              <a:xfrm>
                <a:off x="10486" y="4661"/>
                <a:ext cx="135" cy="78"/>
              </a:xfrm>
              <a:custGeom>
                <a:avLst/>
                <a:gdLst>
                  <a:gd name="T0" fmla="*/ 135 w 135"/>
                  <a:gd name="T1" fmla="*/ 61 h 78"/>
                  <a:gd name="T2" fmla="*/ 7 w 135"/>
                  <a:gd name="T3" fmla="*/ 78 h 78"/>
                  <a:gd name="T4" fmla="*/ 0 w 135"/>
                  <a:gd name="T5" fmla="*/ 14 h 78"/>
                  <a:gd name="T6" fmla="*/ 128 w 135"/>
                  <a:gd name="T7" fmla="*/ 0 h 78"/>
                  <a:gd name="T8" fmla="*/ 135 w 135"/>
                  <a:gd name="T9" fmla="*/ 61 h 78"/>
                </a:gdLst>
                <a:ahLst/>
                <a:cxnLst>
                  <a:cxn ang="0">
                    <a:pos x="T0" y="T1"/>
                  </a:cxn>
                  <a:cxn ang="0">
                    <a:pos x="T2" y="T3"/>
                  </a:cxn>
                  <a:cxn ang="0">
                    <a:pos x="T4" y="T5"/>
                  </a:cxn>
                  <a:cxn ang="0">
                    <a:pos x="T6" y="T7"/>
                  </a:cxn>
                  <a:cxn ang="0">
                    <a:pos x="T8" y="T9"/>
                  </a:cxn>
                </a:cxnLst>
                <a:rect l="0" t="0" r="r" b="b"/>
                <a:pathLst>
                  <a:path w="135" h="78">
                    <a:moveTo>
                      <a:pt x="135" y="61"/>
                    </a:moveTo>
                    <a:lnTo>
                      <a:pt x="7" y="78"/>
                    </a:lnTo>
                    <a:lnTo>
                      <a:pt x="0" y="14"/>
                    </a:lnTo>
                    <a:lnTo>
                      <a:pt x="128" y="0"/>
                    </a:lnTo>
                    <a:lnTo>
                      <a:pt x="135" y="61"/>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5" name="Freeform 152">
                <a:extLst>
                  <a:ext uri="{FF2B5EF4-FFF2-40B4-BE49-F238E27FC236}">
                    <a16:creationId xmlns:a16="http://schemas.microsoft.com/office/drawing/2014/main" id="{35A8D262-4CC5-4C55-99FE-4EC2A45AF9B2}"/>
                  </a:ext>
                </a:extLst>
              </p:cNvPr>
              <p:cNvSpPr>
                <a:spLocks/>
              </p:cNvSpPr>
              <p:nvPr/>
            </p:nvSpPr>
            <p:spPr bwMode="auto">
              <a:xfrm>
                <a:off x="10633" y="4642"/>
                <a:ext cx="134" cy="78"/>
              </a:xfrm>
              <a:custGeom>
                <a:avLst/>
                <a:gdLst>
                  <a:gd name="T0" fmla="*/ 134 w 134"/>
                  <a:gd name="T1" fmla="*/ 64 h 78"/>
                  <a:gd name="T2" fmla="*/ 7 w 134"/>
                  <a:gd name="T3" fmla="*/ 78 h 78"/>
                  <a:gd name="T4" fmla="*/ 0 w 134"/>
                  <a:gd name="T5" fmla="*/ 16 h 78"/>
                  <a:gd name="T6" fmla="*/ 127 w 134"/>
                  <a:gd name="T7" fmla="*/ 0 h 78"/>
                  <a:gd name="T8" fmla="*/ 134 w 134"/>
                  <a:gd name="T9" fmla="*/ 64 h 78"/>
                </a:gdLst>
                <a:ahLst/>
                <a:cxnLst>
                  <a:cxn ang="0">
                    <a:pos x="T0" y="T1"/>
                  </a:cxn>
                  <a:cxn ang="0">
                    <a:pos x="T2" y="T3"/>
                  </a:cxn>
                  <a:cxn ang="0">
                    <a:pos x="T4" y="T5"/>
                  </a:cxn>
                  <a:cxn ang="0">
                    <a:pos x="T6" y="T7"/>
                  </a:cxn>
                  <a:cxn ang="0">
                    <a:pos x="T8" y="T9"/>
                  </a:cxn>
                </a:cxnLst>
                <a:rect l="0" t="0" r="r" b="b"/>
                <a:pathLst>
                  <a:path w="134" h="78">
                    <a:moveTo>
                      <a:pt x="134" y="64"/>
                    </a:moveTo>
                    <a:lnTo>
                      <a:pt x="7" y="78"/>
                    </a:lnTo>
                    <a:lnTo>
                      <a:pt x="0" y="16"/>
                    </a:lnTo>
                    <a:lnTo>
                      <a:pt x="127" y="0"/>
                    </a:lnTo>
                    <a:lnTo>
                      <a:pt x="134"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6" name="Freeform 153">
                <a:extLst>
                  <a:ext uri="{FF2B5EF4-FFF2-40B4-BE49-F238E27FC236}">
                    <a16:creationId xmlns:a16="http://schemas.microsoft.com/office/drawing/2014/main" id="{65BEBEAE-2775-4488-8C75-028B2FEC12E2}"/>
                  </a:ext>
                </a:extLst>
              </p:cNvPr>
              <p:cNvSpPr>
                <a:spLocks/>
              </p:cNvSpPr>
              <p:nvPr/>
            </p:nvSpPr>
            <p:spPr bwMode="auto">
              <a:xfrm>
                <a:off x="10779" y="4625"/>
                <a:ext cx="134" cy="78"/>
              </a:xfrm>
              <a:custGeom>
                <a:avLst/>
                <a:gdLst>
                  <a:gd name="T0" fmla="*/ 134 w 134"/>
                  <a:gd name="T1" fmla="*/ 64 h 78"/>
                  <a:gd name="T2" fmla="*/ 7 w 134"/>
                  <a:gd name="T3" fmla="*/ 78 h 78"/>
                  <a:gd name="T4" fmla="*/ 0 w 134"/>
                  <a:gd name="T5" fmla="*/ 15 h 78"/>
                  <a:gd name="T6" fmla="*/ 127 w 134"/>
                  <a:gd name="T7" fmla="*/ 0 h 78"/>
                  <a:gd name="T8" fmla="*/ 134 w 134"/>
                  <a:gd name="T9" fmla="*/ 64 h 78"/>
                </a:gdLst>
                <a:ahLst/>
                <a:cxnLst>
                  <a:cxn ang="0">
                    <a:pos x="T0" y="T1"/>
                  </a:cxn>
                  <a:cxn ang="0">
                    <a:pos x="T2" y="T3"/>
                  </a:cxn>
                  <a:cxn ang="0">
                    <a:pos x="T4" y="T5"/>
                  </a:cxn>
                  <a:cxn ang="0">
                    <a:pos x="T6" y="T7"/>
                  </a:cxn>
                  <a:cxn ang="0">
                    <a:pos x="T8" y="T9"/>
                  </a:cxn>
                </a:cxnLst>
                <a:rect l="0" t="0" r="r" b="b"/>
                <a:pathLst>
                  <a:path w="134" h="78">
                    <a:moveTo>
                      <a:pt x="134" y="64"/>
                    </a:moveTo>
                    <a:lnTo>
                      <a:pt x="7" y="78"/>
                    </a:lnTo>
                    <a:lnTo>
                      <a:pt x="0" y="15"/>
                    </a:lnTo>
                    <a:lnTo>
                      <a:pt x="127" y="0"/>
                    </a:lnTo>
                    <a:lnTo>
                      <a:pt x="134"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7" name="Freeform 154">
                <a:extLst>
                  <a:ext uri="{FF2B5EF4-FFF2-40B4-BE49-F238E27FC236}">
                    <a16:creationId xmlns:a16="http://schemas.microsoft.com/office/drawing/2014/main" id="{7674C487-098C-4A5B-8039-8FA42722C285}"/>
                  </a:ext>
                </a:extLst>
              </p:cNvPr>
              <p:cNvSpPr>
                <a:spLocks/>
              </p:cNvSpPr>
              <p:nvPr/>
            </p:nvSpPr>
            <p:spPr bwMode="auto">
              <a:xfrm>
                <a:off x="10925" y="4609"/>
                <a:ext cx="134" cy="78"/>
              </a:xfrm>
              <a:custGeom>
                <a:avLst/>
                <a:gdLst>
                  <a:gd name="T0" fmla="*/ 134 w 134"/>
                  <a:gd name="T1" fmla="*/ 64 h 78"/>
                  <a:gd name="T2" fmla="*/ 9 w 134"/>
                  <a:gd name="T3" fmla="*/ 78 h 78"/>
                  <a:gd name="T4" fmla="*/ 0 w 134"/>
                  <a:gd name="T5" fmla="*/ 14 h 78"/>
                  <a:gd name="T6" fmla="*/ 127 w 134"/>
                  <a:gd name="T7" fmla="*/ 0 h 78"/>
                  <a:gd name="T8" fmla="*/ 134 w 134"/>
                  <a:gd name="T9" fmla="*/ 64 h 78"/>
                </a:gdLst>
                <a:ahLst/>
                <a:cxnLst>
                  <a:cxn ang="0">
                    <a:pos x="T0" y="T1"/>
                  </a:cxn>
                  <a:cxn ang="0">
                    <a:pos x="T2" y="T3"/>
                  </a:cxn>
                  <a:cxn ang="0">
                    <a:pos x="T4" y="T5"/>
                  </a:cxn>
                  <a:cxn ang="0">
                    <a:pos x="T6" y="T7"/>
                  </a:cxn>
                  <a:cxn ang="0">
                    <a:pos x="T8" y="T9"/>
                  </a:cxn>
                </a:cxnLst>
                <a:rect l="0" t="0" r="r" b="b"/>
                <a:pathLst>
                  <a:path w="134" h="78">
                    <a:moveTo>
                      <a:pt x="134" y="64"/>
                    </a:moveTo>
                    <a:lnTo>
                      <a:pt x="9" y="78"/>
                    </a:lnTo>
                    <a:lnTo>
                      <a:pt x="0" y="14"/>
                    </a:lnTo>
                    <a:lnTo>
                      <a:pt x="127" y="0"/>
                    </a:lnTo>
                    <a:lnTo>
                      <a:pt x="134"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8" name="Freeform 155">
                <a:extLst>
                  <a:ext uri="{FF2B5EF4-FFF2-40B4-BE49-F238E27FC236}">
                    <a16:creationId xmlns:a16="http://schemas.microsoft.com/office/drawing/2014/main" id="{0186469C-1EF5-4137-A103-D733A49479AA}"/>
                  </a:ext>
                </a:extLst>
              </p:cNvPr>
              <p:cNvSpPr>
                <a:spLocks/>
              </p:cNvSpPr>
              <p:nvPr/>
            </p:nvSpPr>
            <p:spPr bwMode="auto">
              <a:xfrm>
                <a:off x="11073" y="4590"/>
                <a:ext cx="132" cy="80"/>
              </a:xfrm>
              <a:custGeom>
                <a:avLst/>
                <a:gdLst>
                  <a:gd name="T0" fmla="*/ 132 w 132"/>
                  <a:gd name="T1" fmla="*/ 64 h 80"/>
                  <a:gd name="T2" fmla="*/ 8 w 132"/>
                  <a:gd name="T3" fmla="*/ 80 h 80"/>
                  <a:gd name="T4" fmla="*/ 0 w 132"/>
                  <a:gd name="T5" fmla="*/ 17 h 80"/>
                  <a:gd name="T6" fmla="*/ 125 w 132"/>
                  <a:gd name="T7" fmla="*/ 0 h 80"/>
                  <a:gd name="T8" fmla="*/ 132 w 132"/>
                  <a:gd name="T9" fmla="*/ 64 h 80"/>
                </a:gdLst>
                <a:ahLst/>
                <a:cxnLst>
                  <a:cxn ang="0">
                    <a:pos x="T0" y="T1"/>
                  </a:cxn>
                  <a:cxn ang="0">
                    <a:pos x="T2" y="T3"/>
                  </a:cxn>
                  <a:cxn ang="0">
                    <a:pos x="T4" y="T5"/>
                  </a:cxn>
                  <a:cxn ang="0">
                    <a:pos x="T6" y="T7"/>
                  </a:cxn>
                  <a:cxn ang="0">
                    <a:pos x="T8" y="T9"/>
                  </a:cxn>
                </a:cxnLst>
                <a:rect l="0" t="0" r="r" b="b"/>
                <a:pathLst>
                  <a:path w="132" h="80">
                    <a:moveTo>
                      <a:pt x="132" y="64"/>
                    </a:moveTo>
                    <a:lnTo>
                      <a:pt x="8" y="80"/>
                    </a:lnTo>
                    <a:lnTo>
                      <a:pt x="0" y="17"/>
                    </a:lnTo>
                    <a:lnTo>
                      <a:pt x="125" y="0"/>
                    </a:lnTo>
                    <a:lnTo>
                      <a:pt x="132"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29" name="Freeform 156">
                <a:extLst>
                  <a:ext uri="{FF2B5EF4-FFF2-40B4-BE49-F238E27FC236}">
                    <a16:creationId xmlns:a16="http://schemas.microsoft.com/office/drawing/2014/main" id="{2CE8012B-4E32-48BA-9D5B-F4366DF8CE18}"/>
                  </a:ext>
                </a:extLst>
              </p:cNvPr>
              <p:cNvSpPr>
                <a:spLocks/>
              </p:cNvSpPr>
              <p:nvPr/>
            </p:nvSpPr>
            <p:spPr bwMode="auto">
              <a:xfrm>
                <a:off x="11220" y="4574"/>
                <a:ext cx="132" cy="77"/>
              </a:xfrm>
              <a:custGeom>
                <a:avLst/>
                <a:gdLst>
                  <a:gd name="T0" fmla="*/ 132 w 132"/>
                  <a:gd name="T1" fmla="*/ 63 h 77"/>
                  <a:gd name="T2" fmla="*/ 7 w 132"/>
                  <a:gd name="T3" fmla="*/ 77 h 77"/>
                  <a:gd name="T4" fmla="*/ 0 w 132"/>
                  <a:gd name="T5" fmla="*/ 14 h 77"/>
                  <a:gd name="T6" fmla="*/ 125 w 132"/>
                  <a:gd name="T7" fmla="*/ 0 h 77"/>
                  <a:gd name="T8" fmla="*/ 132 w 132"/>
                  <a:gd name="T9" fmla="*/ 63 h 77"/>
                </a:gdLst>
                <a:ahLst/>
                <a:cxnLst>
                  <a:cxn ang="0">
                    <a:pos x="T0" y="T1"/>
                  </a:cxn>
                  <a:cxn ang="0">
                    <a:pos x="T2" y="T3"/>
                  </a:cxn>
                  <a:cxn ang="0">
                    <a:pos x="T4" y="T5"/>
                  </a:cxn>
                  <a:cxn ang="0">
                    <a:pos x="T6" y="T7"/>
                  </a:cxn>
                  <a:cxn ang="0">
                    <a:pos x="T8" y="T9"/>
                  </a:cxn>
                </a:cxnLst>
                <a:rect l="0" t="0" r="r" b="b"/>
                <a:pathLst>
                  <a:path w="132" h="77">
                    <a:moveTo>
                      <a:pt x="132" y="63"/>
                    </a:moveTo>
                    <a:lnTo>
                      <a:pt x="7" y="77"/>
                    </a:lnTo>
                    <a:lnTo>
                      <a:pt x="0" y="14"/>
                    </a:lnTo>
                    <a:lnTo>
                      <a:pt x="125" y="0"/>
                    </a:lnTo>
                    <a:lnTo>
                      <a:pt x="132" y="63"/>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0" name="Freeform 157">
                <a:extLst>
                  <a:ext uri="{FF2B5EF4-FFF2-40B4-BE49-F238E27FC236}">
                    <a16:creationId xmlns:a16="http://schemas.microsoft.com/office/drawing/2014/main" id="{A06AB138-FCDD-478F-9FFF-ED93DC3DE801}"/>
                  </a:ext>
                </a:extLst>
              </p:cNvPr>
              <p:cNvSpPr>
                <a:spLocks/>
              </p:cNvSpPr>
              <p:nvPr/>
            </p:nvSpPr>
            <p:spPr bwMode="auto">
              <a:xfrm>
                <a:off x="11366" y="4557"/>
                <a:ext cx="134" cy="78"/>
              </a:xfrm>
              <a:custGeom>
                <a:avLst/>
                <a:gdLst>
                  <a:gd name="T0" fmla="*/ 134 w 134"/>
                  <a:gd name="T1" fmla="*/ 64 h 78"/>
                  <a:gd name="T2" fmla="*/ 7 w 134"/>
                  <a:gd name="T3" fmla="*/ 78 h 78"/>
                  <a:gd name="T4" fmla="*/ 0 w 134"/>
                  <a:gd name="T5" fmla="*/ 14 h 78"/>
                  <a:gd name="T6" fmla="*/ 125 w 134"/>
                  <a:gd name="T7" fmla="*/ 0 h 78"/>
                  <a:gd name="T8" fmla="*/ 134 w 134"/>
                  <a:gd name="T9" fmla="*/ 64 h 78"/>
                </a:gdLst>
                <a:ahLst/>
                <a:cxnLst>
                  <a:cxn ang="0">
                    <a:pos x="T0" y="T1"/>
                  </a:cxn>
                  <a:cxn ang="0">
                    <a:pos x="T2" y="T3"/>
                  </a:cxn>
                  <a:cxn ang="0">
                    <a:pos x="T4" y="T5"/>
                  </a:cxn>
                  <a:cxn ang="0">
                    <a:pos x="T6" y="T7"/>
                  </a:cxn>
                  <a:cxn ang="0">
                    <a:pos x="T8" y="T9"/>
                  </a:cxn>
                </a:cxnLst>
                <a:rect l="0" t="0" r="r" b="b"/>
                <a:pathLst>
                  <a:path w="134" h="78">
                    <a:moveTo>
                      <a:pt x="134" y="64"/>
                    </a:moveTo>
                    <a:lnTo>
                      <a:pt x="7" y="78"/>
                    </a:lnTo>
                    <a:lnTo>
                      <a:pt x="0" y="14"/>
                    </a:lnTo>
                    <a:lnTo>
                      <a:pt x="125" y="0"/>
                    </a:lnTo>
                    <a:lnTo>
                      <a:pt x="134"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1" name="Freeform 158">
                <a:extLst>
                  <a:ext uri="{FF2B5EF4-FFF2-40B4-BE49-F238E27FC236}">
                    <a16:creationId xmlns:a16="http://schemas.microsoft.com/office/drawing/2014/main" id="{1137010E-FF31-4614-88C0-26A936611218}"/>
                  </a:ext>
                </a:extLst>
              </p:cNvPr>
              <p:cNvSpPr>
                <a:spLocks/>
              </p:cNvSpPr>
              <p:nvPr/>
            </p:nvSpPr>
            <p:spPr bwMode="auto">
              <a:xfrm>
                <a:off x="11512" y="4541"/>
                <a:ext cx="134" cy="77"/>
              </a:xfrm>
              <a:custGeom>
                <a:avLst/>
                <a:gdLst>
                  <a:gd name="T0" fmla="*/ 134 w 134"/>
                  <a:gd name="T1" fmla="*/ 63 h 77"/>
                  <a:gd name="T2" fmla="*/ 7 w 134"/>
                  <a:gd name="T3" fmla="*/ 77 h 77"/>
                  <a:gd name="T4" fmla="*/ 0 w 134"/>
                  <a:gd name="T5" fmla="*/ 14 h 77"/>
                  <a:gd name="T6" fmla="*/ 125 w 134"/>
                  <a:gd name="T7" fmla="*/ 0 h 77"/>
                  <a:gd name="T8" fmla="*/ 134 w 134"/>
                  <a:gd name="T9" fmla="*/ 63 h 77"/>
                </a:gdLst>
                <a:ahLst/>
                <a:cxnLst>
                  <a:cxn ang="0">
                    <a:pos x="T0" y="T1"/>
                  </a:cxn>
                  <a:cxn ang="0">
                    <a:pos x="T2" y="T3"/>
                  </a:cxn>
                  <a:cxn ang="0">
                    <a:pos x="T4" y="T5"/>
                  </a:cxn>
                  <a:cxn ang="0">
                    <a:pos x="T6" y="T7"/>
                  </a:cxn>
                  <a:cxn ang="0">
                    <a:pos x="T8" y="T9"/>
                  </a:cxn>
                </a:cxnLst>
                <a:rect l="0" t="0" r="r" b="b"/>
                <a:pathLst>
                  <a:path w="134" h="77">
                    <a:moveTo>
                      <a:pt x="134" y="63"/>
                    </a:moveTo>
                    <a:lnTo>
                      <a:pt x="7" y="77"/>
                    </a:lnTo>
                    <a:lnTo>
                      <a:pt x="0" y="14"/>
                    </a:lnTo>
                    <a:lnTo>
                      <a:pt x="125" y="0"/>
                    </a:lnTo>
                    <a:lnTo>
                      <a:pt x="134" y="63"/>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2" name="Freeform 159">
                <a:extLst>
                  <a:ext uri="{FF2B5EF4-FFF2-40B4-BE49-F238E27FC236}">
                    <a16:creationId xmlns:a16="http://schemas.microsoft.com/office/drawing/2014/main" id="{DB351F3F-9AC6-4C33-B3C5-B93B83556E9D}"/>
                  </a:ext>
                </a:extLst>
              </p:cNvPr>
              <p:cNvSpPr>
                <a:spLocks/>
              </p:cNvSpPr>
              <p:nvPr/>
            </p:nvSpPr>
            <p:spPr bwMode="auto">
              <a:xfrm>
                <a:off x="11658" y="4522"/>
                <a:ext cx="135" cy="80"/>
              </a:xfrm>
              <a:custGeom>
                <a:avLst/>
                <a:gdLst>
                  <a:gd name="T0" fmla="*/ 135 w 135"/>
                  <a:gd name="T1" fmla="*/ 63 h 80"/>
                  <a:gd name="T2" fmla="*/ 7 w 135"/>
                  <a:gd name="T3" fmla="*/ 80 h 80"/>
                  <a:gd name="T4" fmla="*/ 0 w 135"/>
                  <a:gd name="T5" fmla="*/ 16 h 80"/>
                  <a:gd name="T6" fmla="*/ 127 w 135"/>
                  <a:gd name="T7" fmla="*/ 0 h 80"/>
                  <a:gd name="T8" fmla="*/ 135 w 135"/>
                  <a:gd name="T9" fmla="*/ 63 h 80"/>
                </a:gdLst>
                <a:ahLst/>
                <a:cxnLst>
                  <a:cxn ang="0">
                    <a:pos x="T0" y="T1"/>
                  </a:cxn>
                  <a:cxn ang="0">
                    <a:pos x="T2" y="T3"/>
                  </a:cxn>
                  <a:cxn ang="0">
                    <a:pos x="T4" y="T5"/>
                  </a:cxn>
                  <a:cxn ang="0">
                    <a:pos x="T6" y="T7"/>
                  </a:cxn>
                  <a:cxn ang="0">
                    <a:pos x="T8" y="T9"/>
                  </a:cxn>
                </a:cxnLst>
                <a:rect l="0" t="0" r="r" b="b"/>
                <a:pathLst>
                  <a:path w="135" h="80">
                    <a:moveTo>
                      <a:pt x="135" y="63"/>
                    </a:moveTo>
                    <a:lnTo>
                      <a:pt x="7" y="80"/>
                    </a:lnTo>
                    <a:lnTo>
                      <a:pt x="0" y="16"/>
                    </a:lnTo>
                    <a:lnTo>
                      <a:pt x="127" y="0"/>
                    </a:lnTo>
                    <a:lnTo>
                      <a:pt x="135" y="63"/>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3" name="Freeform 160">
                <a:extLst>
                  <a:ext uri="{FF2B5EF4-FFF2-40B4-BE49-F238E27FC236}">
                    <a16:creationId xmlns:a16="http://schemas.microsoft.com/office/drawing/2014/main" id="{D9769EF3-8608-407D-A636-7B001C6F5B5D}"/>
                  </a:ext>
                </a:extLst>
              </p:cNvPr>
              <p:cNvSpPr>
                <a:spLocks/>
              </p:cNvSpPr>
              <p:nvPr/>
            </p:nvSpPr>
            <p:spPr bwMode="auto">
              <a:xfrm>
                <a:off x="11804" y="4505"/>
                <a:ext cx="135" cy="78"/>
              </a:xfrm>
              <a:custGeom>
                <a:avLst/>
                <a:gdLst>
                  <a:gd name="T0" fmla="*/ 135 w 135"/>
                  <a:gd name="T1" fmla="*/ 64 h 78"/>
                  <a:gd name="T2" fmla="*/ 7 w 135"/>
                  <a:gd name="T3" fmla="*/ 78 h 78"/>
                  <a:gd name="T4" fmla="*/ 0 w 135"/>
                  <a:gd name="T5" fmla="*/ 14 h 78"/>
                  <a:gd name="T6" fmla="*/ 128 w 135"/>
                  <a:gd name="T7" fmla="*/ 0 h 78"/>
                  <a:gd name="T8" fmla="*/ 135 w 135"/>
                  <a:gd name="T9" fmla="*/ 64 h 78"/>
                </a:gdLst>
                <a:ahLst/>
                <a:cxnLst>
                  <a:cxn ang="0">
                    <a:pos x="T0" y="T1"/>
                  </a:cxn>
                  <a:cxn ang="0">
                    <a:pos x="T2" y="T3"/>
                  </a:cxn>
                  <a:cxn ang="0">
                    <a:pos x="T4" y="T5"/>
                  </a:cxn>
                  <a:cxn ang="0">
                    <a:pos x="T6" y="T7"/>
                  </a:cxn>
                  <a:cxn ang="0">
                    <a:pos x="T8" y="T9"/>
                  </a:cxn>
                </a:cxnLst>
                <a:rect l="0" t="0" r="r" b="b"/>
                <a:pathLst>
                  <a:path w="135" h="78">
                    <a:moveTo>
                      <a:pt x="135" y="64"/>
                    </a:moveTo>
                    <a:lnTo>
                      <a:pt x="7" y="78"/>
                    </a:lnTo>
                    <a:lnTo>
                      <a:pt x="0" y="14"/>
                    </a:lnTo>
                    <a:lnTo>
                      <a:pt x="128" y="0"/>
                    </a:lnTo>
                    <a:lnTo>
                      <a:pt x="135"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4" name="Freeform 161">
                <a:extLst>
                  <a:ext uri="{FF2B5EF4-FFF2-40B4-BE49-F238E27FC236}">
                    <a16:creationId xmlns:a16="http://schemas.microsoft.com/office/drawing/2014/main" id="{7B06997D-C6FD-4CE5-B506-051518064E52}"/>
                  </a:ext>
                </a:extLst>
              </p:cNvPr>
              <p:cNvSpPr>
                <a:spLocks/>
              </p:cNvSpPr>
              <p:nvPr/>
            </p:nvSpPr>
            <p:spPr bwMode="auto">
              <a:xfrm>
                <a:off x="11951" y="4489"/>
                <a:ext cx="134" cy="78"/>
              </a:xfrm>
              <a:custGeom>
                <a:avLst/>
                <a:gdLst>
                  <a:gd name="T0" fmla="*/ 134 w 134"/>
                  <a:gd name="T1" fmla="*/ 63 h 78"/>
                  <a:gd name="T2" fmla="*/ 7 w 134"/>
                  <a:gd name="T3" fmla="*/ 78 h 78"/>
                  <a:gd name="T4" fmla="*/ 0 w 134"/>
                  <a:gd name="T5" fmla="*/ 14 h 78"/>
                  <a:gd name="T6" fmla="*/ 127 w 134"/>
                  <a:gd name="T7" fmla="*/ 0 h 78"/>
                  <a:gd name="T8" fmla="*/ 134 w 134"/>
                  <a:gd name="T9" fmla="*/ 63 h 78"/>
                </a:gdLst>
                <a:ahLst/>
                <a:cxnLst>
                  <a:cxn ang="0">
                    <a:pos x="T0" y="T1"/>
                  </a:cxn>
                  <a:cxn ang="0">
                    <a:pos x="T2" y="T3"/>
                  </a:cxn>
                  <a:cxn ang="0">
                    <a:pos x="T4" y="T5"/>
                  </a:cxn>
                  <a:cxn ang="0">
                    <a:pos x="T6" y="T7"/>
                  </a:cxn>
                  <a:cxn ang="0">
                    <a:pos x="T8" y="T9"/>
                  </a:cxn>
                </a:cxnLst>
                <a:rect l="0" t="0" r="r" b="b"/>
                <a:pathLst>
                  <a:path w="134" h="78">
                    <a:moveTo>
                      <a:pt x="134" y="63"/>
                    </a:moveTo>
                    <a:lnTo>
                      <a:pt x="7" y="78"/>
                    </a:lnTo>
                    <a:lnTo>
                      <a:pt x="0" y="14"/>
                    </a:lnTo>
                    <a:lnTo>
                      <a:pt x="127" y="0"/>
                    </a:lnTo>
                    <a:lnTo>
                      <a:pt x="134" y="63"/>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5" name="Freeform 162">
                <a:extLst>
                  <a:ext uri="{FF2B5EF4-FFF2-40B4-BE49-F238E27FC236}">
                    <a16:creationId xmlns:a16="http://schemas.microsoft.com/office/drawing/2014/main" id="{48F0DB81-3D1D-4E5C-97D5-C2AD86F44BDD}"/>
                  </a:ext>
                </a:extLst>
              </p:cNvPr>
              <p:cNvSpPr>
                <a:spLocks/>
              </p:cNvSpPr>
              <p:nvPr/>
            </p:nvSpPr>
            <p:spPr bwMode="auto">
              <a:xfrm>
                <a:off x="12097" y="4472"/>
                <a:ext cx="134" cy="78"/>
              </a:xfrm>
              <a:custGeom>
                <a:avLst/>
                <a:gdLst>
                  <a:gd name="T0" fmla="*/ 134 w 134"/>
                  <a:gd name="T1" fmla="*/ 64 h 78"/>
                  <a:gd name="T2" fmla="*/ 7 w 134"/>
                  <a:gd name="T3" fmla="*/ 78 h 78"/>
                  <a:gd name="T4" fmla="*/ 0 w 134"/>
                  <a:gd name="T5" fmla="*/ 14 h 78"/>
                  <a:gd name="T6" fmla="*/ 127 w 134"/>
                  <a:gd name="T7" fmla="*/ 0 h 78"/>
                  <a:gd name="T8" fmla="*/ 134 w 134"/>
                  <a:gd name="T9" fmla="*/ 64 h 78"/>
                </a:gdLst>
                <a:ahLst/>
                <a:cxnLst>
                  <a:cxn ang="0">
                    <a:pos x="T0" y="T1"/>
                  </a:cxn>
                  <a:cxn ang="0">
                    <a:pos x="T2" y="T3"/>
                  </a:cxn>
                  <a:cxn ang="0">
                    <a:pos x="T4" y="T5"/>
                  </a:cxn>
                  <a:cxn ang="0">
                    <a:pos x="T6" y="T7"/>
                  </a:cxn>
                  <a:cxn ang="0">
                    <a:pos x="T8" y="T9"/>
                  </a:cxn>
                </a:cxnLst>
                <a:rect l="0" t="0" r="r" b="b"/>
                <a:pathLst>
                  <a:path w="134" h="78">
                    <a:moveTo>
                      <a:pt x="134" y="64"/>
                    </a:moveTo>
                    <a:lnTo>
                      <a:pt x="7" y="78"/>
                    </a:lnTo>
                    <a:lnTo>
                      <a:pt x="0" y="14"/>
                    </a:lnTo>
                    <a:lnTo>
                      <a:pt x="127" y="0"/>
                    </a:lnTo>
                    <a:lnTo>
                      <a:pt x="134"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6" name="Freeform 163">
                <a:extLst>
                  <a:ext uri="{FF2B5EF4-FFF2-40B4-BE49-F238E27FC236}">
                    <a16:creationId xmlns:a16="http://schemas.microsoft.com/office/drawing/2014/main" id="{F7F7DEB4-20F4-4B61-878B-2BA2581FD084}"/>
                  </a:ext>
                </a:extLst>
              </p:cNvPr>
              <p:cNvSpPr>
                <a:spLocks/>
              </p:cNvSpPr>
              <p:nvPr/>
            </p:nvSpPr>
            <p:spPr bwMode="auto">
              <a:xfrm>
                <a:off x="12243" y="4453"/>
                <a:ext cx="134" cy="80"/>
              </a:xfrm>
              <a:custGeom>
                <a:avLst/>
                <a:gdLst>
                  <a:gd name="T0" fmla="*/ 134 w 134"/>
                  <a:gd name="T1" fmla="*/ 64 h 80"/>
                  <a:gd name="T2" fmla="*/ 9 w 134"/>
                  <a:gd name="T3" fmla="*/ 80 h 80"/>
                  <a:gd name="T4" fmla="*/ 0 w 134"/>
                  <a:gd name="T5" fmla="*/ 17 h 80"/>
                  <a:gd name="T6" fmla="*/ 127 w 134"/>
                  <a:gd name="T7" fmla="*/ 0 h 80"/>
                  <a:gd name="T8" fmla="*/ 134 w 134"/>
                  <a:gd name="T9" fmla="*/ 64 h 80"/>
                </a:gdLst>
                <a:ahLst/>
                <a:cxnLst>
                  <a:cxn ang="0">
                    <a:pos x="T0" y="T1"/>
                  </a:cxn>
                  <a:cxn ang="0">
                    <a:pos x="T2" y="T3"/>
                  </a:cxn>
                  <a:cxn ang="0">
                    <a:pos x="T4" y="T5"/>
                  </a:cxn>
                  <a:cxn ang="0">
                    <a:pos x="T6" y="T7"/>
                  </a:cxn>
                  <a:cxn ang="0">
                    <a:pos x="T8" y="T9"/>
                  </a:cxn>
                </a:cxnLst>
                <a:rect l="0" t="0" r="r" b="b"/>
                <a:pathLst>
                  <a:path w="134" h="80">
                    <a:moveTo>
                      <a:pt x="134" y="64"/>
                    </a:moveTo>
                    <a:lnTo>
                      <a:pt x="9" y="80"/>
                    </a:lnTo>
                    <a:lnTo>
                      <a:pt x="0" y="17"/>
                    </a:lnTo>
                    <a:lnTo>
                      <a:pt x="127" y="0"/>
                    </a:lnTo>
                    <a:lnTo>
                      <a:pt x="134" y="64"/>
                    </a:lnTo>
                    <a:close/>
                  </a:path>
                </a:pathLst>
              </a:custGeom>
              <a:solidFill>
                <a:srgbClr val="CC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7" name="Freeform 164">
                <a:extLst>
                  <a:ext uri="{FF2B5EF4-FFF2-40B4-BE49-F238E27FC236}">
                    <a16:creationId xmlns:a16="http://schemas.microsoft.com/office/drawing/2014/main" id="{387AF7FF-EBD3-40D6-9787-4B3C2C6579A8}"/>
                  </a:ext>
                </a:extLst>
              </p:cNvPr>
              <p:cNvSpPr>
                <a:spLocks/>
              </p:cNvSpPr>
              <p:nvPr/>
            </p:nvSpPr>
            <p:spPr bwMode="auto">
              <a:xfrm>
                <a:off x="10057" y="5062"/>
                <a:ext cx="2448" cy="318"/>
              </a:xfrm>
              <a:custGeom>
                <a:avLst/>
                <a:gdLst>
                  <a:gd name="T0" fmla="*/ 2443 w 2448"/>
                  <a:gd name="T1" fmla="*/ 0 h 318"/>
                  <a:gd name="T2" fmla="*/ 0 w 2448"/>
                  <a:gd name="T3" fmla="*/ 285 h 318"/>
                  <a:gd name="T4" fmla="*/ 5 w 2448"/>
                  <a:gd name="T5" fmla="*/ 318 h 318"/>
                  <a:gd name="T6" fmla="*/ 2448 w 2448"/>
                  <a:gd name="T7" fmla="*/ 33 h 318"/>
                  <a:gd name="T8" fmla="*/ 2443 w 2448"/>
                  <a:gd name="T9" fmla="*/ 0 h 318"/>
                </a:gdLst>
                <a:ahLst/>
                <a:cxnLst>
                  <a:cxn ang="0">
                    <a:pos x="T0" y="T1"/>
                  </a:cxn>
                  <a:cxn ang="0">
                    <a:pos x="T2" y="T3"/>
                  </a:cxn>
                  <a:cxn ang="0">
                    <a:pos x="T4" y="T5"/>
                  </a:cxn>
                  <a:cxn ang="0">
                    <a:pos x="T6" y="T7"/>
                  </a:cxn>
                  <a:cxn ang="0">
                    <a:pos x="T8" y="T9"/>
                  </a:cxn>
                </a:cxnLst>
                <a:rect l="0" t="0" r="r" b="b"/>
                <a:pathLst>
                  <a:path w="2448" h="318">
                    <a:moveTo>
                      <a:pt x="2443" y="0"/>
                    </a:moveTo>
                    <a:lnTo>
                      <a:pt x="0" y="285"/>
                    </a:lnTo>
                    <a:lnTo>
                      <a:pt x="5" y="318"/>
                    </a:lnTo>
                    <a:lnTo>
                      <a:pt x="2448" y="33"/>
                    </a:lnTo>
                    <a:lnTo>
                      <a:pt x="2443" y="0"/>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8" name="Freeform 165">
                <a:extLst>
                  <a:ext uri="{FF2B5EF4-FFF2-40B4-BE49-F238E27FC236}">
                    <a16:creationId xmlns:a16="http://schemas.microsoft.com/office/drawing/2014/main" id="{5E415BAB-D4DD-4BA9-A91A-5EC63A3173B5}"/>
                  </a:ext>
                </a:extLst>
              </p:cNvPr>
              <p:cNvSpPr>
                <a:spLocks/>
              </p:cNvSpPr>
              <p:nvPr/>
            </p:nvSpPr>
            <p:spPr bwMode="auto">
              <a:xfrm>
                <a:off x="9975" y="4357"/>
                <a:ext cx="2449" cy="327"/>
              </a:xfrm>
              <a:custGeom>
                <a:avLst/>
                <a:gdLst>
                  <a:gd name="T0" fmla="*/ 2449 w 2449"/>
                  <a:gd name="T1" fmla="*/ 42 h 327"/>
                  <a:gd name="T2" fmla="*/ 4 w 2449"/>
                  <a:gd name="T3" fmla="*/ 327 h 327"/>
                  <a:gd name="T4" fmla="*/ 0 w 2449"/>
                  <a:gd name="T5" fmla="*/ 285 h 327"/>
                  <a:gd name="T6" fmla="*/ 2445 w 2449"/>
                  <a:gd name="T7" fmla="*/ 0 h 327"/>
                  <a:gd name="T8" fmla="*/ 2449 w 2449"/>
                  <a:gd name="T9" fmla="*/ 42 h 327"/>
                </a:gdLst>
                <a:ahLst/>
                <a:cxnLst>
                  <a:cxn ang="0">
                    <a:pos x="T0" y="T1"/>
                  </a:cxn>
                  <a:cxn ang="0">
                    <a:pos x="T2" y="T3"/>
                  </a:cxn>
                  <a:cxn ang="0">
                    <a:pos x="T4" y="T5"/>
                  </a:cxn>
                  <a:cxn ang="0">
                    <a:pos x="T6" y="T7"/>
                  </a:cxn>
                  <a:cxn ang="0">
                    <a:pos x="T8" y="T9"/>
                  </a:cxn>
                </a:cxnLst>
                <a:rect l="0" t="0" r="r" b="b"/>
                <a:pathLst>
                  <a:path w="2449" h="327">
                    <a:moveTo>
                      <a:pt x="2449" y="42"/>
                    </a:moveTo>
                    <a:lnTo>
                      <a:pt x="4" y="327"/>
                    </a:lnTo>
                    <a:lnTo>
                      <a:pt x="0" y="285"/>
                    </a:lnTo>
                    <a:lnTo>
                      <a:pt x="2445" y="0"/>
                    </a:lnTo>
                    <a:lnTo>
                      <a:pt x="2449" y="42"/>
                    </a:lnTo>
                    <a:close/>
                  </a:path>
                </a:pathLst>
              </a:custGeom>
              <a:solidFill>
                <a:srgbClr val="E7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39" name="Freeform 167">
                <a:extLst>
                  <a:ext uri="{FF2B5EF4-FFF2-40B4-BE49-F238E27FC236}">
                    <a16:creationId xmlns:a16="http://schemas.microsoft.com/office/drawing/2014/main" id="{1A667310-4FFF-4601-A4DE-6DC6E4C0D9DC}"/>
                  </a:ext>
                </a:extLst>
              </p:cNvPr>
              <p:cNvSpPr>
                <a:spLocks noEditPoints="1"/>
              </p:cNvSpPr>
              <p:nvPr/>
            </p:nvSpPr>
            <p:spPr bwMode="auto">
              <a:xfrm>
                <a:off x="12549" y="3321"/>
                <a:ext cx="486" cy="444"/>
              </a:xfrm>
              <a:custGeom>
                <a:avLst/>
                <a:gdLst>
                  <a:gd name="T0" fmla="*/ 0 w 206"/>
                  <a:gd name="T1" fmla="*/ 154 h 188"/>
                  <a:gd name="T2" fmla="*/ 12 w 206"/>
                  <a:gd name="T3" fmla="*/ 172 h 188"/>
                  <a:gd name="T4" fmla="*/ 48 w 206"/>
                  <a:gd name="T5" fmla="*/ 149 h 188"/>
                  <a:gd name="T6" fmla="*/ 156 w 206"/>
                  <a:gd name="T7" fmla="*/ 165 h 188"/>
                  <a:gd name="T8" fmla="*/ 180 w 206"/>
                  <a:gd name="T9" fmla="*/ 49 h 188"/>
                  <a:gd name="T10" fmla="*/ 65 w 206"/>
                  <a:gd name="T11" fmla="*/ 25 h 188"/>
                  <a:gd name="T12" fmla="*/ 35 w 206"/>
                  <a:gd name="T13" fmla="*/ 131 h 188"/>
                  <a:gd name="T14" fmla="*/ 0 w 206"/>
                  <a:gd name="T15" fmla="*/ 154 h 188"/>
                  <a:gd name="T16" fmla="*/ 76 w 206"/>
                  <a:gd name="T17" fmla="*/ 42 h 188"/>
                  <a:gd name="T18" fmla="*/ 164 w 206"/>
                  <a:gd name="T19" fmla="*/ 60 h 188"/>
                  <a:gd name="T20" fmla="*/ 145 w 206"/>
                  <a:gd name="T21" fmla="*/ 148 h 188"/>
                  <a:gd name="T22" fmla="*/ 58 w 206"/>
                  <a:gd name="T23" fmla="*/ 129 h 188"/>
                  <a:gd name="T24" fmla="*/ 76 w 206"/>
                  <a:gd name="T25" fmla="*/ 4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 h="188">
                    <a:moveTo>
                      <a:pt x="0" y="154"/>
                    </a:moveTo>
                    <a:cubicBezTo>
                      <a:pt x="12" y="172"/>
                      <a:pt x="12" y="172"/>
                      <a:pt x="12" y="172"/>
                    </a:cubicBezTo>
                    <a:cubicBezTo>
                      <a:pt x="48" y="149"/>
                      <a:pt x="48" y="149"/>
                      <a:pt x="48" y="149"/>
                    </a:cubicBezTo>
                    <a:cubicBezTo>
                      <a:pt x="74" y="180"/>
                      <a:pt x="121" y="188"/>
                      <a:pt x="156" y="165"/>
                    </a:cubicBezTo>
                    <a:cubicBezTo>
                      <a:pt x="195" y="140"/>
                      <a:pt x="206" y="88"/>
                      <a:pt x="180" y="49"/>
                    </a:cubicBezTo>
                    <a:cubicBezTo>
                      <a:pt x="155" y="11"/>
                      <a:pt x="104" y="0"/>
                      <a:pt x="65" y="25"/>
                    </a:cubicBezTo>
                    <a:cubicBezTo>
                      <a:pt x="30" y="48"/>
                      <a:pt x="18" y="93"/>
                      <a:pt x="35" y="131"/>
                    </a:cubicBezTo>
                    <a:lnTo>
                      <a:pt x="0" y="154"/>
                    </a:lnTo>
                    <a:close/>
                    <a:moveTo>
                      <a:pt x="76" y="42"/>
                    </a:moveTo>
                    <a:cubicBezTo>
                      <a:pt x="105" y="23"/>
                      <a:pt x="145" y="31"/>
                      <a:pt x="164" y="60"/>
                    </a:cubicBezTo>
                    <a:cubicBezTo>
                      <a:pt x="183" y="90"/>
                      <a:pt x="174" y="129"/>
                      <a:pt x="145" y="148"/>
                    </a:cubicBezTo>
                    <a:cubicBezTo>
                      <a:pt x="116" y="167"/>
                      <a:pt x="77" y="159"/>
                      <a:pt x="58" y="129"/>
                    </a:cubicBezTo>
                    <a:cubicBezTo>
                      <a:pt x="39" y="100"/>
                      <a:pt x="47" y="61"/>
                      <a:pt x="76" y="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0" name="Freeform 170">
                <a:extLst>
                  <a:ext uri="{FF2B5EF4-FFF2-40B4-BE49-F238E27FC236}">
                    <a16:creationId xmlns:a16="http://schemas.microsoft.com/office/drawing/2014/main" id="{15FF6C39-22FA-4876-A398-75ADE18C06B3}"/>
                  </a:ext>
                </a:extLst>
              </p:cNvPr>
              <p:cNvSpPr>
                <a:spLocks/>
              </p:cNvSpPr>
              <p:nvPr/>
            </p:nvSpPr>
            <p:spPr bwMode="auto">
              <a:xfrm>
                <a:off x="12132" y="3661"/>
                <a:ext cx="465" cy="339"/>
              </a:xfrm>
              <a:custGeom>
                <a:avLst/>
                <a:gdLst>
                  <a:gd name="T0" fmla="*/ 176 w 197"/>
                  <a:gd name="T1" fmla="*/ 0 h 144"/>
                  <a:gd name="T2" fmla="*/ 172 w 197"/>
                  <a:gd name="T3" fmla="*/ 3 h 144"/>
                  <a:gd name="T4" fmla="*/ 19 w 197"/>
                  <a:gd name="T5" fmla="*/ 102 h 144"/>
                  <a:gd name="T6" fmla="*/ 6 w 197"/>
                  <a:gd name="T7" fmla="*/ 135 h 144"/>
                  <a:gd name="T8" fmla="*/ 41 w 197"/>
                  <a:gd name="T9" fmla="*/ 135 h 144"/>
                  <a:gd name="T10" fmla="*/ 194 w 197"/>
                  <a:gd name="T11" fmla="*/ 36 h 144"/>
                  <a:gd name="T12" fmla="*/ 197 w 197"/>
                  <a:gd name="T13" fmla="*/ 33 h 144"/>
                  <a:gd name="T14" fmla="*/ 176 w 197"/>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7" h="144">
                    <a:moveTo>
                      <a:pt x="176" y="0"/>
                    </a:moveTo>
                    <a:cubicBezTo>
                      <a:pt x="175" y="1"/>
                      <a:pt x="173" y="2"/>
                      <a:pt x="172" y="3"/>
                    </a:cubicBezTo>
                    <a:cubicBezTo>
                      <a:pt x="19" y="102"/>
                      <a:pt x="19" y="102"/>
                      <a:pt x="19" y="102"/>
                    </a:cubicBezTo>
                    <a:cubicBezTo>
                      <a:pt x="6" y="111"/>
                      <a:pt x="0" y="126"/>
                      <a:pt x="6" y="135"/>
                    </a:cubicBezTo>
                    <a:cubicBezTo>
                      <a:pt x="12" y="144"/>
                      <a:pt x="27" y="144"/>
                      <a:pt x="41" y="135"/>
                    </a:cubicBezTo>
                    <a:cubicBezTo>
                      <a:pt x="194" y="36"/>
                      <a:pt x="194" y="36"/>
                      <a:pt x="194" y="36"/>
                    </a:cubicBezTo>
                    <a:cubicBezTo>
                      <a:pt x="195" y="35"/>
                      <a:pt x="196" y="34"/>
                      <a:pt x="197" y="33"/>
                    </a:cubicBezTo>
                    <a:lnTo>
                      <a:pt x="176" y="0"/>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1" name="Freeform 171">
                <a:extLst>
                  <a:ext uri="{FF2B5EF4-FFF2-40B4-BE49-F238E27FC236}">
                    <a16:creationId xmlns:a16="http://schemas.microsoft.com/office/drawing/2014/main" id="{F7135452-32D9-41B4-B269-41B02017E1D7}"/>
                  </a:ext>
                </a:extLst>
              </p:cNvPr>
              <p:cNvSpPr>
                <a:spLocks/>
              </p:cNvSpPr>
              <p:nvPr/>
            </p:nvSpPr>
            <p:spPr bwMode="auto">
              <a:xfrm>
                <a:off x="10602" y="3691"/>
                <a:ext cx="952" cy="309"/>
              </a:xfrm>
              <a:custGeom>
                <a:avLst/>
                <a:gdLst>
                  <a:gd name="T0" fmla="*/ 404 w 404"/>
                  <a:gd name="T1" fmla="*/ 0 h 131"/>
                  <a:gd name="T2" fmla="*/ 401 w 404"/>
                  <a:gd name="T3" fmla="*/ 0 h 131"/>
                  <a:gd name="T4" fmla="*/ 199 w 404"/>
                  <a:gd name="T5" fmla="*/ 125 h 131"/>
                  <a:gd name="T6" fmla="*/ 197 w 404"/>
                  <a:gd name="T7" fmla="*/ 125 h 131"/>
                  <a:gd name="T8" fmla="*/ 190 w 404"/>
                  <a:gd name="T9" fmla="*/ 125 h 131"/>
                  <a:gd name="T10" fmla="*/ 97 w 404"/>
                  <a:gd name="T11" fmla="*/ 102 h 131"/>
                  <a:gd name="T12" fmla="*/ 3 w 404"/>
                  <a:gd name="T13" fmla="*/ 21 h 131"/>
                  <a:gd name="T14" fmla="*/ 0 w 404"/>
                  <a:gd name="T15" fmla="*/ 15 h 131"/>
                  <a:gd name="T16" fmla="*/ 199 w 404"/>
                  <a:gd name="T17" fmla="*/ 131 h 131"/>
                  <a:gd name="T18" fmla="*/ 200 w 404"/>
                  <a:gd name="T19" fmla="*/ 131 h 131"/>
                  <a:gd name="T20" fmla="*/ 404 w 404"/>
                  <a:gd name="T2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4" h="131">
                    <a:moveTo>
                      <a:pt x="404" y="0"/>
                    </a:moveTo>
                    <a:cubicBezTo>
                      <a:pt x="401" y="0"/>
                      <a:pt x="401" y="0"/>
                      <a:pt x="401" y="0"/>
                    </a:cubicBezTo>
                    <a:cubicBezTo>
                      <a:pt x="381" y="56"/>
                      <a:pt x="298" y="124"/>
                      <a:pt x="199" y="125"/>
                    </a:cubicBezTo>
                    <a:cubicBezTo>
                      <a:pt x="198" y="125"/>
                      <a:pt x="198" y="125"/>
                      <a:pt x="197" y="125"/>
                    </a:cubicBezTo>
                    <a:cubicBezTo>
                      <a:pt x="195" y="125"/>
                      <a:pt x="192" y="125"/>
                      <a:pt x="190" y="125"/>
                    </a:cubicBezTo>
                    <a:cubicBezTo>
                      <a:pt x="156" y="124"/>
                      <a:pt x="125" y="115"/>
                      <a:pt x="97" y="102"/>
                    </a:cubicBezTo>
                    <a:cubicBezTo>
                      <a:pt x="55" y="82"/>
                      <a:pt x="21" y="51"/>
                      <a:pt x="3" y="21"/>
                    </a:cubicBezTo>
                    <a:cubicBezTo>
                      <a:pt x="2" y="19"/>
                      <a:pt x="1" y="17"/>
                      <a:pt x="0" y="15"/>
                    </a:cubicBezTo>
                    <a:cubicBezTo>
                      <a:pt x="26" y="69"/>
                      <a:pt x="105" y="131"/>
                      <a:pt x="199" y="131"/>
                    </a:cubicBezTo>
                    <a:cubicBezTo>
                      <a:pt x="199" y="131"/>
                      <a:pt x="200" y="131"/>
                      <a:pt x="200" y="131"/>
                    </a:cubicBezTo>
                    <a:cubicBezTo>
                      <a:pt x="301" y="131"/>
                      <a:pt x="385" y="57"/>
                      <a:pt x="404" y="0"/>
                    </a:cubicBezTo>
                  </a:path>
                </a:pathLst>
              </a:custGeom>
              <a:solidFill>
                <a:srgbClr val="BD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2" name="Freeform 172">
                <a:extLst>
                  <a:ext uri="{FF2B5EF4-FFF2-40B4-BE49-F238E27FC236}">
                    <a16:creationId xmlns:a16="http://schemas.microsoft.com/office/drawing/2014/main" id="{72E146A8-5B2B-46AD-B704-109CACD72EC1}"/>
                  </a:ext>
                </a:extLst>
              </p:cNvPr>
              <p:cNvSpPr>
                <a:spLocks/>
              </p:cNvSpPr>
              <p:nvPr/>
            </p:nvSpPr>
            <p:spPr bwMode="auto">
              <a:xfrm>
                <a:off x="10576" y="3385"/>
                <a:ext cx="983" cy="604"/>
              </a:xfrm>
              <a:custGeom>
                <a:avLst/>
                <a:gdLst>
                  <a:gd name="T0" fmla="*/ 417 w 417"/>
                  <a:gd name="T1" fmla="*/ 105 h 256"/>
                  <a:gd name="T2" fmla="*/ 210 w 417"/>
                  <a:gd name="T3" fmla="*/ 255 h 256"/>
                  <a:gd name="T4" fmla="*/ 1 w 417"/>
                  <a:gd name="T5" fmla="*/ 107 h 256"/>
                  <a:gd name="T6" fmla="*/ 208 w 417"/>
                  <a:gd name="T7" fmla="*/ 1 h 256"/>
                  <a:gd name="T8" fmla="*/ 417 w 417"/>
                  <a:gd name="T9" fmla="*/ 105 h 256"/>
                </a:gdLst>
                <a:ahLst/>
                <a:cxnLst>
                  <a:cxn ang="0">
                    <a:pos x="T0" y="T1"/>
                  </a:cxn>
                  <a:cxn ang="0">
                    <a:pos x="T2" y="T3"/>
                  </a:cxn>
                  <a:cxn ang="0">
                    <a:pos x="T4" y="T5"/>
                  </a:cxn>
                  <a:cxn ang="0">
                    <a:pos x="T6" y="T7"/>
                  </a:cxn>
                  <a:cxn ang="0">
                    <a:pos x="T8" y="T9"/>
                  </a:cxn>
                </a:cxnLst>
                <a:rect l="0" t="0" r="r" b="b"/>
                <a:pathLst>
                  <a:path w="417" h="256">
                    <a:moveTo>
                      <a:pt x="417" y="105"/>
                    </a:moveTo>
                    <a:cubicBezTo>
                      <a:pt x="417" y="163"/>
                      <a:pt x="324" y="254"/>
                      <a:pt x="210" y="255"/>
                    </a:cubicBezTo>
                    <a:cubicBezTo>
                      <a:pt x="94" y="256"/>
                      <a:pt x="1" y="166"/>
                      <a:pt x="1" y="107"/>
                    </a:cubicBezTo>
                    <a:cubicBezTo>
                      <a:pt x="0" y="49"/>
                      <a:pt x="93" y="1"/>
                      <a:pt x="208" y="1"/>
                    </a:cubicBezTo>
                    <a:cubicBezTo>
                      <a:pt x="323" y="0"/>
                      <a:pt x="417" y="47"/>
                      <a:pt x="417" y="105"/>
                    </a:cubicBezTo>
                  </a:path>
                </a:pathLst>
              </a:custGeom>
              <a:solidFill>
                <a:srgbClr val="4B72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3" name="Freeform 173">
                <a:extLst>
                  <a:ext uri="{FF2B5EF4-FFF2-40B4-BE49-F238E27FC236}">
                    <a16:creationId xmlns:a16="http://schemas.microsoft.com/office/drawing/2014/main" id="{9A9A2976-1796-4805-B7EC-E788B12886E3}"/>
                  </a:ext>
                </a:extLst>
              </p:cNvPr>
              <p:cNvSpPr>
                <a:spLocks/>
              </p:cNvSpPr>
              <p:nvPr/>
            </p:nvSpPr>
            <p:spPr bwMode="auto">
              <a:xfrm>
                <a:off x="10571" y="3375"/>
                <a:ext cx="983" cy="614"/>
              </a:xfrm>
              <a:custGeom>
                <a:avLst/>
                <a:gdLst>
                  <a:gd name="T0" fmla="*/ 417 w 417"/>
                  <a:gd name="T1" fmla="*/ 105 h 260"/>
                  <a:gd name="T2" fmla="*/ 210 w 417"/>
                  <a:gd name="T3" fmla="*/ 259 h 260"/>
                  <a:gd name="T4" fmla="*/ 1 w 417"/>
                  <a:gd name="T5" fmla="*/ 108 h 260"/>
                  <a:gd name="T6" fmla="*/ 208 w 417"/>
                  <a:gd name="T7" fmla="*/ 1 h 260"/>
                  <a:gd name="T8" fmla="*/ 417 w 417"/>
                  <a:gd name="T9" fmla="*/ 105 h 260"/>
                </a:gdLst>
                <a:ahLst/>
                <a:cxnLst>
                  <a:cxn ang="0">
                    <a:pos x="T0" y="T1"/>
                  </a:cxn>
                  <a:cxn ang="0">
                    <a:pos x="T2" y="T3"/>
                  </a:cxn>
                  <a:cxn ang="0">
                    <a:pos x="T4" y="T5"/>
                  </a:cxn>
                  <a:cxn ang="0">
                    <a:pos x="T6" y="T7"/>
                  </a:cxn>
                  <a:cxn ang="0">
                    <a:pos x="T8" y="T9"/>
                  </a:cxn>
                </a:cxnLst>
                <a:rect l="0" t="0" r="r" b="b"/>
                <a:pathLst>
                  <a:path w="417" h="260">
                    <a:moveTo>
                      <a:pt x="417" y="105"/>
                    </a:moveTo>
                    <a:cubicBezTo>
                      <a:pt x="417" y="163"/>
                      <a:pt x="325" y="258"/>
                      <a:pt x="210" y="259"/>
                    </a:cubicBezTo>
                    <a:cubicBezTo>
                      <a:pt x="94" y="260"/>
                      <a:pt x="1" y="166"/>
                      <a:pt x="1" y="108"/>
                    </a:cubicBezTo>
                    <a:cubicBezTo>
                      <a:pt x="0" y="49"/>
                      <a:pt x="93" y="2"/>
                      <a:pt x="208" y="1"/>
                    </a:cubicBezTo>
                    <a:cubicBezTo>
                      <a:pt x="323" y="0"/>
                      <a:pt x="417" y="47"/>
                      <a:pt x="417" y="105"/>
                    </a:cubicBezTo>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4" name="Freeform 174">
                <a:extLst>
                  <a:ext uri="{FF2B5EF4-FFF2-40B4-BE49-F238E27FC236}">
                    <a16:creationId xmlns:a16="http://schemas.microsoft.com/office/drawing/2014/main" id="{0A58FC5E-EF0E-46CF-A772-EC61099BB100}"/>
                  </a:ext>
                </a:extLst>
              </p:cNvPr>
              <p:cNvSpPr>
                <a:spLocks/>
              </p:cNvSpPr>
              <p:nvPr/>
            </p:nvSpPr>
            <p:spPr bwMode="auto">
              <a:xfrm>
                <a:off x="9463" y="2857"/>
                <a:ext cx="3244" cy="150"/>
              </a:xfrm>
              <a:custGeom>
                <a:avLst/>
                <a:gdLst>
                  <a:gd name="T0" fmla="*/ 1376 w 1376"/>
                  <a:gd name="T1" fmla="*/ 42 h 64"/>
                  <a:gd name="T2" fmla="*/ 1358 w 1376"/>
                  <a:gd name="T3" fmla="*/ 56 h 64"/>
                  <a:gd name="T4" fmla="*/ 18 w 1376"/>
                  <a:gd name="T5" fmla="*/ 64 h 64"/>
                  <a:gd name="T6" fmla="*/ 0 w 1376"/>
                  <a:gd name="T7" fmla="*/ 51 h 64"/>
                  <a:gd name="T8" fmla="*/ 0 w 1376"/>
                  <a:gd name="T9" fmla="*/ 22 h 64"/>
                  <a:gd name="T10" fmla="*/ 18 w 1376"/>
                  <a:gd name="T11" fmla="*/ 8 h 64"/>
                  <a:gd name="T12" fmla="*/ 1357 w 1376"/>
                  <a:gd name="T13" fmla="*/ 0 h 64"/>
                  <a:gd name="T14" fmla="*/ 1376 w 1376"/>
                  <a:gd name="T15" fmla="*/ 14 h 64"/>
                  <a:gd name="T16" fmla="*/ 1376 w 1376"/>
                  <a:gd name="T17" fmla="*/ 4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6" h="64">
                    <a:moveTo>
                      <a:pt x="1376" y="42"/>
                    </a:moveTo>
                    <a:cubicBezTo>
                      <a:pt x="1376" y="50"/>
                      <a:pt x="1368" y="56"/>
                      <a:pt x="1358" y="56"/>
                    </a:cubicBezTo>
                    <a:cubicBezTo>
                      <a:pt x="18" y="64"/>
                      <a:pt x="18" y="64"/>
                      <a:pt x="18" y="64"/>
                    </a:cubicBezTo>
                    <a:cubicBezTo>
                      <a:pt x="8" y="64"/>
                      <a:pt x="0" y="58"/>
                      <a:pt x="0" y="51"/>
                    </a:cubicBezTo>
                    <a:cubicBezTo>
                      <a:pt x="0" y="22"/>
                      <a:pt x="0" y="22"/>
                      <a:pt x="0" y="22"/>
                    </a:cubicBezTo>
                    <a:cubicBezTo>
                      <a:pt x="0" y="14"/>
                      <a:pt x="8" y="8"/>
                      <a:pt x="18" y="8"/>
                    </a:cubicBezTo>
                    <a:cubicBezTo>
                      <a:pt x="1357" y="0"/>
                      <a:pt x="1357" y="0"/>
                      <a:pt x="1357" y="0"/>
                    </a:cubicBezTo>
                    <a:cubicBezTo>
                      <a:pt x="1367" y="0"/>
                      <a:pt x="1376" y="6"/>
                      <a:pt x="1376" y="14"/>
                    </a:cubicBezTo>
                    <a:lnTo>
                      <a:pt x="1376" y="42"/>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5" name="Freeform 175">
                <a:extLst>
                  <a:ext uri="{FF2B5EF4-FFF2-40B4-BE49-F238E27FC236}">
                    <a16:creationId xmlns:a16="http://schemas.microsoft.com/office/drawing/2014/main" id="{1BF04FCB-4167-47D5-A623-5A634F318CD2}"/>
                  </a:ext>
                </a:extLst>
              </p:cNvPr>
              <p:cNvSpPr>
                <a:spLocks/>
              </p:cNvSpPr>
              <p:nvPr/>
            </p:nvSpPr>
            <p:spPr bwMode="auto">
              <a:xfrm>
                <a:off x="11554" y="3663"/>
                <a:ext cx="712" cy="28"/>
              </a:xfrm>
              <a:custGeom>
                <a:avLst/>
                <a:gdLst>
                  <a:gd name="T0" fmla="*/ 302 w 302"/>
                  <a:gd name="T1" fmla="*/ 0 h 12"/>
                  <a:gd name="T2" fmla="*/ 286 w 302"/>
                  <a:gd name="T3" fmla="*/ 6 h 12"/>
                  <a:gd name="T4" fmla="*/ 1 w 302"/>
                  <a:gd name="T5" fmla="*/ 7 h 12"/>
                  <a:gd name="T6" fmla="*/ 0 w 302"/>
                  <a:gd name="T7" fmla="*/ 12 h 12"/>
                  <a:gd name="T8" fmla="*/ 282 w 302"/>
                  <a:gd name="T9" fmla="*/ 10 h 12"/>
                  <a:gd name="T10" fmla="*/ 301 w 302"/>
                  <a:gd name="T11" fmla="*/ 1 h 12"/>
                  <a:gd name="T12" fmla="*/ 302 w 30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2" h="12">
                    <a:moveTo>
                      <a:pt x="302" y="0"/>
                    </a:moveTo>
                    <a:cubicBezTo>
                      <a:pt x="298" y="3"/>
                      <a:pt x="291" y="6"/>
                      <a:pt x="286" y="6"/>
                    </a:cubicBezTo>
                    <a:cubicBezTo>
                      <a:pt x="1" y="7"/>
                      <a:pt x="1" y="7"/>
                      <a:pt x="1" y="7"/>
                    </a:cubicBezTo>
                    <a:cubicBezTo>
                      <a:pt x="1" y="9"/>
                      <a:pt x="0" y="10"/>
                      <a:pt x="0" y="12"/>
                    </a:cubicBezTo>
                    <a:cubicBezTo>
                      <a:pt x="282" y="10"/>
                      <a:pt x="282" y="10"/>
                      <a:pt x="282" y="10"/>
                    </a:cubicBezTo>
                    <a:cubicBezTo>
                      <a:pt x="289" y="10"/>
                      <a:pt x="298" y="6"/>
                      <a:pt x="301" y="1"/>
                    </a:cubicBezTo>
                    <a:cubicBezTo>
                      <a:pt x="302" y="0"/>
                      <a:pt x="302" y="0"/>
                      <a:pt x="302" y="0"/>
                    </a:cubicBezTo>
                  </a:path>
                </a:pathLst>
              </a:custGeom>
              <a:solidFill>
                <a:srgbClr val="BD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6" name="Freeform 176">
                <a:extLst>
                  <a:ext uri="{FF2B5EF4-FFF2-40B4-BE49-F238E27FC236}">
                    <a16:creationId xmlns:a16="http://schemas.microsoft.com/office/drawing/2014/main" id="{2C4E685E-94AD-4005-B0E6-6F468DCD63B8}"/>
                  </a:ext>
                </a:extLst>
              </p:cNvPr>
              <p:cNvSpPr>
                <a:spLocks/>
              </p:cNvSpPr>
              <p:nvPr/>
            </p:nvSpPr>
            <p:spPr bwMode="auto">
              <a:xfrm>
                <a:off x="11547" y="3680"/>
                <a:ext cx="10" cy="11"/>
              </a:xfrm>
              <a:custGeom>
                <a:avLst/>
                <a:gdLst>
                  <a:gd name="T0" fmla="*/ 4 w 4"/>
                  <a:gd name="T1" fmla="*/ 0 h 5"/>
                  <a:gd name="T2" fmla="*/ 2 w 4"/>
                  <a:gd name="T3" fmla="*/ 0 h 5"/>
                  <a:gd name="T4" fmla="*/ 0 w 4"/>
                  <a:gd name="T5" fmla="*/ 5 h 5"/>
                  <a:gd name="T6" fmla="*/ 3 w 4"/>
                  <a:gd name="T7" fmla="*/ 5 h 5"/>
                  <a:gd name="T8" fmla="*/ 4 w 4"/>
                  <a:gd name="T9" fmla="*/ 0 h 5"/>
                </a:gdLst>
                <a:ahLst/>
                <a:cxnLst>
                  <a:cxn ang="0">
                    <a:pos x="T0" y="T1"/>
                  </a:cxn>
                  <a:cxn ang="0">
                    <a:pos x="T2" y="T3"/>
                  </a:cxn>
                  <a:cxn ang="0">
                    <a:pos x="T4" y="T5"/>
                  </a:cxn>
                  <a:cxn ang="0">
                    <a:pos x="T6" y="T7"/>
                  </a:cxn>
                  <a:cxn ang="0">
                    <a:pos x="T8" y="T9"/>
                  </a:cxn>
                </a:cxnLst>
                <a:rect l="0" t="0" r="r" b="b"/>
                <a:pathLst>
                  <a:path w="4" h="5">
                    <a:moveTo>
                      <a:pt x="4" y="0"/>
                    </a:moveTo>
                    <a:cubicBezTo>
                      <a:pt x="2" y="0"/>
                      <a:pt x="2" y="0"/>
                      <a:pt x="2" y="0"/>
                    </a:cubicBezTo>
                    <a:cubicBezTo>
                      <a:pt x="1" y="2"/>
                      <a:pt x="1" y="3"/>
                      <a:pt x="0" y="5"/>
                    </a:cubicBezTo>
                    <a:cubicBezTo>
                      <a:pt x="3" y="5"/>
                      <a:pt x="3" y="5"/>
                      <a:pt x="3" y="5"/>
                    </a:cubicBezTo>
                    <a:cubicBezTo>
                      <a:pt x="3" y="3"/>
                      <a:pt x="4" y="2"/>
                      <a:pt x="4" y="0"/>
                    </a:cubicBezTo>
                  </a:path>
                </a:pathLst>
              </a:custGeom>
              <a:solidFill>
                <a:srgbClr val="8C8E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7" name="Freeform 177">
                <a:extLst>
                  <a:ext uri="{FF2B5EF4-FFF2-40B4-BE49-F238E27FC236}">
                    <a16:creationId xmlns:a16="http://schemas.microsoft.com/office/drawing/2014/main" id="{290853FC-71B7-4AF0-B37F-118C771FFA4A}"/>
                  </a:ext>
                </a:extLst>
              </p:cNvPr>
              <p:cNvSpPr>
                <a:spLocks/>
              </p:cNvSpPr>
              <p:nvPr/>
            </p:nvSpPr>
            <p:spPr bwMode="auto">
              <a:xfrm>
                <a:off x="11540" y="3680"/>
                <a:ext cx="12" cy="11"/>
              </a:xfrm>
              <a:custGeom>
                <a:avLst/>
                <a:gdLst>
                  <a:gd name="T0" fmla="*/ 5 w 5"/>
                  <a:gd name="T1" fmla="*/ 0 h 5"/>
                  <a:gd name="T2" fmla="*/ 2 w 5"/>
                  <a:gd name="T3" fmla="*/ 0 h 5"/>
                  <a:gd name="T4" fmla="*/ 0 w 5"/>
                  <a:gd name="T5" fmla="*/ 5 h 5"/>
                  <a:gd name="T6" fmla="*/ 3 w 5"/>
                  <a:gd name="T7" fmla="*/ 5 h 5"/>
                  <a:gd name="T8" fmla="*/ 5 w 5"/>
                  <a:gd name="T9" fmla="*/ 0 h 5"/>
                </a:gdLst>
                <a:ahLst/>
                <a:cxnLst>
                  <a:cxn ang="0">
                    <a:pos x="T0" y="T1"/>
                  </a:cxn>
                  <a:cxn ang="0">
                    <a:pos x="T2" y="T3"/>
                  </a:cxn>
                  <a:cxn ang="0">
                    <a:pos x="T4" y="T5"/>
                  </a:cxn>
                  <a:cxn ang="0">
                    <a:pos x="T6" y="T7"/>
                  </a:cxn>
                  <a:cxn ang="0">
                    <a:pos x="T8" y="T9"/>
                  </a:cxn>
                </a:cxnLst>
                <a:rect l="0" t="0" r="r" b="b"/>
                <a:pathLst>
                  <a:path w="5" h="5">
                    <a:moveTo>
                      <a:pt x="5" y="0"/>
                    </a:moveTo>
                    <a:cubicBezTo>
                      <a:pt x="2" y="0"/>
                      <a:pt x="2" y="0"/>
                      <a:pt x="2" y="0"/>
                    </a:cubicBezTo>
                    <a:cubicBezTo>
                      <a:pt x="1" y="2"/>
                      <a:pt x="0" y="3"/>
                      <a:pt x="0" y="5"/>
                    </a:cubicBezTo>
                    <a:cubicBezTo>
                      <a:pt x="3" y="5"/>
                      <a:pt x="3" y="5"/>
                      <a:pt x="3" y="5"/>
                    </a:cubicBezTo>
                    <a:cubicBezTo>
                      <a:pt x="4" y="3"/>
                      <a:pt x="4" y="2"/>
                      <a:pt x="5" y="0"/>
                    </a:cubicBezTo>
                  </a:path>
                </a:pathLst>
              </a:custGeom>
              <a:solidFill>
                <a:srgbClr val="3855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8" name="Freeform 178">
                <a:extLst>
                  <a:ext uri="{FF2B5EF4-FFF2-40B4-BE49-F238E27FC236}">
                    <a16:creationId xmlns:a16="http://schemas.microsoft.com/office/drawing/2014/main" id="{62C63C1A-BC3B-47FB-969E-187B3F6F79EE}"/>
                  </a:ext>
                </a:extLst>
              </p:cNvPr>
              <p:cNvSpPr>
                <a:spLocks/>
              </p:cNvSpPr>
              <p:nvPr/>
            </p:nvSpPr>
            <p:spPr bwMode="auto">
              <a:xfrm>
                <a:off x="10529" y="3687"/>
                <a:ext cx="59" cy="9"/>
              </a:xfrm>
              <a:custGeom>
                <a:avLst/>
                <a:gdLst>
                  <a:gd name="T0" fmla="*/ 23 w 25"/>
                  <a:gd name="T1" fmla="*/ 0 h 4"/>
                  <a:gd name="T2" fmla="*/ 0 w 25"/>
                  <a:gd name="T3" fmla="*/ 0 h 4"/>
                  <a:gd name="T4" fmla="*/ 6 w 25"/>
                  <a:gd name="T5" fmla="*/ 4 h 4"/>
                  <a:gd name="T6" fmla="*/ 25 w 25"/>
                  <a:gd name="T7" fmla="*/ 4 h 4"/>
                  <a:gd name="T8" fmla="*/ 23 w 25"/>
                  <a:gd name="T9" fmla="*/ 0 h 4"/>
                </a:gdLst>
                <a:ahLst/>
                <a:cxnLst>
                  <a:cxn ang="0">
                    <a:pos x="T0" y="T1"/>
                  </a:cxn>
                  <a:cxn ang="0">
                    <a:pos x="T2" y="T3"/>
                  </a:cxn>
                  <a:cxn ang="0">
                    <a:pos x="T4" y="T5"/>
                  </a:cxn>
                  <a:cxn ang="0">
                    <a:pos x="T6" y="T7"/>
                  </a:cxn>
                  <a:cxn ang="0">
                    <a:pos x="T8" y="T9"/>
                  </a:cxn>
                </a:cxnLst>
                <a:rect l="0" t="0" r="r" b="b"/>
                <a:pathLst>
                  <a:path w="25" h="4">
                    <a:moveTo>
                      <a:pt x="23" y="0"/>
                    </a:moveTo>
                    <a:cubicBezTo>
                      <a:pt x="0" y="0"/>
                      <a:pt x="0" y="0"/>
                      <a:pt x="0" y="0"/>
                    </a:cubicBezTo>
                    <a:cubicBezTo>
                      <a:pt x="6" y="4"/>
                      <a:pt x="6" y="4"/>
                      <a:pt x="6" y="4"/>
                    </a:cubicBezTo>
                    <a:cubicBezTo>
                      <a:pt x="25" y="4"/>
                      <a:pt x="25" y="4"/>
                      <a:pt x="25" y="4"/>
                    </a:cubicBezTo>
                    <a:cubicBezTo>
                      <a:pt x="25" y="3"/>
                      <a:pt x="24" y="1"/>
                      <a:pt x="23" y="0"/>
                    </a:cubicBezTo>
                  </a:path>
                </a:pathLst>
              </a:custGeom>
              <a:solidFill>
                <a:srgbClr val="BD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49" name="Freeform 179">
                <a:extLst>
                  <a:ext uri="{FF2B5EF4-FFF2-40B4-BE49-F238E27FC236}">
                    <a16:creationId xmlns:a16="http://schemas.microsoft.com/office/drawing/2014/main" id="{6C8C4813-CE99-4765-8C9F-EB596501960D}"/>
                  </a:ext>
                </a:extLst>
              </p:cNvPr>
              <p:cNvSpPr>
                <a:spLocks/>
              </p:cNvSpPr>
              <p:nvPr/>
            </p:nvSpPr>
            <p:spPr bwMode="auto">
              <a:xfrm>
                <a:off x="10416" y="3687"/>
                <a:ext cx="127" cy="12"/>
              </a:xfrm>
              <a:custGeom>
                <a:avLst/>
                <a:gdLst>
                  <a:gd name="T0" fmla="*/ 113 w 127"/>
                  <a:gd name="T1" fmla="*/ 0 h 12"/>
                  <a:gd name="T2" fmla="*/ 7 w 127"/>
                  <a:gd name="T3" fmla="*/ 0 h 12"/>
                  <a:gd name="T4" fmla="*/ 0 w 127"/>
                  <a:gd name="T5" fmla="*/ 12 h 12"/>
                  <a:gd name="T6" fmla="*/ 33 w 127"/>
                  <a:gd name="T7" fmla="*/ 12 h 12"/>
                  <a:gd name="T8" fmla="*/ 35 w 127"/>
                  <a:gd name="T9" fmla="*/ 9 h 12"/>
                  <a:gd name="T10" fmla="*/ 37 w 127"/>
                  <a:gd name="T11" fmla="*/ 12 h 12"/>
                  <a:gd name="T12" fmla="*/ 127 w 127"/>
                  <a:gd name="T13" fmla="*/ 9 h 12"/>
                  <a:gd name="T14" fmla="*/ 113 w 127"/>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
                    <a:moveTo>
                      <a:pt x="113" y="0"/>
                    </a:moveTo>
                    <a:lnTo>
                      <a:pt x="7" y="0"/>
                    </a:lnTo>
                    <a:lnTo>
                      <a:pt x="0" y="12"/>
                    </a:lnTo>
                    <a:lnTo>
                      <a:pt x="33" y="12"/>
                    </a:lnTo>
                    <a:lnTo>
                      <a:pt x="35" y="9"/>
                    </a:lnTo>
                    <a:lnTo>
                      <a:pt x="37" y="12"/>
                    </a:lnTo>
                    <a:lnTo>
                      <a:pt x="127" y="9"/>
                    </a:lnTo>
                    <a:lnTo>
                      <a:pt x="113" y="0"/>
                    </a:lnTo>
                    <a:close/>
                  </a:path>
                </a:pathLst>
              </a:custGeom>
              <a:solidFill>
                <a:srgbClr val="BD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0" name="Freeform 180">
                <a:extLst>
                  <a:ext uri="{FF2B5EF4-FFF2-40B4-BE49-F238E27FC236}">
                    <a16:creationId xmlns:a16="http://schemas.microsoft.com/office/drawing/2014/main" id="{5B4A847F-DC90-410E-94F4-558C4440E869}"/>
                  </a:ext>
                </a:extLst>
              </p:cNvPr>
              <p:cNvSpPr>
                <a:spLocks/>
              </p:cNvSpPr>
              <p:nvPr/>
            </p:nvSpPr>
            <p:spPr bwMode="auto">
              <a:xfrm>
                <a:off x="10416" y="3687"/>
                <a:ext cx="127" cy="12"/>
              </a:xfrm>
              <a:custGeom>
                <a:avLst/>
                <a:gdLst>
                  <a:gd name="T0" fmla="*/ 113 w 127"/>
                  <a:gd name="T1" fmla="*/ 0 h 12"/>
                  <a:gd name="T2" fmla="*/ 7 w 127"/>
                  <a:gd name="T3" fmla="*/ 0 h 12"/>
                  <a:gd name="T4" fmla="*/ 0 w 127"/>
                  <a:gd name="T5" fmla="*/ 12 h 12"/>
                  <a:gd name="T6" fmla="*/ 33 w 127"/>
                  <a:gd name="T7" fmla="*/ 12 h 12"/>
                  <a:gd name="T8" fmla="*/ 35 w 127"/>
                  <a:gd name="T9" fmla="*/ 9 h 12"/>
                  <a:gd name="T10" fmla="*/ 37 w 127"/>
                  <a:gd name="T11" fmla="*/ 12 h 12"/>
                  <a:gd name="T12" fmla="*/ 127 w 127"/>
                  <a:gd name="T13" fmla="*/ 9 h 12"/>
                  <a:gd name="T14" fmla="*/ 113 w 127"/>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
                    <a:moveTo>
                      <a:pt x="113" y="0"/>
                    </a:moveTo>
                    <a:lnTo>
                      <a:pt x="7" y="0"/>
                    </a:lnTo>
                    <a:lnTo>
                      <a:pt x="0" y="12"/>
                    </a:lnTo>
                    <a:lnTo>
                      <a:pt x="33" y="12"/>
                    </a:lnTo>
                    <a:lnTo>
                      <a:pt x="35" y="9"/>
                    </a:lnTo>
                    <a:lnTo>
                      <a:pt x="37" y="12"/>
                    </a:lnTo>
                    <a:lnTo>
                      <a:pt x="127" y="9"/>
                    </a:lnTo>
                    <a:lnTo>
                      <a:pt x="1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1" name="Freeform 181">
                <a:extLst>
                  <a:ext uri="{FF2B5EF4-FFF2-40B4-BE49-F238E27FC236}">
                    <a16:creationId xmlns:a16="http://schemas.microsoft.com/office/drawing/2014/main" id="{055AC8C7-D51F-400A-88A1-E133C8DCE8D1}"/>
                  </a:ext>
                </a:extLst>
              </p:cNvPr>
              <p:cNvSpPr>
                <a:spLocks/>
              </p:cNvSpPr>
              <p:nvPr/>
            </p:nvSpPr>
            <p:spPr bwMode="auto">
              <a:xfrm>
                <a:off x="10416" y="3687"/>
                <a:ext cx="7" cy="12"/>
              </a:xfrm>
              <a:custGeom>
                <a:avLst/>
                <a:gdLst>
                  <a:gd name="T0" fmla="*/ 7 w 7"/>
                  <a:gd name="T1" fmla="*/ 0 h 12"/>
                  <a:gd name="T2" fmla="*/ 2 w 7"/>
                  <a:gd name="T3" fmla="*/ 0 h 12"/>
                  <a:gd name="T4" fmla="*/ 0 w 7"/>
                  <a:gd name="T5" fmla="*/ 12 h 12"/>
                  <a:gd name="T6" fmla="*/ 0 w 7"/>
                  <a:gd name="T7" fmla="*/ 12 h 12"/>
                  <a:gd name="T8" fmla="*/ 7 w 7"/>
                  <a:gd name="T9" fmla="*/ 0 h 12"/>
                </a:gdLst>
                <a:ahLst/>
                <a:cxnLst>
                  <a:cxn ang="0">
                    <a:pos x="T0" y="T1"/>
                  </a:cxn>
                  <a:cxn ang="0">
                    <a:pos x="T2" y="T3"/>
                  </a:cxn>
                  <a:cxn ang="0">
                    <a:pos x="T4" y="T5"/>
                  </a:cxn>
                  <a:cxn ang="0">
                    <a:pos x="T6" y="T7"/>
                  </a:cxn>
                  <a:cxn ang="0">
                    <a:pos x="T8" y="T9"/>
                  </a:cxn>
                </a:cxnLst>
                <a:rect l="0" t="0" r="r" b="b"/>
                <a:pathLst>
                  <a:path w="7" h="12">
                    <a:moveTo>
                      <a:pt x="7" y="0"/>
                    </a:moveTo>
                    <a:lnTo>
                      <a:pt x="2" y="0"/>
                    </a:lnTo>
                    <a:lnTo>
                      <a:pt x="0" y="12"/>
                    </a:lnTo>
                    <a:lnTo>
                      <a:pt x="0" y="12"/>
                    </a:lnTo>
                    <a:lnTo>
                      <a:pt x="7"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2" name="Freeform 182">
                <a:extLst>
                  <a:ext uri="{FF2B5EF4-FFF2-40B4-BE49-F238E27FC236}">
                    <a16:creationId xmlns:a16="http://schemas.microsoft.com/office/drawing/2014/main" id="{B2123E03-FD80-42F0-AF85-7632BCDA1397}"/>
                  </a:ext>
                </a:extLst>
              </p:cNvPr>
              <p:cNvSpPr>
                <a:spLocks/>
              </p:cNvSpPr>
              <p:nvPr/>
            </p:nvSpPr>
            <p:spPr bwMode="auto">
              <a:xfrm>
                <a:off x="10416" y="3687"/>
                <a:ext cx="7" cy="12"/>
              </a:xfrm>
              <a:custGeom>
                <a:avLst/>
                <a:gdLst>
                  <a:gd name="T0" fmla="*/ 7 w 7"/>
                  <a:gd name="T1" fmla="*/ 0 h 12"/>
                  <a:gd name="T2" fmla="*/ 2 w 7"/>
                  <a:gd name="T3" fmla="*/ 0 h 12"/>
                  <a:gd name="T4" fmla="*/ 0 w 7"/>
                  <a:gd name="T5" fmla="*/ 12 h 12"/>
                  <a:gd name="T6" fmla="*/ 0 w 7"/>
                  <a:gd name="T7" fmla="*/ 12 h 12"/>
                  <a:gd name="T8" fmla="*/ 7 w 7"/>
                  <a:gd name="T9" fmla="*/ 0 h 12"/>
                </a:gdLst>
                <a:ahLst/>
                <a:cxnLst>
                  <a:cxn ang="0">
                    <a:pos x="T0" y="T1"/>
                  </a:cxn>
                  <a:cxn ang="0">
                    <a:pos x="T2" y="T3"/>
                  </a:cxn>
                  <a:cxn ang="0">
                    <a:pos x="T4" y="T5"/>
                  </a:cxn>
                  <a:cxn ang="0">
                    <a:pos x="T6" y="T7"/>
                  </a:cxn>
                  <a:cxn ang="0">
                    <a:pos x="T8" y="T9"/>
                  </a:cxn>
                </a:cxnLst>
                <a:rect l="0" t="0" r="r" b="b"/>
                <a:pathLst>
                  <a:path w="7" h="12">
                    <a:moveTo>
                      <a:pt x="7" y="0"/>
                    </a:moveTo>
                    <a:lnTo>
                      <a:pt x="2" y="0"/>
                    </a:lnTo>
                    <a:lnTo>
                      <a:pt x="0" y="12"/>
                    </a:lnTo>
                    <a:lnTo>
                      <a:pt x="0" y="12"/>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3" name="Freeform 183">
                <a:extLst>
                  <a:ext uri="{FF2B5EF4-FFF2-40B4-BE49-F238E27FC236}">
                    <a16:creationId xmlns:a16="http://schemas.microsoft.com/office/drawing/2014/main" id="{E5492FCC-60A1-437F-9149-315665AAE8C5}"/>
                  </a:ext>
                </a:extLst>
              </p:cNvPr>
              <p:cNvSpPr>
                <a:spLocks/>
              </p:cNvSpPr>
              <p:nvPr/>
            </p:nvSpPr>
            <p:spPr bwMode="auto">
              <a:xfrm>
                <a:off x="10449" y="3696"/>
                <a:ext cx="4" cy="3"/>
              </a:xfrm>
              <a:custGeom>
                <a:avLst/>
                <a:gdLst>
                  <a:gd name="T0" fmla="*/ 2 w 4"/>
                  <a:gd name="T1" fmla="*/ 0 h 3"/>
                  <a:gd name="T2" fmla="*/ 0 w 4"/>
                  <a:gd name="T3" fmla="*/ 3 h 3"/>
                  <a:gd name="T4" fmla="*/ 4 w 4"/>
                  <a:gd name="T5" fmla="*/ 3 h 3"/>
                  <a:gd name="T6" fmla="*/ 2 w 4"/>
                  <a:gd name="T7" fmla="*/ 0 h 3"/>
                </a:gdLst>
                <a:ahLst/>
                <a:cxnLst>
                  <a:cxn ang="0">
                    <a:pos x="T0" y="T1"/>
                  </a:cxn>
                  <a:cxn ang="0">
                    <a:pos x="T2" y="T3"/>
                  </a:cxn>
                  <a:cxn ang="0">
                    <a:pos x="T4" y="T5"/>
                  </a:cxn>
                  <a:cxn ang="0">
                    <a:pos x="T6" y="T7"/>
                  </a:cxn>
                </a:cxnLst>
                <a:rect l="0" t="0" r="r" b="b"/>
                <a:pathLst>
                  <a:path w="4" h="3">
                    <a:moveTo>
                      <a:pt x="2" y="0"/>
                    </a:moveTo>
                    <a:lnTo>
                      <a:pt x="0" y="3"/>
                    </a:lnTo>
                    <a:lnTo>
                      <a:pt x="4" y="3"/>
                    </a:lnTo>
                    <a:lnTo>
                      <a:pt x="2"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4" name="Freeform 184">
                <a:extLst>
                  <a:ext uri="{FF2B5EF4-FFF2-40B4-BE49-F238E27FC236}">
                    <a16:creationId xmlns:a16="http://schemas.microsoft.com/office/drawing/2014/main" id="{53E20544-C973-46ED-8513-EE444F2CAD99}"/>
                  </a:ext>
                </a:extLst>
              </p:cNvPr>
              <p:cNvSpPr>
                <a:spLocks/>
              </p:cNvSpPr>
              <p:nvPr/>
            </p:nvSpPr>
            <p:spPr bwMode="auto">
              <a:xfrm>
                <a:off x="10449" y="3696"/>
                <a:ext cx="4" cy="3"/>
              </a:xfrm>
              <a:custGeom>
                <a:avLst/>
                <a:gdLst>
                  <a:gd name="T0" fmla="*/ 2 w 4"/>
                  <a:gd name="T1" fmla="*/ 0 h 3"/>
                  <a:gd name="T2" fmla="*/ 0 w 4"/>
                  <a:gd name="T3" fmla="*/ 3 h 3"/>
                  <a:gd name="T4" fmla="*/ 4 w 4"/>
                  <a:gd name="T5" fmla="*/ 3 h 3"/>
                  <a:gd name="T6" fmla="*/ 2 w 4"/>
                  <a:gd name="T7" fmla="*/ 0 h 3"/>
                </a:gdLst>
                <a:ahLst/>
                <a:cxnLst>
                  <a:cxn ang="0">
                    <a:pos x="T0" y="T1"/>
                  </a:cxn>
                  <a:cxn ang="0">
                    <a:pos x="T2" y="T3"/>
                  </a:cxn>
                  <a:cxn ang="0">
                    <a:pos x="T4" y="T5"/>
                  </a:cxn>
                  <a:cxn ang="0">
                    <a:pos x="T6" y="T7"/>
                  </a:cxn>
                </a:cxnLst>
                <a:rect l="0" t="0" r="r" b="b"/>
                <a:pathLst>
                  <a:path w="4" h="3">
                    <a:moveTo>
                      <a:pt x="2" y="0"/>
                    </a:moveTo>
                    <a:lnTo>
                      <a:pt x="0" y="3"/>
                    </a:lnTo>
                    <a:lnTo>
                      <a:pt x="4" y="3"/>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5" name="Freeform 185">
                <a:extLst>
                  <a:ext uri="{FF2B5EF4-FFF2-40B4-BE49-F238E27FC236}">
                    <a16:creationId xmlns:a16="http://schemas.microsoft.com/office/drawing/2014/main" id="{8775F7C3-72E3-49D2-9BFB-28D06F19D311}"/>
                  </a:ext>
                </a:extLst>
              </p:cNvPr>
              <p:cNvSpPr>
                <a:spLocks noEditPoints="1"/>
              </p:cNvSpPr>
              <p:nvPr/>
            </p:nvSpPr>
            <p:spPr bwMode="auto">
              <a:xfrm>
                <a:off x="9871" y="3680"/>
                <a:ext cx="547" cy="21"/>
              </a:xfrm>
              <a:custGeom>
                <a:avLst/>
                <a:gdLst>
                  <a:gd name="T0" fmla="*/ 35 w 232"/>
                  <a:gd name="T1" fmla="*/ 4 h 9"/>
                  <a:gd name="T2" fmla="*/ 23 w 232"/>
                  <a:gd name="T3" fmla="*/ 5 h 9"/>
                  <a:gd name="T4" fmla="*/ 21 w 232"/>
                  <a:gd name="T5" fmla="*/ 9 h 9"/>
                  <a:gd name="T6" fmla="*/ 34 w 232"/>
                  <a:gd name="T7" fmla="*/ 9 h 9"/>
                  <a:gd name="T8" fmla="*/ 35 w 232"/>
                  <a:gd name="T9" fmla="*/ 4 h 9"/>
                  <a:gd name="T10" fmla="*/ 58 w 232"/>
                  <a:gd name="T11" fmla="*/ 4 h 9"/>
                  <a:gd name="T12" fmla="*/ 46 w 232"/>
                  <a:gd name="T13" fmla="*/ 4 h 9"/>
                  <a:gd name="T14" fmla="*/ 44 w 232"/>
                  <a:gd name="T15" fmla="*/ 9 h 9"/>
                  <a:gd name="T16" fmla="*/ 57 w 232"/>
                  <a:gd name="T17" fmla="*/ 9 h 9"/>
                  <a:gd name="T18" fmla="*/ 58 w 232"/>
                  <a:gd name="T19" fmla="*/ 4 h 9"/>
                  <a:gd name="T20" fmla="*/ 81 w 232"/>
                  <a:gd name="T21" fmla="*/ 4 h 9"/>
                  <a:gd name="T22" fmla="*/ 69 w 232"/>
                  <a:gd name="T23" fmla="*/ 4 h 9"/>
                  <a:gd name="T24" fmla="*/ 68 w 232"/>
                  <a:gd name="T25" fmla="*/ 9 h 9"/>
                  <a:gd name="T26" fmla="*/ 80 w 232"/>
                  <a:gd name="T27" fmla="*/ 9 h 9"/>
                  <a:gd name="T28" fmla="*/ 81 w 232"/>
                  <a:gd name="T29" fmla="*/ 4 h 9"/>
                  <a:gd name="T30" fmla="*/ 105 w 232"/>
                  <a:gd name="T31" fmla="*/ 4 h 9"/>
                  <a:gd name="T32" fmla="*/ 92 w 232"/>
                  <a:gd name="T33" fmla="*/ 4 h 9"/>
                  <a:gd name="T34" fmla="*/ 91 w 232"/>
                  <a:gd name="T35" fmla="*/ 9 h 9"/>
                  <a:gd name="T36" fmla="*/ 103 w 232"/>
                  <a:gd name="T37" fmla="*/ 9 h 9"/>
                  <a:gd name="T38" fmla="*/ 105 w 232"/>
                  <a:gd name="T39" fmla="*/ 4 h 9"/>
                  <a:gd name="T40" fmla="*/ 128 w 232"/>
                  <a:gd name="T41" fmla="*/ 4 h 9"/>
                  <a:gd name="T42" fmla="*/ 115 w 232"/>
                  <a:gd name="T43" fmla="*/ 4 h 9"/>
                  <a:gd name="T44" fmla="*/ 114 w 232"/>
                  <a:gd name="T45" fmla="*/ 8 h 9"/>
                  <a:gd name="T46" fmla="*/ 127 w 232"/>
                  <a:gd name="T47" fmla="*/ 8 h 9"/>
                  <a:gd name="T48" fmla="*/ 128 w 232"/>
                  <a:gd name="T49" fmla="*/ 4 h 9"/>
                  <a:gd name="T50" fmla="*/ 151 w 232"/>
                  <a:gd name="T51" fmla="*/ 4 h 9"/>
                  <a:gd name="T52" fmla="*/ 139 w 232"/>
                  <a:gd name="T53" fmla="*/ 4 h 9"/>
                  <a:gd name="T54" fmla="*/ 137 w 232"/>
                  <a:gd name="T55" fmla="*/ 8 h 9"/>
                  <a:gd name="T56" fmla="*/ 150 w 232"/>
                  <a:gd name="T57" fmla="*/ 8 h 9"/>
                  <a:gd name="T58" fmla="*/ 151 w 232"/>
                  <a:gd name="T59" fmla="*/ 4 h 9"/>
                  <a:gd name="T60" fmla="*/ 174 w 232"/>
                  <a:gd name="T61" fmla="*/ 4 h 9"/>
                  <a:gd name="T62" fmla="*/ 162 w 232"/>
                  <a:gd name="T63" fmla="*/ 4 h 9"/>
                  <a:gd name="T64" fmla="*/ 160 w 232"/>
                  <a:gd name="T65" fmla="*/ 8 h 9"/>
                  <a:gd name="T66" fmla="*/ 173 w 232"/>
                  <a:gd name="T67" fmla="*/ 8 h 9"/>
                  <a:gd name="T68" fmla="*/ 174 w 232"/>
                  <a:gd name="T69" fmla="*/ 4 h 9"/>
                  <a:gd name="T70" fmla="*/ 232 w 232"/>
                  <a:gd name="T71" fmla="*/ 3 h 9"/>
                  <a:gd name="T72" fmla="*/ 183 w 232"/>
                  <a:gd name="T73" fmla="*/ 4 h 9"/>
                  <a:gd name="T74" fmla="*/ 185 w 232"/>
                  <a:gd name="T75" fmla="*/ 4 h 9"/>
                  <a:gd name="T76" fmla="*/ 184 w 232"/>
                  <a:gd name="T77" fmla="*/ 8 h 9"/>
                  <a:gd name="T78" fmla="*/ 196 w 232"/>
                  <a:gd name="T79" fmla="*/ 8 h 9"/>
                  <a:gd name="T80" fmla="*/ 196 w 232"/>
                  <a:gd name="T81" fmla="*/ 7 h 9"/>
                  <a:gd name="T82" fmla="*/ 198 w 232"/>
                  <a:gd name="T83" fmla="*/ 8 h 9"/>
                  <a:gd name="T84" fmla="*/ 231 w 232"/>
                  <a:gd name="T85" fmla="*/ 8 h 9"/>
                  <a:gd name="T86" fmla="*/ 232 w 232"/>
                  <a:gd name="T87" fmla="*/ 3 h 9"/>
                  <a:gd name="T88" fmla="*/ 1 w 232"/>
                  <a:gd name="T89" fmla="*/ 0 h 9"/>
                  <a:gd name="T90" fmla="*/ 0 w 232"/>
                  <a:gd name="T91" fmla="*/ 1 h 9"/>
                  <a:gd name="T92" fmla="*/ 11 w 232"/>
                  <a:gd name="T93" fmla="*/ 8 h 9"/>
                  <a:gd name="T94" fmla="*/ 12 w 232"/>
                  <a:gd name="T95" fmla="*/ 4 h 9"/>
                  <a:gd name="T96" fmla="*/ 1 w 232"/>
                  <a:gd name="T9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2" h="9">
                    <a:moveTo>
                      <a:pt x="35" y="4"/>
                    </a:moveTo>
                    <a:cubicBezTo>
                      <a:pt x="23" y="5"/>
                      <a:pt x="23" y="5"/>
                      <a:pt x="23" y="5"/>
                    </a:cubicBezTo>
                    <a:cubicBezTo>
                      <a:pt x="21" y="9"/>
                      <a:pt x="21" y="9"/>
                      <a:pt x="21" y="9"/>
                    </a:cubicBezTo>
                    <a:cubicBezTo>
                      <a:pt x="34" y="9"/>
                      <a:pt x="34" y="9"/>
                      <a:pt x="34" y="9"/>
                    </a:cubicBezTo>
                    <a:cubicBezTo>
                      <a:pt x="35" y="4"/>
                      <a:pt x="35" y="4"/>
                      <a:pt x="35" y="4"/>
                    </a:cubicBezTo>
                    <a:moveTo>
                      <a:pt x="58" y="4"/>
                    </a:moveTo>
                    <a:cubicBezTo>
                      <a:pt x="46" y="4"/>
                      <a:pt x="46" y="4"/>
                      <a:pt x="46" y="4"/>
                    </a:cubicBezTo>
                    <a:cubicBezTo>
                      <a:pt x="44" y="9"/>
                      <a:pt x="44" y="9"/>
                      <a:pt x="44" y="9"/>
                    </a:cubicBezTo>
                    <a:cubicBezTo>
                      <a:pt x="57" y="9"/>
                      <a:pt x="57" y="9"/>
                      <a:pt x="57" y="9"/>
                    </a:cubicBezTo>
                    <a:cubicBezTo>
                      <a:pt x="58" y="4"/>
                      <a:pt x="58" y="4"/>
                      <a:pt x="58" y="4"/>
                    </a:cubicBezTo>
                    <a:moveTo>
                      <a:pt x="81" y="4"/>
                    </a:moveTo>
                    <a:cubicBezTo>
                      <a:pt x="69" y="4"/>
                      <a:pt x="69" y="4"/>
                      <a:pt x="69" y="4"/>
                    </a:cubicBezTo>
                    <a:cubicBezTo>
                      <a:pt x="68" y="9"/>
                      <a:pt x="68" y="9"/>
                      <a:pt x="68" y="9"/>
                    </a:cubicBezTo>
                    <a:cubicBezTo>
                      <a:pt x="80" y="9"/>
                      <a:pt x="80" y="9"/>
                      <a:pt x="80" y="9"/>
                    </a:cubicBezTo>
                    <a:cubicBezTo>
                      <a:pt x="81" y="4"/>
                      <a:pt x="81" y="4"/>
                      <a:pt x="81" y="4"/>
                    </a:cubicBezTo>
                    <a:moveTo>
                      <a:pt x="105" y="4"/>
                    </a:moveTo>
                    <a:cubicBezTo>
                      <a:pt x="92" y="4"/>
                      <a:pt x="92" y="4"/>
                      <a:pt x="92" y="4"/>
                    </a:cubicBezTo>
                    <a:cubicBezTo>
                      <a:pt x="91" y="9"/>
                      <a:pt x="91" y="9"/>
                      <a:pt x="91" y="9"/>
                    </a:cubicBezTo>
                    <a:cubicBezTo>
                      <a:pt x="103" y="9"/>
                      <a:pt x="103" y="9"/>
                      <a:pt x="103" y="9"/>
                    </a:cubicBezTo>
                    <a:cubicBezTo>
                      <a:pt x="105" y="4"/>
                      <a:pt x="105" y="4"/>
                      <a:pt x="105" y="4"/>
                    </a:cubicBezTo>
                    <a:moveTo>
                      <a:pt x="128" y="4"/>
                    </a:moveTo>
                    <a:cubicBezTo>
                      <a:pt x="115" y="4"/>
                      <a:pt x="115" y="4"/>
                      <a:pt x="115" y="4"/>
                    </a:cubicBezTo>
                    <a:cubicBezTo>
                      <a:pt x="114" y="8"/>
                      <a:pt x="114" y="8"/>
                      <a:pt x="114" y="8"/>
                    </a:cubicBezTo>
                    <a:cubicBezTo>
                      <a:pt x="127" y="8"/>
                      <a:pt x="127" y="8"/>
                      <a:pt x="127" y="8"/>
                    </a:cubicBezTo>
                    <a:cubicBezTo>
                      <a:pt x="128" y="4"/>
                      <a:pt x="128" y="4"/>
                      <a:pt x="128" y="4"/>
                    </a:cubicBezTo>
                    <a:moveTo>
                      <a:pt x="151" y="4"/>
                    </a:moveTo>
                    <a:cubicBezTo>
                      <a:pt x="139" y="4"/>
                      <a:pt x="139" y="4"/>
                      <a:pt x="139" y="4"/>
                    </a:cubicBezTo>
                    <a:cubicBezTo>
                      <a:pt x="137" y="8"/>
                      <a:pt x="137" y="8"/>
                      <a:pt x="137" y="8"/>
                    </a:cubicBezTo>
                    <a:cubicBezTo>
                      <a:pt x="150" y="8"/>
                      <a:pt x="150" y="8"/>
                      <a:pt x="150" y="8"/>
                    </a:cubicBezTo>
                    <a:cubicBezTo>
                      <a:pt x="151" y="4"/>
                      <a:pt x="151" y="4"/>
                      <a:pt x="151" y="4"/>
                    </a:cubicBezTo>
                    <a:moveTo>
                      <a:pt x="174" y="4"/>
                    </a:moveTo>
                    <a:cubicBezTo>
                      <a:pt x="162" y="4"/>
                      <a:pt x="162" y="4"/>
                      <a:pt x="162" y="4"/>
                    </a:cubicBezTo>
                    <a:cubicBezTo>
                      <a:pt x="160" y="8"/>
                      <a:pt x="160" y="8"/>
                      <a:pt x="160" y="8"/>
                    </a:cubicBezTo>
                    <a:cubicBezTo>
                      <a:pt x="173" y="8"/>
                      <a:pt x="173" y="8"/>
                      <a:pt x="173" y="8"/>
                    </a:cubicBezTo>
                    <a:cubicBezTo>
                      <a:pt x="174" y="4"/>
                      <a:pt x="174" y="4"/>
                      <a:pt x="174" y="4"/>
                    </a:cubicBezTo>
                    <a:moveTo>
                      <a:pt x="232" y="3"/>
                    </a:moveTo>
                    <a:cubicBezTo>
                      <a:pt x="183" y="4"/>
                      <a:pt x="183" y="4"/>
                      <a:pt x="183" y="4"/>
                    </a:cubicBezTo>
                    <a:cubicBezTo>
                      <a:pt x="185" y="4"/>
                      <a:pt x="185" y="4"/>
                      <a:pt x="185" y="4"/>
                    </a:cubicBezTo>
                    <a:cubicBezTo>
                      <a:pt x="184" y="8"/>
                      <a:pt x="184" y="8"/>
                      <a:pt x="184" y="8"/>
                    </a:cubicBezTo>
                    <a:cubicBezTo>
                      <a:pt x="196" y="8"/>
                      <a:pt x="196" y="8"/>
                      <a:pt x="196" y="8"/>
                    </a:cubicBezTo>
                    <a:cubicBezTo>
                      <a:pt x="196" y="7"/>
                      <a:pt x="196" y="7"/>
                      <a:pt x="196" y="7"/>
                    </a:cubicBezTo>
                    <a:cubicBezTo>
                      <a:pt x="198" y="8"/>
                      <a:pt x="198" y="8"/>
                      <a:pt x="198" y="8"/>
                    </a:cubicBezTo>
                    <a:cubicBezTo>
                      <a:pt x="231" y="8"/>
                      <a:pt x="231" y="8"/>
                      <a:pt x="231" y="8"/>
                    </a:cubicBezTo>
                    <a:cubicBezTo>
                      <a:pt x="232" y="3"/>
                      <a:pt x="232" y="3"/>
                      <a:pt x="232" y="3"/>
                    </a:cubicBezTo>
                    <a:moveTo>
                      <a:pt x="1" y="0"/>
                    </a:moveTo>
                    <a:cubicBezTo>
                      <a:pt x="0" y="1"/>
                      <a:pt x="0" y="1"/>
                      <a:pt x="0" y="1"/>
                    </a:cubicBezTo>
                    <a:cubicBezTo>
                      <a:pt x="3" y="4"/>
                      <a:pt x="7" y="6"/>
                      <a:pt x="11" y="8"/>
                    </a:cubicBezTo>
                    <a:cubicBezTo>
                      <a:pt x="12" y="4"/>
                      <a:pt x="12" y="4"/>
                      <a:pt x="12" y="4"/>
                    </a:cubicBezTo>
                    <a:cubicBezTo>
                      <a:pt x="8" y="4"/>
                      <a:pt x="4" y="2"/>
                      <a:pt x="1" y="0"/>
                    </a:cubicBezTo>
                  </a:path>
                </a:pathLst>
              </a:custGeom>
              <a:solidFill>
                <a:srgbClr val="BD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6" name="Freeform 186">
                <a:extLst>
                  <a:ext uri="{FF2B5EF4-FFF2-40B4-BE49-F238E27FC236}">
                    <a16:creationId xmlns:a16="http://schemas.microsoft.com/office/drawing/2014/main" id="{4F5F7E11-64C6-444E-8A71-05C051B5FC00}"/>
                  </a:ext>
                </a:extLst>
              </p:cNvPr>
              <p:cNvSpPr>
                <a:spLocks/>
              </p:cNvSpPr>
              <p:nvPr/>
            </p:nvSpPr>
            <p:spPr bwMode="auto">
              <a:xfrm>
                <a:off x="9869" y="3677"/>
                <a:ext cx="4" cy="5"/>
              </a:xfrm>
              <a:custGeom>
                <a:avLst/>
                <a:gdLst>
                  <a:gd name="T0" fmla="*/ 0 w 2"/>
                  <a:gd name="T1" fmla="*/ 0 h 2"/>
                  <a:gd name="T2" fmla="*/ 1 w 2"/>
                  <a:gd name="T3" fmla="*/ 1 h 2"/>
                  <a:gd name="T4" fmla="*/ 1 w 2"/>
                  <a:gd name="T5" fmla="*/ 2 h 2"/>
                  <a:gd name="T6" fmla="*/ 2 w 2"/>
                  <a:gd name="T7" fmla="*/ 1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1" y="1"/>
                      <a:pt x="1" y="1"/>
                      <a:pt x="1" y="1"/>
                    </a:cubicBezTo>
                    <a:cubicBezTo>
                      <a:pt x="1" y="1"/>
                      <a:pt x="1" y="2"/>
                      <a:pt x="1" y="2"/>
                    </a:cubicBezTo>
                    <a:cubicBezTo>
                      <a:pt x="2" y="1"/>
                      <a:pt x="2" y="1"/>
                      <a:pt x="2" y="1"/>
                    </a:cubicBezTo>
                    <a:cubicBezTo>
                      <a:pt x="1" y="1"/>
                      <a:pt x="1" y="1"/>
                      <a:pt x="0" y="0"/>
                    </a:cubicBezTo>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7" name="Freeform 187">
                <a:extLst>
                  <a:ext uri="{FF2B5EF4-FFF2-40B4-BE49-F238E27FC236}">
                    <a16:creationId xmlns:a16="http://schemas.microsoft.com/office/drawing/2014/main" id="{4ADA9449-7611-4518-AAA0-F5FF9AB625FA}"/>
                  </a:ext>
                </a:extLst>
              </p:cNvPr>
              <p:cNvSpPr>
                <a:spLocks/>
              </p:cNvSpPr>
              <p:nvPr/>
            </p:nvSpPr>
            <p:spPr bwMode="auto">
              <a:xfrm>
                <a:off x="9897" y="3689"/>
                <a:ext cx="28" cy="12"/>
              </a:xfrm>
              <a:custGeom>
                <a:avLst/>
                <a:gdLst>
                  <a:gd name="T0" fmla="*/ 1 w 12"/>
                  <a:gd name="T1" fmla="*/ 0 h 5"/>
                  <a:gd name="T2" fmla="*/ 0 w 12"/>
                  <a:gd name="T3" fmla="*/ 4 h 5"/>
                  <a:gd name="T4" fmla="*/ 7 w 12"/>
                  <a:gd name="T5" fmla="*/ 5 h 5"/>
                  <a:gd name="T6" fmla="*/ 7 w 12"/>
                  <a:gd name="T7" fmla="*/ 5 h 5"/>
                  <a:gd name="T8" fmla="*/ 10 w 12"/>
                  <a:gd name="T9" fmla="*/ 5 h 5"/>
                  <a:gd name="T10" fmla="*/ 12 w 12"/>
                  <a:gd name="T11" fmla="*/ 1 h 5"/>
                  <a:gd name="T12" fmla="*/ 4 w 12"/>
                  <a:gd name="T13" fmla="*/ 1 h 5"/>
                  <a:gd name="T14" fmla="*/ 4 w 12"/>
                  <a:gd name="T15" fmla="*/ 1 h 5"/>
                  <a:gd name="T16" fmla="*/ 1 w 12"/>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5">
                    <a:moveTo>
                      <a:pt x="1" y="0"/>
                    </a:moveTo>
                    <a:cubicBezTo>
                      <a:pt x="0" y="4"/>
                      <a:pt x="0" y="4"/>
                      <a:pt x="0" y="4"/>
                    </a:cubicBezTo>
                    <a:cubicBezTo>
                      <a:pt x="2" y="5"/>
                      <a:pt x="5" y="5"/>
                      <a:pt x="7" y="5"/>
                    </a:cubicBezTo>
                    <a:cubicBezTo>
                      <a:pt x="7" y="5"/>
                      <a:pt x="7" y="5"/>
                      <a:pt x="7" y="5"/>
                    </a:cubicBezTo>
                    <a:cubicBezTo>
                      <a:pt x="10" y="5"/>
                      <a:pt x="10" y="5"/>
                      <a:pt x="10" y="5"/>
                    </a:cubicBezTo>
                    <a:cubicBezTo>
                      <a:pt x="12" y="1"/>
                      <a:pt x="12" y="1"/>
                      <a:pt x="12" y="1"/>
                    </a:cubicBezTo>
                    <a:cubicBezTo>
                      <a:pt x="4" y="1"/>
                      <a:pt x="4" y="1"/>
                      <a:pt x="4" y="1"/>
                    </a:cubicBezTo>
                    <a:cubicBezTo>
                      <a:pt x="4" y="1"/>
                      <a:pt x="4" y="1"/>
                      <a:pt x="4" y="1"/>
                    </a:cubicBezTo>
                    <a:cubicBezTo>
                      <a:pt x="3" y="1"/>
                      <a:pt x="2" y="1"/>
                      <a:pt x="1" y="0"/>
                    </a:cubicBezTo>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8" name="Freeform 188">
                <a:extLst>
                  <a:ext uri="{FF2B5EF4-FFF2-40B4-BE49-F238E27FC236}">
                    <a16:creationId xmlns:a16="http://schemas.microsoft.com/office/drawing/2014/main" id="{FD71DA7D-9653-46D4-B1AF-A5B82E44F48E}"/>
                  </a:ext>
                </a:extLst>
              </p:cNvPr>
              <p:cNvSpPr>
                <a:spLocks/>
              </p:cNvSpPr>
              <p:nvPr/>
            </p:nvSpPr>
            <p:spPr bwMode="auto">
              <a:xfrm>
                <a:off x="9951" y="3689"/>
                <a:ext cx="28" cy="12"/>
              </a:xfrm>
              <a:custGeom>
                <a:avLst/>
                <a:gdLst>
                  <a:gd name="T0" fmla="*/ 28 w 28"/>
                  <a:gd name="T1" fmla="*/ 0 h 12"/>
                  <a:gd name="T2" fmla="*/ 3 w 28"/>
                  <a:gd name="T3" fmla="*/ 0 h 12"/>
                  <a:gd name="T4" fmla="*/ 0 w 28"/>
                  <a:gd name="T5" fmla="*/ 12 h 12"/>
                  <a:gd name="T6" fmla="*/ 24 w 28"/>
                  <a:gd name="T7" fmla="*/ 12 h 12"/>
                  <a:gd name="T8" fmla="*/ 28 w 28"/>
                  <a:gd name="T9" fmla="*/ 0 h 12"/>
                </a:gdLst>
                <a:ahLst/>
                <a:cxnLst>
                  <a:cxn ang="0">
                    <a:pos x="T0" y="T1"/>
                  </a:cxn>
                  <a:cxn ang="0">
                    <a:pos x="T2" y="T3"/>
                  </a:cxn>
                  <a:cxn ang="0">
                    <a:pos x="T4" y="T5"/>
                  </a:cxn>
                  <a:cxn ang="0">
                    <a:pos x="T6" y="T7"/>
                  </a:cxn>
                  <a:cxn ang="0">
                    <a:pos x="T8" y="T9"/>
                  </a:cxn>
                </a:cxnLst>
                <a:rect l="0" t="0" r="r" b="b"/>
                <a:pathLst>
                  <a:path w="28" h="12">
                    <a:moveTo>
                      <a:pt x="28" y="0"/>
                    </a:moveTo>
                    <a:lnTo>
                      <a:pt x="3" y="0"/>
                    </a:lnTo>
                    <a:lnTo>
                      <a:pt x="0" y="12"/>
                    </a:lnTo>
                    <a:lnTo>
                      <a:pt x="24" y="12"/>
                    </a:lnTo>
                    <a:lnTo>
                      <a:pt x="28"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59" name="Freeform 189">
                <a:extLst>
                  <a:ext uri="{FF2B5EF4-FFF2-40B4-BE49-F238E27FC236}">
                    <a16:creationId xmlns:a16="http://schemas.microsoft.com/office/drawing/2014/main" id="{F18B85BF-314F-4FF2-AE0A-D69092C85B92}"/>
                  </a:ext>
                </a:extLst>
              </p:cNvPr>
              <p:cNvSpPr>
                <a:spLocks/>
              </p:cNvSpPr>
              <p:nvPr/>
            </p:nvSpPr>
            <p:spPr bwMode="auto">
              <a:xfrm>
                <a:off x="9951" y="3689"/>
                <a:ext cx="28" cy="12"/>
              </a:xfrm>
              <a:custGeom>
                <a:avLst/>
                <a:gdLst>
                  <a:gd name="T0" fmla="*/ 28 w 28"/>
                  <a:gd name="T1" fmla="*/ 0 h 12"/>
                  <a:gd name="T2" fmla="*/ 3 w 28"/>
                  <a:gd name="T3" fmla="*/ 0 h 12"/>
                  <a:gd name="T4" fmla="*/ 0 w 28"/>
                  <a:gd name="T5" fmla="*/ 12 h 12"/>
                  <a:gd name="T6" fmla="*/ 24 w 28"/>
                  <a:gd name="T7" fmla="*/ 12 h 12"/>
                  <a:gd name="T8" fmla="*/ 28 w 28"/>
                  <a:gd name="T9" fmla="*/ 0 h 12"/>
                </a:gdLst>
                <a:ahLst/>
                <a:cxnLst>
                  <a:cxn ang="0">
                    <a:pos x="T0" y="T1"/>
                  </a:cxn>
                  <a:cxn ang="0">
                    <a:pos x="T2" y="T3"/>
                  </a:cxn>
                  <a:cxn ang="0">
                    <a:pos x="T4" y="T5"/>
                  </a:cxn>
                  <a:cxn ang="0">
                    <a:pos x="T6" y="T7"/>
                  </a:cxn>
                  <a:cxn ang="0">
                    <a:pos x="T8" y="T9"/>
                  </a:cxn>
                </a:cxnLst>
                <a:rect l="0" t="0" r="r" b="b"/>
                <a:pathLst>
                  <a:path w="28" h="12">
                    <a:moveTo>
                      <a:pt x="28" y="0"/>
                    </a:moveTo>
                    <a:lnTo>
                      <a:pt x="3" y="0"/>
                    </a:lnTo>
                    <a:lnTo>
                      <a:pt x="0" y="12"/>
                    </a:lnTo>
                    <a:lnTo>
                      <a:pt x="24" y="12"/>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0" name="Freeform 190">
                <a:extLst>
                  <a:ext uri="{FF2B5EF4-FFF2-40B4-BE49-F238E27FC236}">
                    <a16:creationId xmlns:a16="http://schemas.microsoft.com/office/drawing/2014/main" id="{4FE5EE71-BF8A-41A7-99F2-B8252C8B27B7}"/>
                  </a:ext>
                </a:extLst>
              </p:cNvPr>
              <p:cNvSpPr>
                <a:spLocks/>
              </p:cNvSpPr>
              <p:nvPr/>
            </p:nvSpPr>
            <p:spPr bwMode="auto">
              <a:xfrm>
                <a:off x="10005" y="3689"/>
                <a:ext cx="29" cy="12"/>
              </a:xfrm>
              <a:custGeom>
                <a:avLst/>
                <a:gdLst>
                  <a:gd name="T0" fmla="*/ 29 w 29"/>
                  <a:gd name="T1" fmla="*/ 0 h 12"/>
                  <a:gd name="T2" fmla="*/ 3 w 29"/>
                  <a:gd name="T3" fmla="*/ 0 h 12"/>
                  <a:gd name="T4" fmla="*/ 0 w 29"/>
                  <a:gd name="T5" fmla="*/ 12 h 12"/>
                  <a:gd name="T6" fmla="*/ 26 w 29"/>
                  <a:gd name="T7" fmla="*/ 12 h 12"/>
                  <a:gd name="T8" fmla="*/ 29 w 29"/>
                  <a:gd name="T9" fmla="*/ 0 h 12"/>
                </a:gdLst>
                <a:ahLst/>
                <a:cxnLst>
                  <a:cxn ang="0">
                    <a:pos x="T0" y="T1"/>
                  </a:cxn>
                  <a:cxn ang="0">
                    <a:pos x="T2" y="T3"/>
                  </a:cxn>
                  <a:cxn ang="0">
                    <a:pos x="T4" y="T5"/>
                  </a:cxn>
                  <a:cxn ang="0">
                    <a:pos x="T6" y="T7"/>
                  </a:cxn>
                  <a:cxn ang="0">
                    <a:pos x="T8" y="T9"/>
                  </a:cxn>
                </a:cxnLst>
                <a:rect l="0" t="0" r="r" b="b"/>
                <a:pathLst>
                  <a:path w="29" h="12">
                    <a:moveTo>
                      <a:pt x="29" y="0"/>
                    </a:moveTo>
                    <a:lnTo>
                      <a:pt x="3" y="0"/>
                    </a:lnTo>
                    <a:lnTo>
                      <a:pt x="0" y="12"/>
                    </a:lnTo>
                    <a:lnTo>
                      <a:pt x="26" y="12"/>
                    </a:lnTo>
                    <a:lnTo>
                      <a:pt x="29"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1" name="Freeform 191">
                <a:extLst>
                  <a:ext uri="{FF2B5EF4-FFF2-40B4-BE49-F238E27FC236}">
                    <a16:creationId xmlns:a16="http://schemas.microsoft.com/office/drawing/2014/main" id="{2777EE57-4B8E-4CB0-B302-4BDDC6245053}"/>
                  </a:ext>
                </a:extLst>
              </p:cNvPr>
              <p:cNvSpPr>
                <a:spLocks/>
              </p:cNvSpPr>
              <p:nvPr/>
            </p:nvSpPr>
            <p:spPr bwMode="auto">
              <a:xfrm>
                <a:off x="10005" y="3689"/>
                <a:ext cx="29" cy="12"/>
              </a:xfrm>
              <a:custGeom>
                <a:avLst/>
                <a:gdLst>
                  <a:gd name="T0" fmla="*/ 29 w 29"/>
                  <a:gd name="T1" fmla="*/ 0 h 12"/>
                  <a:gd name="T2" fmla="*/ 3 w 29"/>
                  <a:gd name="T3" fmla="*/ 0 h 12"/>
                  <a:gd name="T4" fmla="*/ 0 w 29"/>
                  <a:gd name="T5" fmla="*/ 12 h 12"/>
                  <a:gd name="T6" fmla="*/ 26 w 29"/>
                  <a:gd name="T7" fmla="*/ 12 h 12"/>
                  <a:gd name="T8" fmla="*/ 29 w 29"/>
                  <a:gd name="T9" fmla="*/ 0 h 12"/>
                </a:gdLst>
                <a:ahLst/>
                <a:cxnLst>
                  <a:cxn ang="0">
                    <a:pos x="T0" y="T1"/>
                  </a:cxn>
                  <a:cxn ang="0">
                    <a:pos x="T2" y="T3"/>
                  </a:cxn>
                  <a:cxn ang="0">
                    <a:pos x="T4" y="T5"/>
                  </a:cxn>
                  <a:cxn ang="0">
                    <a:pos x="T6" y="T7"/>
                  </a:cxn>
                  <a:cxn ang="0">
                    <a:pos x="T8" y="T9"/>
                  </a:cxn>
                </a:cxnLst>
                <a:rect l="0" t="0" r="r" b="b"/>
                <a:pathLst>
                  <a:path w="29" h="12">
                    <a:moveTo>
                      <a:pt x="29" y="0"/>
                    </a:moveTo>
                    <a:lnTo>
                      <a:pt x="3" y="0"/>
                    </a:lnTo>
                    <a:lnTo>
                      <a:pt x="0" y="12"/>
                    </a:lnTo>
                    <a:lnTo>
                      <a:pt x="26" y="12"/>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2" name="Freeform 192">
                <a:extLst>
                  <a:ext uri="{FF2B5EF4-FFF2-40B4-BE49-F238E27FC236}">
                    <a16:creationId xmlns:a16="http://schemas.microsoft.com/office/drawing/2014/main" id="{FC15ABDA-A737-42F0-81C7-3A55D83A5935}"/>
                  </a:ext>
                </a:extLst>
              </p:cNvPr>
              <p:cNvSpPr>
                <a:spLocks/>
              </p:cNvSpPr>
              <p:nvPr/>
            </p:nvSpPr>
            <p:spPr bwMode="auto">
              <a:xfrm>
                <a:off x="10060" y="3689"/>
                <a:ext cx="28" cy="12"/>
              </a:xfrm>
              <a:custGeom>
                <a:avLst/>
                <a:gdLst>
                  <a:gd name="T0" fmla="*/ 28 w 28"/>
                  <a:gd name="T1" fmla="*/ 0 h 12"/>
                  <a:gd name="T2" fmla="*/ 2 w 28"/>
                  <a:gd name="T3" fmla="*/ 0 h 12"/>
                  <a:gd name="T4" fmla="*/ 0 w 28"/>
                  <a:gd name="T5" fmla="*/ 12 h 12"/>
                  <a:gd name="T6" fmla="*/ 26 w 28"/>
                  <a:gd name="T7" fmla="*/ 12 h 12"/>
                  <a:gd name="T8" fmla="*/ 28 w 28"/>
                  <a:gd name="T9" fmla="*/ 0 h 12"/>
                </a:gdLst>
                <a:ahLst/>
                <a:cxnLst>
                  <a:cxn ang="0">
                    <a:pos x="T0" y="T1"/>
                  </a:cxn>
                  <a:cxn ang="0">
                    <a:pos x="T2" y="T3"/>
                  </a:cxn>
                  <a:cxn ang="0">
                    <a:pos x="T4" y="T5"/>
                  </a:cxn>
                  <a:cxn ang="0">
                    <a:pos x="T6" y="T7"/>
                  </a:cxn>
                  <a:cxn ang="0">
                    <a:pos x="T8" y="T9"/>
                  </a:cxn>
                </a:cxnLst>
                <a:rect l="0" t="0" r="r" b="b"/>
                <a:pathLst>
                  <a:path w="28" h="12">
                    <a:moveTo>
                      <a:pt x="28" y="0"/>
                    </a:moveTo>
                    <a:lnTo>
                      <a:pt x="2" y="0"/>
                    </a:lnTo>
                    <a:lnTo>
                      <a:pt x="0" y="12"/>
                    </a:lnTo>
                    <a:lnTo>
                      <a:pt x="26" y="12"/>
                    </a:lnTo>
                    <a:lnTo>
                      <a:pt x="28"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3" name="Freeform 193">
                <a:extLst>
                  <a:ext uri="{FF2B5EF4-FFF2-40B4-BE49-F238E27FC236}">
                    <a16:creationId xmlns:a16="http://schemas.microsoft.com/office/drawing/2014/main" id="{9B1330E8-5B72-4F1D-B27A-2EABA2D7B700}"/>
                  </a:ext>
                </a:extLst>
              </p:cNvPr>
              <p:cNvSpPr>
                <a:spLocks/>
              </p:cNvSpPr>
              <p:nvPr/>
            </p:nvSpPr>
            <p:spPr bwMode="auto">
              <a:xfrm>
                <a:off x="10060" y="3689"/>
                <a:ext cx="28" cy="12"/>
              </a:xfrm>
              <a:custGeom>
                <a:avLst/>
                <a:gdLst>
                  <a:gd name="T0" fmla="*/ 28 w 28"/>
                  <a:gd name="T1" fmla="*/ 0 h 12"/>
                  <a:gd name="T2" fmla="*/ 2 w 28"/>
                  <a:gd name="T3" fmla="*/ 0 h 12"/>
                  <a:gd name="T4" fmla="*/ 0 w 28"/>
                  <a:gd name="T5" fmla="*/ 12 h 12"/>
                  <a:gd name="T6" fmla="*/ 26 w 28"/>
                  <a:gd name="T7" fmla="*/ 12 h 12"/>
                  <a:gd name="T8" fmla="*/ 28 w 28"/>
                  <a:gd name="T9" fmla="*/ 0 h 12"/>
                </a:gdLst>
                <a:ahLst/>
                <a:cxnLst>
                  <a:cxn ang="0">
                    <a:pos x="T0" y="T1"/>
                  </a:cxn>
                  <a:cxn ang="0">
                    <a:pos x="T2" y="T3"/>
                  </a:cxn>
                  <a:cxn ang="0">
                    <a:pos x="T4" y="T5"/>
                  </a:cxn>
                  <a:cxn ang="0">
                    <a:pos x="T6" y="T7"/>
                  </a:cxn>
                  <a:cxn ang="0">
                    <a:pos x="T8" y="T9"/>
                  </a:cxn>
                </a:cxnLst>
                <a:rect l="0" t="0" r="r" b="b"/>
                <a:pathLst>
                  <a:path w="28" h="12">
                    <a:moveTo>
                      <a:pt x="28" y="0"/>
                    </a:moveTo>
                    <a:lnTo>
                      <a:pt x="2" y="0"/>
                    </a:lnTo>
                    <a:lnTo>
                      <a:pt x="0" y="12"/>
                    </a:lnTo>
                    <a:lnTo>
                      <a:pt x="26" y="12"/>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4" name="Freeform 194">
                <a:extLst>
                  <a:ext uri="{FF2B5EF4-FFF2-40B4-BE49-F238E27FC236}">
                    <a16:creationId xmlns:a16="http://schemas.microsoft.com/office/drawing/2014/main" id="{B0DE291D-BC22-4C1B-AEA3-836619981063}"/>
                  </a:ext>
                </a:extLst>
              </p:cNvPr>
              <p:cNvSpPr>
                <a:spLocks/>
              </p:cNvSpPr>
              <p:nvPr/>
            </p:nvSpPr>
            <p:spPr bwMode="auto">
              <a:xfrm>
                <a:off x="10114" y="3689"/>
                <a:ext cx="28" cy="12"/>
              </a:xfrm>
              <a:custGeom>
                <a:avLst/>
                <a:gdLst>
                  <a:gd name="T0" fmla="*/ 28 w 28"/>
                  <a:gd name="T1" fmla="*/ 0 h 12"/>
                  <a:gd name="T2" fmla="*/ 5 w 28"/>
                  <a:gd name="T3" fmla="*/ 0 h 12"/>
                  <a:gd name="T4" fmla="*/ 0 w 28"/>
                  <a:gd name="T5" fmla="*/ 12 h 12"/>
                  <a:gd name="T6" fmla="*/ 26 w 28"/>
                  <a:gd name="T7" fmla="*/ 10 h 12"/>
                  <a:gd name="T8" fmla="*/ 28 w 28"/>
                  <a:gd name="T9" fmla="*/ 0 h 12"/>
                </a:gdLst>
                <a:ahLst/>
                <a:cxnLst>
                  <a:cxn ang="0">
                    <a:pos x="T0" y="T1"/>
                  </a:cxn>
                  <a:cxn ang="0">
                    <a:pos x="T2" y="T3"/>
                  </a:cxn>
                  <a:cxn ang="0">
                    <a:pos x="T4" y="T5"/>
                  </a:cxn>
                  <a:cxn ang="0">
                    <a:pos x="T6" y="T7"/>
                  </a:cxn>
                  <a:cxn ang="0">
                    <a:pos x="T8" y="T9"/>
                  </a:cxn>
                </a:cxnLst>
                <a:rect l="0" t="0" r="r" b="b"/>
                <a:pathLst>
                  <a:path w="28" h="12">
                    <a:moveTo>
                      <a:pt x="28" y="0"/>
                    </a:moveTo>
                    <a:lnTo>
                      <a:pt x="5" y="0"/>
                    </a:lnTo>
                    <a:lnTo>
                      <a:pt x="0" y="12"/>
                    </a:lnTo>
                    <a:lnTo>
                      <a:pt x="26" y="10"/>
                    </a:lnTo>
                    <a:lnTo>
                      <a:pt x="28"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5" name="Freeform 195">
                <a:extLst>
                  <a:ext uri="{FF2B5EF4-FFF2-40B4-BE49-F238E27FC236}">
                    <a16:creationId xmlns:a16="http://schemas.microsoft.com/office/drawing/2014/main" id="{44201BA8-DB7C-424A-9475-AE54153F91D4}"/>
                  </a:ext>
                </a:extLst>
              </p:cNvPr>
              <p:cNvSpPr>
                <a:spLocks/>
              </p:cNvSpPr>
              <p:nvPr/>
            </p:nvSpPr>
            <p:spPr bwMode="auto">
              <a:xfrm>
                <a:off x="10114" y="3689"/>
                <a:ext cx="28" cy="12"/>
              </a:xfrm>
              <a:custGeom>
                <a:avLst/>
                <a:gdLst>
                  <a:gd name="T0" fmla="*/ 28 w 28"/>
                  <a:gd name="T1" fmla="*/ 0 h 12"/>
                  <a:gd name="T2" fmla="*/ 5 w 28"/>
                  <a:gd name="T3" fmla="*/ 0 h 12"/>
                  <a:gd name="T4" fmla="*/ 0 w 28"/>
                  <a:gd name="T5" fmla="*/ 12 h 12"/>
                  <a:gd name="T6" fmla="*/ 26 w 28"/>
                  <a:gd name="T7" fmla="*/ 10 h 12"/>
                  <a:gd name="T8" fmla="*/ 28 w 28"/>
                  <a:gd name="T9" fmla="*/ 0 h 12"/>
                </a:gdLst>
                <a:ahLst/>
                <a:cxnLst>
                  <a:cxn ang="0">
                    <a:pos x="T0" y="T1"/>
                  </a:cxn>
                  <a:cxn ang="0">
                    <a:pos x="T2" y="T3"/>
                  </a:cxn>
                  <a:cxn ang="0">
                    <a:pos x="T4" y="T5"/>
                  </a:cxn>
                  <a:cxn ang="0">
                    <a:pos x="T6" y="T7"/>
                  </a:cxn>
                  <a:cxn ang="0">
                    <a:pos x="T8" y="T9"/>
                  </a:cxn>
                </a:cxnLst>
                <a:rect l="0" t="0" r="r" b="b"/>
                <a:pathLst>
                  <a:path w="28" h="12">
                    <a:moveTo>
                      <a:pt x="28" y="0"/>
                    </a:moveTo>
                    <a:lnTo>
                      <a:pt x="5" y="0"/>
                    </a:lnTo>
                    <a:lnTo>
                      <a:pt x="0" y="12"/>
                    </a:lnTo>
                    <a:lnTo>
                      <a:pt x="26" y="10"/>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6" name="Freeform 196">
                <a:extLst>
                  <a:ext uri="{FF2B5EF4-FFF2-40B4-BE49-F238E27FC236}">
                    <a16:creationId xmlns:a16="http://schemas.microsoft.com/office/drawing/2014/main" id="{319B1DE6-9E94-4B8C-B266-D0D42D31E270}"/>
                  </a:ext>
                </a:extLst>
              </p:cNvPr>
              <p:cNvSpPr>
                <a:spLocks/>
              </p:cNvSpPr>
              <p:nvPr/>
            </p:nvSpPr>
            <p:spPr bwMode="auto">
              <a:xfrm>
                <a:off x="10170" y="3689"/>
                <a:ext cx="29" cy="10"/>
              </a:xfrm>
              <a:custGeom>
                <a:avLst/>
                <a:gdLst>
                  <a:gd name="T0" fmla="*/ 29 w 29"/>
                  <a:gd name="T1" fmla="*/ 0 h 10"/>
                  <a:gd name="T2" fmla="*/ 3 w 29"/>
                  <a:gd name="T3" fmla="*/ 0 h 10"/>
                  <a:gd name="T4" fmla="*/ 0 w 29"/>
                  <a:gd name="T5" fmla="*/ 10 h 10"/>
                  <a:gd name="T6" fmla="*/ 24 w 29"/>
                  <a:gd name="T7" fmla="*/ 10 h 10"/>
                  <a:gd name="T8" fmla="*/ 29 w 29"/>
                  <a:gd name="T9" fmla="*/ 0 h 10"/>
                </a:gdLst>
                <a:ahLst/>
                <a:cxnLst>
                  <a:cxn ang="0">
                    <a:pos x="T0" y="T1"/>
                  </a:cxn>
                  <a:cxn ang="0">
                    <a:pos x="T2" y="T3"/>
                  </a:cxn>
                  <a:cxn ang="0">
                    <a:pos x="T4" y="T5"/>
                  </a:cxn>
                  <a:cxn ang="0">
                    <a:pos x="T6" y="T7"/>
                  </a:cxn>
                  <a:cxn ang="0">
                    <a:pos x="T8" y="T9"/>
                  </a:cxn>
                </a:cxnLst>
                <a:rect l="0" t="0" r="r" b="b"/>
                <a:pathLst>
                  <a:path w="29" h="10">
                    <a:moveTo>
                      <a:pt x="29" y="0"/>
                    </a:moveTo>
                    <a:lnTo>
                      <a:pt x="3" y="0"/>
                    </a:lnTo>
                    <a:lnTo>
                      <a:pt x="0" y="10"/>
                    </a:lnTo>
                    <a:lnTo>
                      <a:pt x="24" y="10"/>
                    </a:lnTo>
                    <a:lnTo>
                      <a:pt x="29"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7" name="Freeform 197">
                <a:extLst>
                  <a:ext uri="{FF2B5EF4-FFF2-40B4-BE49-F238E27FC236}">
                    <a16:creationId xmlns:a16="http://schemas.microsoft.com/office/drawing/2014/main" id="{CAC1F07D-C845-4BA0-929B-223756A584C6}"/>
                  </a:ext>
                </a:extLst>
              </p:cNvPr>
              <p:cNvSpPr>
                <a:spLocks/>
              </p:cNvSpPr>
              <p:nvPr/>
            </p:nvSpPr>
            <p:spPr bwMode="auto">
              <a:xfrm>
                <a:off x="10170" y="3689"/>
                <a:ext cx="29" cy="10"/>
              </a:xfrm>
              <a:custGeom>
                <a:avLst/>
                <a:gdLst>
                  <a:gd name="T0" fmla="*/ 29 w 29"/>
                  <a:gd name="T1" fmla="*/ 0 h 10"/>
                  <a:gd name="T2" fmla="*/ 3 w 29"/>
                  <a:gd name="T3" fmla="*/ 0 h 10"/>
                  <a:gd name="T4" fmla="*/ 0 w 29"/>
                  <a:gd name="T5" fmla="*/ 10 h 10"/>
                  <a:gd name="T6" fmla="*/ 24 w 29"/>
                  <a:gd name="T7" fmla="*/ 10 h 10"/>
                  <a:gd name="T8" fmla="*/ 29 w 29"/>
                  <a:gd name="T9" fmla="*/ 0 h 10"/>
                </a:gdLst>
                <a:ahLst/>
                <a:cxnLst>
                  <a:cxn ang="0">
                    <a:pos x="T0" y="T1"/>
                  </a:cxn>
                  <a:cxn ang="0">
                    <a:pos x="T2" y="T3"/>
                  </a:cxn>
                  <a:cxn ang="0">
                    <a:pos x="T4" y="T5"/>
                  </a:cxn>
                  <a:cxn ang="0">
                    <a:pos x="T6" y="T7"/>
                  </a:cxn>
                  <a:cxn ang="0">
                    <a:pos x="T8" y="T9"/>
                  </a:cxn>
                </a:cxnLst>
                <a:rect l="0" t="0" r="r" b="b"/>
                <a:pathLst>
                  <a:path w="29" h="10">
                    <a:moveTo>
                      <a:pt x="29" y="0"/>
                    </a:moveTo>
                    <a:lnTo>
                      <a:pt x="3" y="0"/>
                    </a:lnTo>
                    <a:lnTo>
                      <a:pt x="0" y="10"/>
                    </a:lnTo>
                    <a:lnTo>
                      <a:pt x="24" y="10"/>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8" name="Freeform 198">
                <a:extLst>
                  <a:ext uri="{FF2B5EF4-FFF2-40B4-BE49-F238E27FC236}">
                    <a16:creationId xmlns:a16="http://schemas.microsoft.com/office/drawing/2014/main" id="{B29C79E0-F591-4B2B-BA1B-E77F69CF8AC7}"/>
                  </a:ext>
                </a:extLst>
              </p:cNvPr>
              <p:cNvSpPr>
                <a:spLocks/>
              </p:cNvSpPr>
              <p:nvPr/>
            </p:nvSpPr>
            <p:spPr bwMode="auto">
              <a:xfrm>
                <a:off x="10225" y="3689"/>
                <a:ext cx="28" cy="10"/>
              </a:xfrm>
              <a:custGeom>
                <a:avLst/>
                <a:gdLst>
                  <a:gd name="T0" fmla="*/ 28 w 28"/>
                  <a:gd name="T1" fmla="*/ 0 h 10"/>
                  <a:gd name="T2" fmla="*/ 2 w 28"/>
                  <a:gd name="T3" fmla="*/ 0 h 10"/>
                  <a:gd name="T4" fmla="*/ 0 w 28"/>
                  <a:gd name="T5" fmla="*/ 10 h 10"/>
                  <a:gd name="T6" fmla="*/ 23 w 28"/>
                  <a:gd name="T7" fmla="*/ 10 h 10"/>
                  <a:gd name="T8" fmla="*/ 28 w 28"/>
                  <a:gd name="T9" fmla="*/ 0 h 10"/>
                </a:gdLst>
                <a:ahLst/>
                <a:cxnLst>
                  <a:cxn ang="0">
                    <a:pos x="T0" y="T1"/>
                  </a:cxn>
                  <a:cxn ang="0">
                    <a:pos x="T2" y="T3"/>
                  </a:cxn>
                  <a:cxn ang="0">
                    <a:pos x="T4" y="T5"/>
                  </a:cxn>
                  <a:cxn ang="0">
                    <a:pos x="T6" y="T7"/>
                  </a:cxn>
                  <a:cxn ang="0">
                    <a:pos x="T8" y="T9"/>
                  </a:cxn>
                </a:cxnLst>
                <a:rect l="0" t="0" r="r" b="b"/>
                <a:pathLst>
                  <a:path w="28" h="10">
                    <a:moveTo>
                      <a:pt x="28" y="0"/>
                    </a:moveTo>
                    <a:lnTo>
                      <a:pt x="2" y="0"/>
                    </a:lnTo>
                    <a:lnTo>
                      <a:pt x="0" y="10"/>
                    </a:lnTo>
                    <a:lnTo>
                      <a:pt x="23" y="10"/>
                    </a:lnTo>
                    <a:lnTo>
                      <a:pt x="28"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69" name="Freeform 199">
                <a:extLst>
                  <a:ext uri="{FF2B5EF4-FFF2-40B4-BE49-F238E27FC236}">
                    <a16:creationId xmlns:a16="http://schemas.microsoft.com/office/drawing/2014/main" id="{DF9BB798-B7D4-4161-91FA-449FD0C77EDD}"/>
                  </a:ext>
                </a:extLst>
              </p:cNvPr>
              <p:cNvSpPr>
                <a:spLocks/>
              </p:cNvSpPr>
              <p:nvPr/>
            </p:nvSpPr>
            <p:spPr bwMode="auto">
              <a:xfrm>
                <a:off x="10225" y="3689"/>
                <a:ext cx="28" cy="10"/>
              </a:xfrm>
              <a:custGeom>
                <a:avLst/>
                <a:gdLst>
                  <a:gd name="T0" fmla="*/ 28 w 28"/>
                  <a:gd name="T1" fmla="*/ 0 h 10"/>
                  <a:gd name="T2" fmla="*/ 2 w 28"/>
                  <a:gd name="T3" fmla="*/ 0 h 10"/>
                  <a:gd name="T4" fmla="*/ 0 w 28"/>
                  <a:gd name="T5" fmla="*/ 10 h 10"/>
                  <a:gd name="T6" fmla="*/ 23 w 28"/>
                  <a:gd name="T7" fmla="*/ 10 h 10"/>
                  <a:gd name="T8" fmla="*/ 28 w 28"/>
                  <a:gd name="T9" fmla="*/ 0 h 10"/>
                </a:gdLst>
                <a:ahLst/>
                <a:cxnLst>
                  <a:cxn ang="0">
                    <a:pos x="T0" y="T1"/>
                  </a:cxn>
                  <a:cxn ang="0">
                    <a:pos x="T2" y="T3"/>
                  </a:cxn>
                  <a:cxn ang="0">
                    <a:pos x="T4" y="T5"/>
                  </a:cxn>
                  <a:cxn ang="0">
                    <a:pos x="T6" y="T7"/>
                  </a:cxn>
                  <a:cxn ang="0">
                    <a:pos x="T8" y="T9"/>
                  </a:cxn>
                </a:cxnLst>
                <a:rect l="0" t="0" r="r" b="b"/>
                <a:pathLst>
                  <a:path w="28" h="10">
                    <a:moveTo>
                      <a:pt x="28" y="0"/>
                    </a:moveTo>
                    <a:lnTo>
                      <a:pt x="2" y="0"/>
                    </a:lnTo>
                    <a:lnTo>
                      <a:pt x="0" y="10"/>
                    </a:lnTo>
                    <a:lnTo>
                      <a:pt x="23" y="10"/>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70" name="Freeform 200">
                <a:extLst>
                  <a:ext uri="{FF2B5EF4-FFF2-40B4-BE49-F238E27FC236}">
                    <a16:creationId xmlns:a16="http://schemas.microsoft.com/office/drawing/2014/main" id="{4D4A3CCF-5FBC-42A4-9C33-40D8779F2775}"/>
                  </a:ext>
                </a:extLst>
              </p:cNvPr>
              <p:cNvSpPr>
                <a:spLocks/>
              </p:cNvSpPr>
              <p:nvPr/>
            </p:nvSpPr>
            <p:spPr bwMode="auto">
              <a:xfrm>
                <a:off x="10279" y="3689"/>
                <a:ext cx="28" cy="10"/>
              </a:xfrm>
              <a:custGeom>
                <a:avLst/>
                <a:gdLst>
                  <a:gd name="T0" fmla="*/ 23 w 28"/>
                  <a:gd name="T1" fmla="*/ 0 h 10"/>
                  <a:gd name="T2" fmla="*/ 2 w 28"/>
                  <a:gd name="T3" fmla="*/ 0 h 10"/>
                  <a:gd name="T4" fmla="*/ 0 w 28"/>
                  <a:gd name="T5" fmla="*/ 10 h 10"/>
                  <a:gd name="T6" fmla="*/ 26 w 28"/>
                  <a:gd name="T7" fmla="*/ 10 h 10"/>
                  <a:gd name="T8" fmla="*/ 28 w 28"/>
                  <a:gd name="T9" fmla="*/ 0 h 10"/>
                  <a:gd name="T10" fmla="*/ 23 w 28"/>
                  <a:gd name="T11" fmla="*/ 0 h 10"/>
                </a:gdLst>
                <a:ahLst/>
                <a:cxnLst>
                  <a:cxn ang="0">
                    <a:pos x="T0" y="T1"/>
                  </a:cxn>
                  <a:cxn ang="0">
                    <a:pos x="T2" y="T3"/>
                  </a:cxn>
                  <a:cxn ang="0">
                    <a:pos x="T4" y="T5"/>
                  </a:cxn>
                  <a:cxn ang="0">
                    <a:pos x="T6" y="T7"/>
                  </a:cxn>
                  <a:cxn ang="0">
                    <a:pos x="T8" y="T9"/>
                  </a:cxn>
                  <a:cxn ang="0">
                    <a:pos x="T10" y="T11"/>
                  </a:cxn>
                </a:cxnLst>
                <a:rect l="0" t="0" r="r" b="b"/>
                <a:pathLst>
                  <a:path w="28" h="10">
                    <a:moveTo>
                      <a:pt x="23" y="0"/>
                    </a:moveTo>
                    <a:lnTo>
                      <a:pt x="2" y="0"/>
                    </a:lnTo>
                    <a:lnTo>
                      <a:pt x="0" y="10"/>
                    </a:lnTo>
                    <a:lnTo>
                      <a:pt x="26" y="10"/>
                    </a:lnTo>
                    <a:lnTo>
                      <a:pt x="28" y="0"/>
                    </a:lnTo>
                    <a:lnTo>
                      <a:pt x="23"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71" name="Freeform 201">
                <a:extLst>
                  <a:ext uri="{FF2B5EF4-FFF2-40B4-BE49-F238E27FC236}">
                    <a16:creationId xmlns:a16="http://schemas.microsoft.com/office/drawing/2014/main" id="{1EEE1767-FC71-4E45-BFEF-0CA0BFF8A28A}"/>
                  </a:ext>
                </a:extLst>
              </p:cNvPr>
              <p:cNvSpPr>
                <a:spLocks/>
              </p:cNvSpPr>
              <p:nvPr/>
            </p:nvSpPr>
            <p:spPr bwMode="auto">
              <a:xfrm>
                <a:off x="10279" y="3689"/>
                <a:ext cx="28" cy="10"/>
              </a:xfrm>
              <a:custGeom>
                <a:avLst/>
                <a:gdLst>
                  <a:gd name="T0" fmla="*/ 23 w 28"/>
                  <a:gd name="T1" fmla="*/ 0 h 10"/>
                  <a:gd name="T2" fmla="*/ 2 w 28"/>
                  <a:gd name="T3" fmla="*/ 0 h 10"/>
                  <a:gd name="T4" fmla="*/ 0 w 28"/>
                  <a:gd name="T5" fmla="*/ 10 h 10"/>
                  <a:gd name="T6" fmla="*/ 26 w 28"/>
                  <a:gd name="T7" fmla="*/ 10 h 10"/>
                  <a:gd name="T8" fmla="*/ 28 w 28"/>
                  <a:gd name="T9" fmla="*/ 0 h 10"/>
                  <a:gd name="T10" fmla="*/ 23 w 28"/>
                  <a:gd name="T11" fmla="*/ 0 h 10"/>
                </a:gdLst>
                <a:ahLst/>
                <a:cxnLst>
                  <a:cxn ang="0">
                    <a:pos x="T0" y="T1"/>
                  </a:cxn>
                  <a:cxn ang="0">
                    <a:pos x="T2" y="T3"/>
                  </a:cxn>
                  <a:cxn ang="0">
                    <a:pos x="T4" y="T5"/>
                  </a:cxn>
                  <a:cxn ang="0">
                    <a:pos x="T6" y="T7"/>
                  </a:cxn>
                  <a:cxn ang="0">
                    <a:pos x="T8" y="T9"/>
                  </a:cxn>
                  <a:cxn ang="0">
                    <a:pos x="T10" y="T11"/>
                  </a:cxn>
                </a:cxnLst>
                <a:rect l="0" t="0" r="r" b="b"/>
                <a:pathLst>
                  <a:path w="28" h="10">
                    <a:moveTo>
                      <a:pt x="23" y="0"/>
                    </a:moveTo>
                    <a:lnTo>
                      <a:pt x="2" y="0"/>
                    </a:lnTo>
                    <a:lnTo>
                      <a:pt x="0" y="10"/>
                    </a:lnTo>
                    <a:lnTo>
                      <a:pt x="26" y="10"/>
                    </a:lnTo>
                    <a:lnTo>
                      <a:pt x="28" y="0"/>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72" name="Freeform 202">
                <a:extLst>
                  <a:ext uri="{FF2B5EF4-FFF2-40B4-BE49-F238E27FC236}">
                    <a16:creationId xmlns:a16="http://schemas.microsoft.com/office/drawing/2014/main" id="{0EEFA05D-F81A-4239-844C-93B32C0C3BE8}"/>
                  </a:ext>
                </a:extLst>
              </p:cNvPr>
              <p:cNvSpPr>
                <a:spLocks/>
              </p:cNvSpPr>
              <p:nvPr/>
            </p:nvSpPr>
            <p:spPr bwMode="auto">
              <a:xfrm>
                <a:off x="10333" y="3696"/>
                <a:ext cx="5" cy="3"/>
              </a:xfrm>
              <a:custGeom>
                <a:avLst/>
                <a:gdLst>
                  <a:gd name="T0" fmla="*/ 0 w 5"/>
                  <a:gd name="T1" fmla="*/ 0 h 3"/>
                  <a:gd name="T2" fmla="*/ 0 w 5"/>
                  <a:gd name="T3" fmla="*/ 3 h 3"/>
                  <a:gd name="T4" fmla="*/ 5 w 5"/>
                  <a:gd name="T5" fmla="*/ 3 h 3"/>
                  <a:gd name="T6" fmla="*/ 0 w 5"/>
                  <a:gd name="T7" fmla="*/ 0 h 3"/>
                </a:gdLst>
                <a:ahLst/>
                <a:cxnLst>
                  <a:cxn ang="0">
                    <a:pos x="T0" y="T1"/>
                  </a:cxn>
                  <a:cxn ang="0">
                    <a:pos x="T2" y="T3"/>
                  </a:cxn>
                  <a:cxn ang="0">
                    <a:pos x="T4" y="T5"/>
                  </a:cxn>
                  <a:cxn ang="0">
                    <a:pos x="T6" y="T7"/>
                  </a:cxn>
                </a:cxnLst>
                <a:rect l="0" t="0" r="r" b="b"/>
                <a:pathLst>
                  <a:path w="5" h="3">
                    <a:moveTo>
                      <a:pt x="0" y="0"/>
                    </a:moveTo>
                    <a:lnTo>
                      <a:pt x="0" y="3"/>
                    </a:lnTo>
                    <a:lnTo>
                      <a:pt x="5" y="3"/>
                    </a:lnTo>
                    <a:lnTo>
                      <a:pt x="0" y="0"/>
                    </a:ln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73" name="Freeform 203">
                <a:extLst>
                  <a:ext uri="{FF2B5EF4-FFF2-40B4-BE49-F238E27FC236}">
                    <a16:creationId xmlns:a16="http://schemas.microsoft.com/office/drawing/2014/main" id="{7290C445-C0DB-4C7B-BFF1-AF6F73E7EC85}"/>
                  </a:ext>
                </a:extLst>
              </p:cNvPr>
              <p:cNvSpPr>
                <a:spLocks/>
              </p:cNvSpPr>
              <p:nvPr/>
            </p:nvSpPr>
            <p:spPr bwMode="auto">
              <a:xfrm>
                <a:off x="10333" y="3696"/>
                <a:ext cx="5" cy="3"/>
              </a:xfrm>
              <a:custGeom>
                <a:avLst/>
                <a:gdLst>
                  <a:gd name="T0" fmla="*/ 0 w 5"/>
                  <a:gd name="T1" fmla="*/ 0 h 3"/>
                  <a:gd name="T2" fmla="*/ 0 w 5"/>
                  <a:gd name="T3" fmla="*/ 3 h 3"/>
                  <a:gd name="T4" fmla="*/ 5 w 5"/>
                  <a:gd name="T5" fmla="*/ 3 h 3"/>
                  <a:gd name="T6" fmla="*/ 0 w 5"/>
                  <a:gd name="T7" fmla="*/ 0 h 3"/>
                </a:gdLst>
                <a:ahLst/>
                <a:cxnLst>
                  <a:cxn ang="0">
                    <a:pos x="T0" y="T1"/>
                  </a:cxn>
                  <a:cxn ang="0">
                    <a:pos x="T2" y="T3"/>
                  </a:cxn>
                  <a:cxn ang="0">
                    <a:pos x="T4" y="T5"/>
                  </a:cxn>
                  <a:cxn ang="0">
                    <a:pos x="T6" y="T7"/>
                  </a:cxn>
                </a:cxnLst>
                <a:rect l="0" t="0" r="r" b="b"/>
                <a:pathLst>
                  <a:path w="5" h="3">
                    <a:moveTo>
                      <a:pt x="0" y="0"/>
                    </a:moveTo>
                    <a:lnTo>
                      <a:pt x="0" y="3"/>
                    </a:lnTo>
                    <a:lnTo>
                      <a:pt x="5"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674" name="Freeform 204">
                <a:extLst>
                  <a:ext uri="{FF2B5EF4-FFF2-40B4-BE49-F238E27FC236}">
                    <a16:creationId xmlns:a16="http://schemas.microsoft.com/office/drawing/2014/main" id="{EFFC8B83-8251-4821-8255-D2D4A94DCFF6}"/>
                  </a:ext>
                </a:extLst>
              </p:cNvPr>
              <p:cNvSpPr>
                <a:spLocks/>
              </p:cNvSpPr>
              <p:nvPr/>
            </p:nvSpPr>
            <p:spPr bwMode="auto">
              <a:xfrm>
                <a:off x="10583" y="3680"/>
                <a:ext cx="962" cy="16"/>
              </a:xfrm>
              <a:custGeom>
                <a:avLst/>
                <a:gdLst>
                  <a:gd name="T0" fmla="*/ 408 w 408"/>
                  <a:gd name="T1" fmla="*/ 0 h 7"/>
                  <a:gd name="T2" fmla="*/ 0 w 408"/>
                  <a:gd name="T3" fmla="*/ 3 h 7"/>
                  <a:gd name="T4" fmla="*/ 2 w 408"/>
                  <a:gd name="T5" fmla="*/ 7 h 7"/>
                  <a:gd name="T6" fmla="*/ 406 w 408"/>
                  <a:gd name="T7" fmla="*/ 5 h 7"/>
                  <a:gd name="T8" fmla="*/ 408 w 408"/>
                  <a:gd name="T9" fmla="*/ 0 h 7"/>
                </a:gdLst>
                <a:ahLst/>
                <a:cxnLst>
                  <a:cxn ang="0">
                    <a:pos x="T0" y="T1"/>
                  </a:cxn>
                  <a:cxn ang="0">
                    <a:pos x="T2" y="T3"/>
                  </a:cxn>
                  <a:cxn ang="0">
                    <a:pos x="T4" y="T5"/>
                  </a:cxn>
                  <a:cxn ang="0">
                    <a:pos x="T6" y="T7"/>
                  </a:cxn>
                  <a:cxn ang="0">
                    <a:pos x="T8" y="T9"/>
                  </a:cxn>
                </a:cxnLst>
                <a:rect l="0" t="0" r="r" b="b"/>
                <a:pathLst>
                  <a:path w="408" h="7">
                    <a:moveTo>
                      <a:pt x="408" y="0"/>
                    </a:moveTo>
                    <a:cubicBezTo>
                      <a:pt x="0" y="3"/>
                      <a:pt x="0" y="3"/>
                      <a:pt x="0" y="3"/>
                    </a:cubicBezTo>
                    <a:cubicBezTo>
                      <a:pt x="1" y="4"/>
                      <a:pt x="2" y="6"/>
                      <a:pt x="2" y="7"/>
                    </a:cubicBezTo>
                    <a:cubicBezTo>
                      <a:pt x="406" y="5"/>
                      <a:pt x="406" y="5"/>
                      <a:pt x="406" y="5"/>
                    </a:cubicBezTo>
                    <a:cubicBezTo>
                      <a:pt x="406" y="3"/>
                      <a:pt x="407" y="2"/>
                      <a:pt x="408" y="0"/>
                    </a:cubicBezTo>
                  </a:path>
                </a:pathLst>
              </a:custGeom>
              <a:solidFill>
                <a:srgbClr val="2122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grpSp>
        <p:sp>
          <p:nvSpPr>
            <p:cNvPr id="410" name="Freeform 206">
              <a:extLst>
                <a:ext uri="{FF2B5EF4-FFF2-40B4-BE49-F238E27FC236}">
                  <a16:creationId xmlns:a16="http://schemas.microsoft.com/office/drawing/2014/main" id="{9D4699B1-639A-4CA8-B078-4E7390E4EB3B}"/>
                </a:ext>
              </a:extLst>
            </p:cNvPr>
            <p:cNvSpPr>
              <a:spLocks/>
            </p:cNvSpPr>
            <p:nvPr/>
          </p:nvSpPr>
          <p:spPr bwMode="auto">
            <a:xfrm>
              <a:off x="9458" y="2951"/>
              <a:ext cx="3254" cy="740"/>
            </a:xfrm>
            <a:custGeom>
              <a:avLst/>
              <a:gdLst>
                <a:gd name="T0" fmla="*/ 1367 w 1380"/>
                <a:gd name="T1" fmla="*/ 0 h 314"/>
                <a:gd name="T2" fmla="*/ 14 w 1380"/>
                <a:gd name="T3" fmla="*/ 8 h 314"/>
                <a:gd name="T4" fmla="*/ 5 w 1380"/>
                <a:gd name="T5" fmla="*/ 25 h 314"/>
                <a:gd name="T6" fmla="*/ 150 w 1380"/>
                <a:gd name="T7" fmla="*/ 273 h 314"/>
                <a:gd name="T8" fmla="*/ 151 w 1380"/>
                <a:gd name="T9" fmla="*/ 274 h 314"/>
                <a:gd name="T10" fmla="*/ 151 w 1380"/>
                <a:gd name="T11" fmla="*/ 274 h 314"/>
                <a:gd name="T12" fmla="*/ 171 w 1380"/>
                <a:gd name="T13" fmla="*/ 305 h 314"/>
                <a:gd name="T14" fmla="*/ 190 w 1380"/>
                <a:gd name="T15" fmla="*/ 314 h 314"/>
                <a:gd name="T16" fmla="*/ 1175 w 1380"/>
                <a:gd name="T17" fmla="*/ 308 h 314"/>
                <a:gd name="T18" fmla="*/ 1194 w 1380"/>
                <a:gd name="T19" fmla="*/ 298 h 314"/>
                <a:gd name="T20" fmla="*/ 1214 w 1380"/>
                <a:gd name="T21" fmla="*/ 267 h 314"/>
                <a:gd name="T22" fmla="*/ 1214 w 1380"/>
                <a:gd name="T23" fmla="*/ 267 h 314"/>
                <a:gd name="T24" fmla="*/ 1214 w 1380"/>
                <a:gd name="T25" fmla="*/ 267 h 314"/>
                <a:gd name="T26" fmla="*/ 1374 w 1380"/>
                <a:gd name="T27" fmla="*/ 17 h 314"/>
                <a:gd name="T28" fmla="*/ 1367 w 1380"/>
                <a:gd name="T29"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0" h="314">
                  <a:moveTo>
                    <a:pt x="1367" y="0"/>
                  </a:moveTo>
                  <a:cubicBezTo>
                    <a:pt x="14" y="8"/>
                    <a:pt x="14" y="8"/>
                    <a:pt x="14" y="8"/>
                  </a:cubicBezTo>
                  <a:cubicBezTo>
                    <a:pt x="3" y="8"/>
                    <a:pt x="0" y="16"/>
                    <a:pt x="5" y="25"/>
                  </a:cubicBezTo>
                  <a:cubicBezTo>
                    <a:pt x="150" y="273"/>
                    <a:pt x="150" y="273"/>
                    <a:pt x="150" y="273"/>
                  </a:cubicBezTo>
                  <a:cubicBezTo>
                    <a:pt x="151" y="274"/>
                    <a:pt x="151" y="274"/>
                    <a:pt x="151" y="274"/>
                  </a:cubicBezTo>
                  <a:cubicBezTo>
                    <a:pt x="151" y="274"/>
                    <a:pt x="151" y="274"/>
                    <a:pt x="151" y="274"/>
                  </a:cubicBezTo>
                  <a:cubicBezTo>
                    <a:pt x="171" y="305"/>
                    <a:pt x="171" y="305"/>
                    <a:pt x="171" y="305"/>
                  </a:cubicBezTo>
                  <a:cubicBezTo>
                    <a:pt x="174" y="310"/>
                    <a:pt x="182" y="314"/>
                    <a:pt x="190" y="314"/>
                  </a:cubicBezTo>
                  <a:cubicBezTo>
                    <a:pt x="1175" y="308"/>
                    <a:pt x="1175" y="308"/>
                    <a:pt x="1175" y="308"/>
                  </a:cubicBezTo>
                  <a:cubicBezTo>
                    <a:pt x="1182" y="308"/>
                    <a:pt x="1191" y="304"/>
                    <a:pt x="1194" y="298"/>
                  </a:cubicBezTo>
                  <a:cubicBezTo>
                    <a:pt x="1214" y="267"/>
                    <a:pt x="1214" y="267"/>
                    <a:pt x="1214" y="267"/>
                  </a:cubicBezTo>
                  <a:cubicBezTo>
                    <a:pt x="1214" y="267"/>
                    <a:pt x="1214" y="267"/>
                    <a:pt x="1214" y="267"/>
                  </a:cubicBezTo>
                  <a:cubicBezTo>
                    <a:pt x="1214" y="267"/>
                    <a:pt x="1214" y="267"/>
                    <a:pt x="1214" y="267"/>
                  </a:cubicBezTo>
                  <a:cubicBezTo>
                    <a:pt x="1374" y="17"/>
                    <a:pt x="1374" y="17"/>
                    <a:pt x="1374" y="17"/>
                  </a:cubicBezTo>
                  <a:cubicBezTo>
                    <a:pt x="1380" y="8"/>
                    <a:pt x="1377" y="0"/>
                    <a:pt x="1367" y="0"/>
                  </a:cubicBezTo>
                </a:path>
              </a:pathLst>
            </a:custGeom>
            <a:solidFill>
              <a:srgbClr val="414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11" name="Freeform 207">
              <a:extLst>
                <a:ext uri="{FF2B5EF4-FFF2-40B4-BE49-F238E27FC236}">
                  <a16:creationId xmlns:a16="http://schemas.microsoft.com/office/drawing/2014/main" id="{37DE14C2-969C-46FC-A2F6-7436BB7F35FF}"/>
                </a:ext>
              </a:extLst>
            </p:cNvPr>
            <p:cNvSpPr>
              <a:spLocks/>
            </p:cNvSpPr>
            <p:nvPr/>
          </p:nvSpPr>
          <p:spPr bwMode="auto">
            <a:xfrm>
              <a:off x="9515" y="2993"/>
              <a:ext cx="3124" cy="642"/>
            </a:xfrm>
            <a:custGeom>
              <a:avLst/>
              <a:gdLst>
                <a:gd name="T0" fmla="*/ 0 w 1325"/>
                <a:gd name="T1" fmla="*/ 8 h 272"/>
                <a:gd name="T2" fmla="*/ 160 w 1325"/>
                <a:gd name="T3" fmla="*/ 272 h 272"/>
                <a:gd name="T4" fmla="*/ 1156 w 1325"/>
                <a:gd name="T5" fmla="*/ 265 h 272"/>
                <a:gd name="T6" fmla="*/ 1324 w 1325"/>
                <a:gd name="T7" fmla="*/ 2 h 272"/>
                <a:gd name="T8" fmla="*/ 0 w 1325"/>
                <a:gd name="T9" fmla="*/ 8 h 272"/>
              </a:gdLst>
              <a:ahLst/>
              <a:cxnLst>
                <a:cxn ang="0">
                  <a:pos x="T0" y="T1"/>
                </a:cxn>
                <a:cxn ang="0">
                  <a:pos x="T2" y="T3"/>
                </a:cxn>
                <a:cxn ang="0">
                  <a:pos x="T4" y="T5"/>
                </a:cxn>
                <a:cxn ang="0">
                  <a:pos x="T6" y="T7"/>
                </a:cxn>
                <a:cxn ang="0">
                  <a:pos x="T8" y="T9"/>
                </a:cxn>
              </a:cxnLst>
              <a:rect l="0" t="0" r="r" b="b"/>
              <a:pathLst>
                <a:path w="1325" h="272">
                  <a:moveTo>
                    <a:pt x="0" y="8"/>
                  </a:moveTo>
                  <a:cubicBezTo>
                    <a:pt x="160" y="272"/>
                    <a:pt x="160" y="272"/>
                    <a:pt x="160" y="272"/>
                  </a:cubicBezTo>
                  <a:cubicBezTo>
                    <a:pt x="1156" y="265"/>
                    <a:pt x="1156" y="265"/>
                    <a:pt x="1156" y="265"/>
                  </a:cubicBezTo>
                  <a:cubicBezTo>
                    <a:pt x="1324" y="2"/>
                    <a:pt x="1324" y="2"/>
                    <a:pt x="1324" y="2"/>
                  </a:cubicBezTo>
                  <a:cubicBezTo>
                    <a:pt x="1325" y="0"/>
                    <a:pt x="0" y="8"/>
                    <a:pt x="0"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16" name="Freeform 208">
              <a:extLst>
                <a:ext uri="{FF2B5EF4-FFF2-40B4-BE49-F238E27FC236}">
                  <a16:creationId xmlns:a16="http://schemas.microsoft.com/office/drawing/2014/main" id="{05885053-8554-4F69-AF90-35334FCF5E49}"/>
                </a:ext>
              </a:extLst>
            </p:cNvPr>
            <p:cNvSpPr>
              <a:spLocks/>
            </p:cNvSpPr>
            <p:nvPr/>
          </p:nvSpPr>
          <p:spPr bwMode="auto">
            <a:xfrm>
              <a:off x="9506" y="2996"/>
              <a:ext cx="3131" cy="651"/>
            </a:xfrm>
            <a:custGeom>
              <a:avLst/>
              <a:gdLst>
                <a:gd name="T0" fmla="*/ 0 w 3131"/>
                <a:gd name="T1" fmla="*/ 16 h 651"/>
                <a:gd name="T2" fmla="*/ 374 w 3131"/>
                <a:gd name="T3" fmla="*/ 651 h 651"/>
                <a:gd name="T4" fmla="*/ 2742 w 3131"/>
                <a:gd name="T5" fmla="*/ 625 h 651"/>
                <a:gd name="T6" fmla="*/ 3131 w 3131"/>
                <a:gd name="T7" fmla="*/ 0 h 651"/>
                <a:gd name="T8" fmla="*/ 0 w 3131"/>
                <a:gd name="T9" fmla="*/ 16 h 651"/>
              </a:gdLst>
              <a:ahLst/>
              <a:cxnLst>
                <a:cxn ang="0">
                  <a:pos x="T0" y="T1"/>
                </a:cxn>
                <a:cxn ang="0">
                  <a:pos x="T2" y="T3"/>
                </a:cxn>
                <a:cxn ang="0">
                  <a:pos x="T4" y="T5"/>
                </a:cxn>
                <a:cxn ang="0">
                  <a:pos x="T6" y="T7"/>
                </a:cxn>
                <a:cxn ang="0">
                  <a:pos x="T8" y="T9"/>
                </a:cxn>
              </a:cxnLst>
              <a:rect l="0" t="0" r="r" b="b"/>
              <a:pathLst>
                <a:path w="3131" h="651">
                  <a:moveTo>
                    <a:pt x="0" y="16"/>
                  </a:moveTo>
                  <a:lnTo>
                    <a:pt x="374" y="651"/>
                  </a:lnTo>
                  <a:lnTo>
                    <a:pt x="2742" y="625"/>
                  </a:lnTo>
                  <a:lnTo>
                    <a:pt x="3131" y="0"/>
                  </a:lnTo>
                  <a:lnTo>
                    <a:pt x="0"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18" name="Freeform 209">
              <a:extLst>
                <a:ext uri="{FF2B5EF4-FFF2-40B4-BE49-F238E27FC236}">
                  <a16:creationId xmlns:a16="http://schemas.microsoft.com/office/drawing/2014/main" id="{5EFAA459-35FE-40FE-B855-419AE242057B}"/>
                </a:ext>
              </a:extLst>
            </p:cNvPr>
            <p:cNvSpPr>
              <a:spLocks/>
            </p:cNvSpPr>
            <p:nvPr/>
          </p:nvSpPr>
          <p:spPr bwMode="auto">
            <a:xfrm>
              <a:off x="9506" y="2996"/>
              <a:ext cx="3131" cy="651"/>
            </a:xfrm>
            <a:custGeom>
              <a:avLst/>
              <a:gdLst>
                <a:gd name="T0" fmla="*/ 0 w 3131"/>
                <a:gd name="T1" fmla="*/ 16 h 651"/>
                <a:gd name="T2" fmla="*/ 374 w 3131"/>
                <a:gd name="T3" fmla="*/ 651 h 651"/>
                <a:gd name="T4" fmla="*/ 2742 w 3131"/>
                <a:gd name="T5" fmla="*/ 625 h 651"/>
                <a:gd name="T6" fmla="*/ 3131 w 3131"/>
                <a:gd name="T7" fmla="*/ 0 h 651"/>
                <a:gd name="T8" fmla="*/ 0 w 3131"/>
                <a:gd name="T9" fmla="*/ 16 h 651"/>
              </a:gdLst>
              <a:ahLst/>
              <a:cxnLst>
                <a:cxn ang="0">
                  <a:pos x="T0" y="T1"/>
                </a:cxn>
                <a:cxn ang="0">
                  <a:pos x="T2" y="T3"/>
                </a:cxn>
                <a:cxn ang="0">
                  <a:pos x="T4" y="T5"/>
                </a:cxn>
                <a:cxn ang="0">
                  <a:pos x="T6" y="T7"/>
                </a:cxn>
                <a:cxn ang="0">
                  <a:pos x="T8" y="T9"/>
                </a:cxn>
              </a:cxnLst>
              <a:rect l="0" t="0" r="r" b="b"/>
              <a:pathLst>
                <a:path w="3131" h="651">
                  <a:moveTo>
                    <a:pt x="0" y="16"/>
                  </a:moveTo>
                  <a:lnTo>
                    <a:pt x="374" y="651"/>
                  </a:lnTo>
                  <a:lnTo>
                    <a:pt x="2742" y="625"/>
                  </a:lnTo>
                  <a:lnTo>
                    <a:pt x="3131" y="0"/>
                  </a:lnTo>
                  <a:lnTo>
                    <a:pt x="0"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19" name="Freeform 211">
              <a:extLst>
                <a:ext uri="{FF2B5EF4-FFF2-40B4-BE49-F238E27FC236}">
                  <a16:creationId xmlns:a16="http://schemas.microsoft.com/office/drawing/2014/main" id="{C84FBE58-0EBB-4441-A960-B150BF802B13}"/>
                </a:ext>
              </a:extLst>
            </p:cNvPr>
            <p:cNvSpPr>
              <a:spLocks noEditPoints="1"/>
            </p:cNvSpPr>
            <p:nvPr/>
          </p:nvSpPr>
          <p:spPr bwMode="auto">
            <a:xfrm>
              <a:off x="9506" y="3012"/>
              <a:ext cx="1579" cy="635"/>
            </a:xfrm>
            <a:custGeom>
              <a:avLst/>
              <a:gdLst>
                <a:gd name="T0" fmla="*/ 476 w 1579"/>
                <a:gd name="T1" fmla="*/ 590 h 635"/>
                <a:gd name="T2" fmla="*/ 438 w 1579"/>
                <a:gd name="T3" fmla="*/ 517 h 635"/>
                <a:gd name="T4" fmla="*/ 1242 w 1579"/>
                <a:gd name="T5" fmla="*/ 512 h 635"/>
                <a:gd name="T6" fmla="*/ 1254 w 1579"/>
                <a:gd name="T7" fmla="*/ 587 h 635"/>
                <a:gd name="T8" fmla="*/ 476 w 1579"/>
                <a:gd name="T9" fmla="*/ 590 h 635"/>
                <a:gd name="T10" fmla="*/ 0 w 1579"/>
                <a:gd name="T11" fmla="*/ 0 h 635"/>
                <a:gd name="T12" fmla="*/ 374 w 1579"/>
                <a:gd name="T13" fmla="*/ 635 h 635"/>
                <a:gd name="T14" fmla="*/ 1579 w 1579"/>
                <a:gd name="T15" fmla="*/ 616 h 635"/>
                <a:gd name="T16" fmla="*/ 1218 w 1579"/>
                <a:gd name="T17" fmla="*/ 474 h 635"/>
                <a:gd name="T18" fmla="*/ 417 w 1579"/>
                <a:gd name="T19" fmla="*/ 479 h 635"/>
                <a:gd name="T20" fmla="*/ 407 w 1579"/>
                <a:gd name="T21" fmla="*/ 460 h 635"/>
                <a:gd name="T22" fmla="*/ 1174 w 1579"/>
                <a:gd name="T23" fmla="*/ 458 h 635"/>
                <a:gd name="T24" fmla="*/ 1063 w 1579"/>
                <a:gd name="T25" fmla="*/ 413 h 635"/>
                <a:gd name="T26" fmla="*/ 386 w 1579"/>
                <a:gd name="T27" fmla="*/ 418 h 635"/>
                <a:gd name="T28" fmla="*/ 377 w 1579"/>
                <a:gd name="T29" fmla="*/ 399 h 635"/>
                <a:gd name="T30" fmla="*/ 1016 w 1579"/>
                <a:gd name="T31" fmla="*/ 396 h 635"/>
                <a:gd name="T32" fmla="*/ 898 w 1579"/>
                <a:gd name="T33" fmla="*/ 349 h 635"/>
                <a:gd name="T34" fmla="*/ 351 w 1579"/>
                <a:gd name="T35" fmla="*/ 354 h 635"/>
                <a:gd name="T36" fmla="*/ 341 w 1579"/>
                <a:gd name="T37" fmla="*/ 333 h 635"/>
                <a:gd name="T38" fmla="*/ 848 w 1579"/>
                <a:gd name="T39" fmla="*/ 330 h 635"/>
                <a:gd name="T40" fmla="*/ 726 w 1579"/>
                <a:gd name="T41" fmla="*/ 283 h 635"/>
                <a:gd name="T42" fmla="*/ 315 w 1579"/>
                <a:gd name="T43" fmla="*/ 286 h 635"/>
                <a:gd name="T44" fmla="*/ 306 w 1579"/>
                <a:gd name="T45" fmla="*/ 264 h 635"/>
                <a:gd name="T46" fmla="*/ 674 w 1579"/>
                <a:gd name="T47" fmla="*/ 262 h 635"/>
                <a:gd name="T48" fmla="*/ 542 w 1579"/>
                <a:gd name="T49" fmla="*/ 210 h 635"/>
                <a:gd name="T50" fmla="*/ 278 w 1579"/>
                <a:gd name="T51" fmla="*/ 212 h 635"/>
                <a:gd name="T52" fmla="*/ 266 w 1579"/>
                <a:gd name="T53" fmla="*/ 191 h 635"/>
                <a:gd name="T54" fmla="*/ 485 w 1579"/>
                <a:gd name="T55" fmla="*/ 189 h 635"/>
                <a:gd name="T56" fmla="*/ 346 w 1579"/>
                <a:gd name="T57" fmla="*/ 135 h 635"/>
                <a:gd name="T58" fmla="*/ 238 w 1579"/>
                <a:gd name="T59" fmla="*/ 135 h 635"/>
                <a:gd name="T60" fmla="*/ 226 w 1579"/>
                <a:gd name="T61" fmla="*/ 113 h 635"/>
                <a:gd name="T62" fmla="*/ 287 w 1579"/>
                <a:gd name="T63" fmla="*/ 111 h 635"/>
                <a:gd name="T64" fmla="*/ 0 w 1579"/>
                <a:gd name="T65" fmla="*/ 0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9" h="635">
                  <a:moveTo>
                    <a:pt x="476" y="590"/>
                  </a:moveTo>
                  <a:lnTo>
                    <a:pt x="438" y="517"/>
                  </a:lnTo>
                  <a:lnTo>
                    <a:pt x="1242" y="512"/>
                  </a:lnTo>
                  <a:lnTo>
                    <a:pt x="1254" y="587"/>
                  </a:lnTo>
                  <a:lnTo>
                    <a:pt x="476" y="590"/>
                  </a:lnTo>
                  <a:moveTo>
                    <a:pt x="0" y="0"/>
                  </a:moveTo>
                  <a:lnTo>
                    <a:pt x="374" y="635"/>
                  </a:lnTo>
                  <a:lnTo>
                    <a:pt x="1579" y="616"/>
                  </a:lnTo>
                  <a:lnTo>
                    <a:pt x="1218" y="474"/>
                  </a:lnTo>
                  <a:lnTo>
                    <a:pt x="417" y="479"/>
                  </a:lnTo>
                  <a:lnTo>
                    <a:pt x="407" y="460"/>
                  </a:lnTo>
                  <a:lnTo>
                    <a:pt x="1174" y="458"/>
                  </a:lnTo>
                  <a:lnTo>
                    <a:pt x="1063" y="413"/>
                  </a:lnTo>
                  <a:lnTo>
                    <a:pt x="386" y="418"/>
                  </a:lnTo>
                  <a:lnTo>
                    <a:pt x="377" y="399"/>
                  </a:lnTo>
                  <a:lnTo>
                    <a:pt x="1016" y="396"/>
                  </a:lnTo>
                  <a:lnTo>
                    <a:pt x="898" y="349"/>
                  </a:lnTo>
                  <a:lnTo>
                    <a:pt x="351" y="354"/>
                  </a:lnTo>
                  <a:lnTo>
                    <a:pt x="341" y="333"/>
                  </a:lnTo>
                  <a:lnTo>
                    <a:pt x="848" y="330"/>
                  </a:lnTo>
                  <a:lnTo>
                    <a:pt x="726" y="283"/>
                  </a:lnTo>
                  <a:lnTo>
                    <a:pt x="315" y="286"/>
                  </a:lnTo>
                  <a:lnTo>
                    <a:pt x="306" y="264"/>
                  </a:lnTo>
                  <a:lnTo>
                    <a:pt x="674" y="262"/>
                  </a:lnTo>
                  <a:lnTo>
                    <a:pt x="542" y="210"/>
                  </a:lnTo>
                  <a:lnTo>
                    <a:pt x="278" y="212"/>
                  </a:lnTo>
                  <a:lnTo>
                    <a:pt x="266" y="191"/>
                  </a:lnTo>
                  <a:lnTo>
                    <a:pt x="485" y="189"/>
                  </a:lnTo>
                  <a:lnTo>
                    <a:pt x="346" y="135"/>
                  </a:lnTo>
                  <a:lnTo>
                    <a:pt x="238" y="135"/>
                  </a:lnTo>
                  <a:lnTo>
                    <a:pt x="226" y="113"/>
                  </a:lnTo>
                  <a:lnTo>
                    <a:pt x="287" y="11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0" name="Freeform 212">
              <a:extLst>
                <a:ext uri="{FF2B5EF4-FFF2-40B4-BE49-F238E27FC236}">
                  <a16:creationId xmlns:a16="http://schemas.microsoft.com/office/drawing/2014/main" id="{C3A30337-82E2-4FAB-AE24-5D19DF683D1C}"/>
                </a:ext>
              </a:extLst>
            </p:cNvPr>
            <p:cNvSpPr>
              <a:spLocks/>
            </p:cNvSpPr>
            <p:nvPr/>
          </p:nvSpPr>
          <p:spPr bwMode="auto">
            <a:xfrm>
              <a:off x="12797" y="3656"/>
              <a:ext cx="620" cy="852"/>
            </a:xfrm>
            <a:custGeom>
              <a:avLst/>
              <a:gdLst>
                <a:gd name="T0" fmla="*/ 163 w 263"/>
                <a:gd name="T1" fmla="*/ 361 h 361"/>
                <a:gd name="T2" fmla="*/ 3 w 263"/>
                <a:gd name="T3" fmla="*/ 311 h 361"/>
                <a:gd name="T4" fmla="*/ 1 w 263"/>
                <a:gd name="T5" fmla="*/ 306 h 361"/>
                <a:gd name="T6" fmla="*/ 94 w 263"/>
                <a:gd name="T7" fmla="*/ 6 h 361"/>
                <a:gd name="T8" fmla="*/ 104 w 263"/>
                <a:gd name="T9" fmla="*/ 1 h 361"/>
                <a:gd name="T10" fmla="*/ 256 w 263"/>
                <a:gd name="T11" fmla="*/ 49 h 361"/>
                <a:gd name="T12" fmla="*/ 262 w 263"/>
                <a:gd name="T13" fmla="*/ 59 h 361"/>
                <a:gd name="T14" fmla="*/ 168 w 263"/>
                <a:gd name="T15" fmla="*/ 358 h 361"/>
                <a:gd name="T16" fmla="*/ 163 w 263"/>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 h="361">
                  <a:moveTo>
                    <a:pt x="163" y="361"/>
                  </a:moveTo>
                  <a:cubicBezTo>
                    <a:pt x="3" y="311"/>
                    <a:pt x="3" y="311"/>
                    <a:pt x="3" y="311"/>
                  </a:cubicBezTo>
                  <a:cubicBezTo>
                    <a:pt x="1" y="310"/>
                    <a:pt x="0" y="308"/>
                    <a:pt x="1" y="306"/>
                  </a:cubicBezTo>
                  <a:cubicBezTo>
                    <a:pt x="94" y="6"/>
                    <a:pt x="94" y="6"/>
                    <a:pt x="94" y="6"/>
                  </a:cubicBezTo>
                  <a:cubicBezTo>
                    <a:pt x="95" y="2"/>
                    <a:pt x="100" y="0"/>
                    <a:pt x="104" y="1"/>
                  </a:cubicBezTo>
                  <a:cubicBezTo>
                    <a:pt x="256" y="49"/>
                    <a:pt x="256" y="49"/>
                    <a:pt x="256" y="49"/>
                  </a:cubicBezTo>
                  <a:cubicBezTo>
                    <a:pt x="261" y="50"/>
                    <a:pt x="263" y="54"/>
                    <a:pt x="262" y="59"/>
                  </a:cubicBezTo>
                  <a:cubicBezTo>
                    <a:pt x="168" y="358"/>
                    <a:pt x="168" y="358"/>
                    <a:pt x="168" y="358"/>
                  </a:cubicBezTo>
                  <a:cubicBezTo>
                    <a:pt x="168" y="360"/>
                    <a:pt x="166" y="361"/>
                    <a:pt x="163" y="361"/>
                  </a:cubicBezTo>
                </a:path>
              </a:pathLst>
            </a:custGeom>
            <a:solidFill>
              <a:srgbClr val="414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1" name="Freeform 213">
              <a:extLst>
                <a:ext uri="{FF2B5EF4-FFF2-40B4-BE49-F238E27FC236}">
                  <a16:creationId xmlns:a16="http://schemas.microsoft.com/office/drawing/2014/main" id="{B5EF1994-8110-4660-B8D5-82A92198E5D1}"/>
                </a:ext>
              </a:extLst>
            </p:cNvPr>
            <p:cNvSpPr>
              <a:spLocks/>
            </p:cNvSpPr>
            <p:nvPr/>
          </p:nvSpPr>
          <p:spPr bwMode="auto">
            <a:xfrm>
              <a:off x="12844" y="3734"/>
              <a:ext cx="533" cy="672"/>
            </a:xfrm>
            <a:custGeom>
              <a:avLst/>
              <a:gdLst>
                <a:gd name="T0" fmla="*/ 153 w 226"/>
                <a:gd name="T1" fmla="*/ 285 h 285"/>
                <a:gd name="T2" fmla="*/ 0 w 226"/>
                <a:gd name="T3" fmla="*/ 237 h 285"/>
                <a:gd name="T4" fmla="*/ 73 w 226"/>
                <a:gd name="T5" fmla="*/ 3 h 285"/>
                <a:gd name="T6" fmla="*/ 78 w 226"/>
                <a:gd name="T7" fmla="*/ 1 h 285"/>
                <a:gd name="T8" fmla="*/ 223 w 226"/>
                <a:gd name="T9" fmla="*/ 46 h 285"/>
                <a:gd name="T10" fmla="*/ 225 w 226"/>
                <a:gd name="T11" fmla="*/ 51 h 285"/>
                <a:gd name="T12" fmla="*/ 153 w 226"/>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226" h="285">
                  <a:moveTo>
                    <a:pt x="153" y="285"/>
                  </a:moveTo>
                  <a:cubicBezTo>
                    <a:pt x="0" y="237"/>
                    <a:pt x="0" y="237"/>
                    <a:pt x="0" y="237"/>
                  </a:cubicBezTo>
                  <a:cubicBezTo>
                    <a:pt x="73" y="3"/>
                    <a:pt x="73" y="3"/>
                    <a:pt x="73" y="3"/>
                  </a:cubicBezTo>
                  <a:cubicBezTo>
                    <a:pt x="73" y="1"/>
                    <a:pt x="76" y="0"/>
                    <a:pt x="78" y="1"/>
                  </a:cubicBezTo>
                  <a:cubicBezTo>
                    <a:pt x="223" y="46"/>
                    <a:pt x="223" y="46"/>
                    <a:pt x="223" y="46"/>
                  </a:cubicBezTo>
                  <a:cubicBezTo>
                    <a:pt x="225" y="47"/>
                    <a:pt x="226" y="49"/>
                    <a:pt x="225" y="51"/>
                  </a:cubicBezTo>
                  <a:cubicBezTo>
                    <a:pt x="153" y="285"/>
                    <a:pt x="153" y="285"/>
                    <a:pt x="153" y="285"/>
                  </a:cubicBezTo>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2" name="Freeform 214">
              <a:extLst>
                <a:ext uri="{FF2B5EF4-FFF2-40B4-BE49-F238E27FC236}">
                  <a16:creationId xmlns:a16="http://schemas.microsoft.com/office/drawing/2014/main" id="{6BC855F7-5CA4-47EB-BBD1-7281FDE4D023}"/>
                </a:ext>
              </a:extLst>
            </p:cNvPr>
            <p:cNvSpPr>
              <a:spLocks/>
            </p:cNvSpPr>
            <p:nvPr/>
          </p:nvSpPr>
          <p:spPr bwMode="auto">
            <a:xfrm>
              <a:off x="13174" y="3741"/>
              <a:ext cx="71" cy="26"/>
            </a:xfrm>
            <a:custGeom>
              <a:avLst/>
              <a:gdLst>
                <a:gd name="T0" fmla="*/ 28 w 30"/>
                <a:gd name="T1" fmla="*/ 11 h 11"/>
                <a:gd name="T2" fmla="*/ 1 w 30"/>
                <a:gd name="T3" fmla="*/ 2 h 11"/>
                <a:gd name="T4" fmla="*/ 0 w 30"/>
                <a:gd name="T5" fmla="*/ 1 h 11"/>
                <a:gd name="T6" fmla="*/ 2 w 30"/>
                <a:gd name="T7" fmla="*/ 1 h 11"/>
                <a:gd name="T8" fmla="*/ 29 w 30"/>
                <a:gd name="T9" fmla="*/ 9 h 11"/>
                <a:gd name="T10" fmla="*/ 29 w 30"/>
                <a:gd name="T11" fmla="*/ 10 h 11"/>
                <a:gd name="T12" fmla="*/ 28 w 30"/>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30" h="11">
                  <a:moveTo>
                    <a:pt x="28" y="11"/>
                  </a:moveTo>
                  <a:cubicBezTo>
                    <a:pt x="1" y="2"/>
                    <a:pt x="1" y="2"/>
                    <a:pt x="1" y="2"/>
                  </a:cubicBezTo>
                  <a:cubicBezTo>
                    <a:pt x="0" y="2"/>
                    <a:pt x="0" y="2"/>
                    <a:pt x="0" y="1"/>
                  </a:cubicBezTo>
                  <a:cubicBezTo>
                    <a:pt x="0" y="1"/>
                    <a:pt x="1" y="0"/>
                    <a:pt x="2" y="1"/>
                  </a:cubicBezTo>
                  <a:cubicBezTo>
                    <a:pt x="29" y="9"/>
                    <a:pt x="29" y="9"/>
                    <a:pt x="29" y="9"/>
                  </a:cubicBezTo>
                  <a:cubicBezTo>
                    <a:pt x="29" y="9"/>
                    <a:pt x="30" y="10"/>
                    <a:pt x="29" y="10"/>
                  </a:cubicBezTo>
                  <a:cubicBezTo>
                    <a:pt x="29" y="11"/>
                    <a:pt x="29" y="11"/>
                    <a:pt x="28" y="11"/>
                  </a:cubicBezTo>
                  <a:close/>
                </a:path>
              </a:pathLst>
            </a:custGeom>
            <a:solidFill>
              <a:srgbClr val="343A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3" name="Freeform 215">
              <a:extLst>
                <a:ext uri="{FF2B5EF4-FFF2-40B4-BE49-F238E27FC236}">
                  <a16:creationId xmlns:a16="http://schemas.microsoft.com/office/drawing/2014/main" id="{8C87927F-3120-4AB1-BFE8-5F882B80C0E8}"/>
                </a:ext>
              </a:extLst>
            </p:cNvPr>
            <p:cNvSpPr>
              <a:spLocks/>
            </p:cNvSpPr>
            <p:nvPr/>
          </p:nvSpPr>
          <p:spPr bwMode="auto">
            <a:xfrm>
              <a:off x="13151" y="3732"/>
              <a:ext cx="11" cy="11"/>
            </a:xfrm>
            <a:custGeom>
              <a:avLst/>
              <a:gdLst>
                <a:gd name="T0" fmla="*/ 5 w 5"/>
                <a:gd name="T1" fmla="*/ 4 h 5"/>
                <a:gd name="T2" fmla="*/ 2 w 5"/>
                <a:gd name="T3" fmla="*/ 5 h 5"/>
                <a:gd name="T4" fmla="*/ 1 w 5"/>
                <a:gd name="T5" fmla="*/ 2 h 5"/>
                <a:gd name="T6" fmla="*/ 4 w 5"/>
                <a:gd name="T7" fmla="*/ 1 h 5"/>
                <a:gd name="T8" fmla="*/ 5 w 5"/>
                <a:gd name="T9" fmla="*/ 4 h 5"/>
              </a:gdLst>
              <a:ahLst/>
              <a:cxnLst>
                <a:cxn ang="0">
                  <a:pos x="T0" y="T1"/>
                </a:cxn>
                <a:cxn ang="0">
                  <a:pos x="T2" y="T3"/>
                </a:cxn>
                <a:cxn ang="0">
                  <a:pos x="T4" y="T5"/>
                </a:cxn>
                <a:cxn ang="0">
                  <a:pos x="T6" y="T7"/>
                </a:cxn>
                <a:cxn ang="0">
                  <a:pos x="T8" y="T9"/>
                </a:cxn>
              </a:cxnLst>
              <a:rect l="0" t="0" r="r" b="b"/>
              <a:pathLst>
                <a:path w="5" h="5">
                  <a:moveTo>
                    <a:pt x="5" y="4"/>
                  </a:moveTo>
                  <a:cubicBezTo>
                    <a:pt x="5" y="5"/>
                    <a:pt x="3" y="5"/>
                    <a:pt x="2" y="5"/>
                  </a:cubicBezTo>
                  <a:cubicBezTo>
                    <a:pt x="1" y="5"/>
                    <a:pt x="0" y="3"/>
                    <a:pt x="1" y="2"/>
                  </a:cubicBezTo>
                  <a:cubicBezTo>
                    <a:pt x="1" y="1"/>
                    <a:pt x="2" y="0"/>
                    <a:pt x="4" y="1"/>
                  </a:cubicBezTo>
                  <a:cubicBezTo>
                    <a:pt x="5" y="1"/>
                    <a:pt x="5" y="2"/>
                    <a:pt x="5" y="4"/>
                  </a:cubicBezTo>
                  <a:close/>
                </a:path>
              </a:pathLst>
            </a:custGeom>
            <a:solidFill>
              <a:srgbClr val="343A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4" name="Freeform 216">
              <a:extLst>
                <a:ext uri="{FF2B5EF4-FFF2-40B4-BE49-F238E27FC236}">
                  <a16:creationId xmlns:a16="http://schemas.microsoft.com/office/drawing/2014/main" id="{689E6E2F-5608-4BE7-85EC-181A0FEDAE61}"/>
                </a:ext>
              </a:extLst>
            </p:cNvPr>
            <p:cNvSpPr>
              <a:spLocks/>
            </p:cNvSpPr>
            <p:nvPr/>
          </p:nvSpPr>
          <p:spPr bwMode="auto">
            <a:xfrm>
              <a:off x="12974" y="4364"/>
              <a:ext cx="71" cy="68"/>
            </a:xfrm>
            <a:custGeom>
              <a:avLst/>
              <a:gdLst>
                <a:gd name="T0" fmla="*/ 27 w 30"/>
                <a:gd name="T1" fmla="*/ 19 h 29"/>
                <a:gd name="T2" fmla="*/ 11 w 30"/>
                <a:gd name="T3" fmla="*/ 27 h 29"/>
                <a:gd name="T4" fmla="*/ 2 w 30"/>
                <a:gd name="T5" fmla="*/ 11 h 29"/>
                <a:gd name="T6" fmla="*/ 19 w 30"/>
                <a:gd name="T7" fmla="*/ 2 h 29"/>
                <a:gd name="T8" fmla="*/ 27 w 30"/>
                <a:gd name="T9" fmla="*/ 19 h 29"/>
              </a:gdLst>
              <a:ahLst/>
              <a:cxnLst>
                <a:cxn ang="0">
                  <a:pos x="T0" y="T1"/>
                </a:cxn>
                <a:cxn ang="0">
                  <a:pos x="T2" y="T3"/>
                </a:cxn>
                <a:cxn ang="0">
                  <a:pos x="T4" y="T5"/>
                </a:cxn>
                <a:cxn ang="0">
                  <a:pos x="T6" y="T7"/>
                </a:cxn>
                <a:cxn ang="0">
                  <a:pos x="T8" y="T9"/>
                </a:cxn>
              </a:cxnLst>
              <a:rect l="0" t="0" r="r" b="b"/>
              <a:pathLst>
                <a:path w="30" h="29">
                  <a:moveTo>
                    <a:pt x="27" y="19"/>
                  </a:moveTo>
                  <a:cubicBezTo>
                    <a:pt x="25" y="25"/>
                    <a:pt x="18" y="29"/>
                    <a:pt x="11" y="27"/>
                  </a:cubicBezTo>
                  <a:cubicBezTo>
                    <a:pt x="4" y="25"/>
                    <a:pt x="0" y="18"/>
                    <a:pt x="2" y="11"/>
                  </a:cubicBezTo>
                  <a:cubicBezTo>
                    <a:pt x="5" y="4"/>
                    <a:pt x="12" y="0"/>
                    <a:pt x="19" y="2"/>
                  </a:cubicBezTo>
                  <a:cubicBezTo>
                    <a:pt x="26" y="4"/>
                    <a:pt x="30" y="12"/>
                    <a:pt x="27" y="19"/>
                  </a:cubicBez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5" name="Freeform 217">
              <a:extLst>
                <a:ext uri="{FF2B5EF4-FFF2-40B4-BE49-F238E27FC236}">
                  <a16:creationId xmlns:a16="http://schemas.microsoft.com/office/drawing/2014/main" id="{A47E9359-548A-4384-BE7C-E2D13AF8B7CF}"/>
                </a:ext>
              </a:extLst>
            </p:cNvPr>
            <p:cNvSpPr>
              <a:spLocks noEditPoints="1"/>
            </p:cNvSpPr>
            <p:nvPr/>
          </p:nvSpPr>
          <p:spPr bwMode="auto">
            <a:xfrm>
              <a:off x="12997" y="4385"/>
              <a:ext cx="24" cy="26"/>
            </a:xfrm>
            <a:custGeom>
              <a:avLst/>
              <a:gdLst>
                <a:gd name="T0" fmla="*/ 6 w 10"/>
                <a:gd name="T1" fmla="*/ 11 h 11"/>
                <a:gd name="T2" fmla="*/ 1 w 10"/>
                <a:gd name="T3" fmla="*/ 9 h 11"/>
                <a:gd name="T4" fmla="*/ 0 w 10"/>
                <a:gd name="T5" fmla="*/ 7 h 11"/>
                <a:gd name="T6" fmla="*/ 2 w 10"/>
                <a:gd name="T7" fmla="*/ 1 h 11"/>
                <a:gd name="T8" fmla="*/ 4 w 10"/>
                <a:gd name="T9" fmla="*/ 0 h 11"/>
                <a:gd name="T10" fmla="*/ 9 w 10"/>
                <a:gd name="T11" fmla="*/ 2 h 11"/>
                <a:gd name="T12" fmla="*/ 10 w 10"/>
                <a:gd name="T13" fmla="*/ 4 h 11"/>
                <a:gd name="T14" fmla="*/ 8 w 10"/>
                <a:gd name="T15" fmla="*/ 10 h 11"/>
                <a:gd name="T16" fmla="*/ 6 w 10"/>
                <a:gd name="T17" fmla="*/ 11 h 11"/>
                <a:gd name="T18" fmla="*/ 3 w 10"/>
                <a:gd name="T19" fmla="*/ 1 h 11"/>
                <a:gd name="T20" fmla="*/ 2 w 10"/>
                <a:gd name="T21" fmla="*/ 1 h 11"/>
                <a:gd name="T22" fmla="*/ 0 w 10"/>
                <a:gd name="T23" fmla="*/ 8 h 11"/>
                <a:gd name="T24" fmla="*/ 1 w 10"/>
                <a:gd name="T25" fmla="*/ 9 h 11"/>
                <a:gd name="T26" fmla="*/ 6 w 10"/>
                <a:gd name="T27" fmla="*/ 11 h 11"/>
                <a:gd name="T28" fmla="*/ 8 w 10"/>
                <a:gd name="T29" fmla="*/ 10 h 11"/>
                <a:gd name="T30" fmla="*/ 10 w 10"/>
                <a:gd name="T31" fmla="*/ 4 h 11"/>
                <a:gd name="T32" fmla="*/ 9 w 10"/>
                <a:gd name="T33" fmla="*/ 2 h 11"/>
                <a:gd name="T34" fmla="*/ 3 w 10"/>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6" y="11"/>
                  </a:moveTo>
                  <a:cubicBezTo>
                    <a:pt x="1" y="9"/>
                    <a:pt x="1" y="9"/>
                    <a:pt x="1" y="9"/>
                  </a:cubicBezTo>
                  <a:cubicBezTo>
                    <a:pt x="0" y="9"/>
                    <a:pt x="0" y="8"/>
                    <a:pt x="0" y="7"/>
                  </a:cubicBezTo>
                  <a:cubicBezTo>
                    <a:pt x="2" y="1"/>
                    <a:pt x="2" y="1"/>
                    <a:pt x="2" y="1"/>
                  </a:cubicBezTo>
                  <a:cubicBezTo>
                    <a:pt x="2" y="0"/>
                    <a:pt x="3" y="0"/>
                    <a:pt x="4" y="0"/>
                  </a:cubicBezTo>
                  <a:cubicBezTo>
                    <a:pt x="9" y="2"/>
                    <a:pt x="9" y="2"/>
                    <a:pt x="9" y="2"/>
                  </a:cubicBezTo>
                  <a:cubicBezTo>
                    <a:pt x="10" y="2"/>
                    <a:pt x="10" y="3"/>
                    <a:pt x="10" y="4"/>
                  </a:cubicBezTo>
                  <a:cubicBezTo>
                    <a:pt x="8" y="10"/>
                    <a:pt x="8" y="10"/>
                    <a:pt x="8" y="10"/>
                  </a:cubicBezTo>
                  <a:cubicBezTo>
                    <a:pt x="8" y="11"/>
                    <a:pt x="7" y="11"/>
                    <a:pt x="6" y="11"/>
                  </a:cubicBezTo>
                  <a:close/>
                  <a:moveTo>
                    <a:pt x="3" y="1"/>
                  </a:moveTo>
                  <a:cubicBezTo>
                    <a:pt x="3" y="1"/>
                    <a:pt x="2" y="1"/>
                    <a:pt x="2" y="1"/>
                  </a:cubicBezTo>
                  <a:cubicBezTo>
                    <a:pt x="0" y="8"/>
                    <a:pt x="0" y="8"/>
                    <a:pt x="0" y="8"/>
                  </a:cubicBezTo>
                  <a:cubicBezTo>
                    <a:pt x="0" y="8"/>
                    <a:pt x="0" y="9"/>
                    <a:pt x="1" y="9"/>
                  </a:cubicBezTo>
                  <a:cubicBezTo>
                    <a:pt x="6" y="11"/>
                    <a:pt x="6" y="11"/>
                    <a:pt x="6" y="11"/>
                  </a:cubicBezTo>
                  <a:cubicBezTo>
                    <a:pt x="7" y="11"/>
                    <a:pt x="7" y="10"/>
                    <a:pt x="8" y="10"/>
                  </a:cubicBezTo>
                  <a:cubicBezTo>
                    <a:pt x="10" y="4"/>
                    <a:pt x="10" y="4"/>
                    <a:pt x="10" y="4"/>
                  </a:cubicBezTo>
                  <a:cubicBezTo>
                    <a:pt x="10" y="3"/>
                    <a:pt x="9" y="3"/>
                    <a:pt x="9" y="2"/>
                  </a:cubicBezTo>
                  <a:lnTo>
                    <a:pt x="3" y="1"/>
                  </a:lnTo>
                  <a:close/>
                </a:path>
              </a:pathLst>
            </a:custGeom>
            <a:solidFill>
              <a:srgbClr val="414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6" name="Freeform 218">
              <a:extLst>
                <a:ext uri="{FF2B5EF4-FFF2-40B4-BE49-F238E27FC236}">
                  <a16:creationId xmlns:a16="http://schemas.microsoft.com/office/drawing/2014/main" id="{8119A6A2-B0CE-4276-9B86-622C13B4F16A}"/>
                </a:ext>
              </a:extLst>
            </p:cNvPr>
            <p:cNvSpPr>
              <a:spLocks noEditPoints="1"/>
            </p:cNvSpPr>
            <p:nvPr/>
          </p:nvSpPr>
          <p:spPr bwMode="auto">
            <a:xfrm>
              <a:off x="12938" y="3736"/>
              <a:ext cx="439" cy="250"/>
            </a:xfrm>
            <a:custGeom>
              <a:avLst/>
              <a:gdLst>
                <a:gd name="T0" fmla="*/ 185 w 186"/>
                <a:gd name="T1" fmla="*/ 50 h 106"/>
                <a:gd name="T2" fmla="*/ 183 w 186"/>
                <a:gd name="T3" fmla="*/ 45 h 106"/>
                <a:gd name="T4" fmla="*/ 183 w 186"/>
                <a:gd name="T5" fmla="*/ 45 h 106"/>
                <a:gd name="T6" fmla="*/ 183 w 186"/>
                <a:gd name="T7" fmla="*/ 45 h 106"/>
                <a:gd name="T8" fmla="*/ 183 w 186"/>
                <a:gd name="T9" fmla="*/ 45 h 106"/>
                <a:gd name="T10" fmla="*/ 182 w 186"/>
                <a:gd name="T11" fmla="*/ 45 h 106"/>
                <a:gd name="T12" fmla="*/ 182 w 186"/>
                <a:gd name="T13" fmla="*/ 45 h 106"/>
                <a:gd name="T14" fmla="*/ 182 w 186"/>
                <a:gd name="T15" fmla="*/ 45 h 106"/>
                <a:gd name="T16" fmla="*/ 182 w 186"/>
                <a:gd name="T17" fmla="*/ 45 h 106"/>
                <a:gd name="T18" fmla="*/ 182 w 186"/>
                <a:gd name="T19" fmla="*/ 45 h 106"/>
                <a:gd name="T20" fmla="*/ 182 w 186"/>
                <a:gd name="T21" fmla="*/ 45 h 106"/>
                <a:gd name="T22" fmla="*/ 182 w 186"/>
                <a:gd name="T23" fmla="*/ 45 h 106"/>
                <a:gd name="T24" fmla="*/ 182 w 186"/>
                <a:gd name="T25" fmla="*/ 45 h 106"/>
                <a:gd name="T26" fmla="*/ 182 w 186"/>
                <a:gd name="T27" fmla="*/ 45 h 106"/>
                <a:gd name="T28" fmla="*/ 182 w 186"/>
                <a:gd name="T29" fmla="*/ 45 h 106"/>
                <a:gd name="T30" fmla="*/ 182 w 186"/>
                <a:gd name="T31" fmla="*/ 45 h 106"/>
                <a:gd name="T32" fmla="*/ 182 w 186"/>
                <a:gd name="T33" fmla="*/ 45 h 106"/>
                <a:gd name="T34" fmla="*/ 182 w 186"/>
                <a:gd name="T35" fmla="*/ 45 h 106"/>
                <a:gd name="T36" fmla="*/ 182 w 186"/>
                <a:gd name="T37" fmla="*/ 45 h 106"/>
                <a:gd name="T38" fmla="*/ 182 w 186"/>
                <a:gd name="T39" fmla="*/ 45 h 106"/>
                <a:gd name="T40" fmla="*/ 182 w 186"/>
                <a:gd name="T41" fmla="*/ 45 h 106"/>
                <a:gd name="T42" fmla="*/ 182 w 186"/>
                <a:gd name="T43" fmla="*/ 45 h 106"/>
                <a:gd name="T44" fmla="*/ 182 w 186"/>
                <a:gd name="T45" fmla="*/ 45 h 106"/>
                <a:gd name="T46" fmla="*/ 182 w 186"/>
                <a:gd name="T47" fmla="*/ 45 h 106"/>
                <a:gd name="T48" fmla="*/ 182 w 186"/>
                <a:gd name="T49" fmla="*/ 45 h 106"/>
                <a:gd name="T50" fmla="*/ 181 w 186"/>
                <a:gd name="T51" fmla="*/ 45 h 106"/>
                <a:gd name="T52" fmla="*/ 181 w 186"/>
                <a:gd name="T53" fmla="*/ 44 h 106"/>
                <a:gd name="T54" fmla="*/ 181 w 186"/>
                <a:gd name="T55" fmla="*/ 44 h 106"/>
                <a:gd name="T56" fmla="*/ 181 w 186"/>
                <a:gd name="T57" fmla="*/ 44 h 106"/>
                <a:gd name="T58" fmla="*/ 33 w 186"/>
                <a:gd name="T59" fmla="*/ 2 h 106"/>
                <a:gd name="T60" fmla="*/ 0 w 186"/>
                <a:gd name="T61" fmla="*/ 106 h 106"/>
                <a:gd name="T62" fmla="*/ 33 w 186"/>
                <a:gd name="T63" fmla="*/ 2 h 106"/>
                <a:gd name="T64" fmla="*/ 38 w 186"/>
                <a:gd name="T65" fmla="*/ 0 h 106"/>
                <a:gd name="T66" fmla="*/ 38 w 186"/>
                <a:gd name="T6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106">
                  <a:moveTo>
                    <a:pt x="185" y="46"/>
                  </a:moveTo>
                  <a:cubicBezTo>
                    <a:pt x="186" y="47"/>
                    <a:pt x="186" y="49"/>
                    <a:pt x="185" y="50"/>
                  </a:cubicBezTo>
                  <a:cubicBezTo>
                    <a:pt x="186" y="48"/>
                    <a:pt x="185" y="47"/>
                    <a:pt x="185" y="46"/>
                  </a:cubicBezTo>
                  <a:moveTo>
                    <a:pt x="183" y="45"/>
                  </a:moveTo>
                  <a:cubicBezTo>
                    <a:pt x="183" y="45"/>
                    <a:pt x="183" y="45"/>
                    <a:pt x="183" y="45"/>
                  </a:cubicBezTo>
                  <a:cubicBezTo>
                    <a:pt x="183" y="45"/>
                    <a:pt x="183" y="45"/>
                    <a:pt x="183" y="45"/>
                  </a:cubicBezTo>
                  <a:cubicBezTo>
                    <a:pt x="183" y="45"/>
                    <a:pt x="183" y="45"/>
                    <a:pt x="183" y="45"/>
                  </a:cubicBezTo>
                  <a:cubicBezTo>
                    <a:pt x="183" y="45"/>
                    <a:pt x="183" y="45"/>
                    <a:pt x="183" y="45"/>
                  </a:cubicBezTo>
                  <a:moveTo>
                    <a:pt x="183" y="45"/>
                  </a:moveTo>
                  <a:cubicBezTo>
                    <a:pt x="183" y="45"/>
                    <a:pt x="183" y="45"/>
                    <a:pt x="183" y="45"/>
                  </a:cubicBezTo>
                  <a:cubicBezTo>
                    <a:pt x="183" y="45"/>
                    <a:pt x="183" y="45"/>
                    <a:pt x="183" y="45"/>
                  </a:cubicBezTo>
                  <a:moveTo>
                    <a:pt x="182" y="45"/>
                  </a:moveTo>
                  <a:cubicBezTo>
                    <a:pt x="183" y="45"/>
                    <a:pt x="183" y="45"/>
                    <a:pt x="183" y="45"/>
                  </a:cubicBezTo>
                  <a:cubicBezTo>
                    <a:pt x="183"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2" y="45"/>
                  </a:moveTo>
                  <a:cubicBezTo>
                    <a:pt x="182" y="45"/>
                    <a:pt x="182" y="45"/>
                    <a:pt x="182" y="45"/>
                  </a:cubicBezTo>
                  <a:cubicBezTo>
                    <a:pt x="182" y="45"/>
                    <a:pt x="182" y="45"/>
                    <a:pt x="182" y="45"/>
                  </a:cubicBezTo>
                  <a:moveTo>
                    <a:pt x="181" y="45"/>
                  </a:moveTo>
                  <a:cubicBezTo>
                    <a:pt x="181" y="45"/>
                    <a:pt x="181" y="45"/>
                    <a:pt x="181" y="45"/>
                  </a:cubicBezTo>
                  <a:cubicBezTo>
                    <a:pt x="181" y="45"/>
                    <a:pt x="181" y="45"/>
                    <a:pt x="181" y="45"/>
                  </a:cubicBezTo>
                  <a:moveTo>
                    <a:pt x="181" y="44"/>
                  </a:moveTo>
                  <a:cubicBezTo>
                    <a:pt x="181" y="44"/>
                    <a:pt x="181" y="44"/>
                    <a:pt x="181" y="44"/>
                  </a:cubicBezTo>
                  <a:cubicBezTo>
                    <a:pt x="181" y="44"/>
                    <a:pt x="181" y="44"/>
                    <a:pt x="181" y="44"/>
                  </a:cubicBezTo>
                  <a:moveTo>
                    <a:pt x="181" y="44"/>
                  </a:moveTo>
                  <a:cubicBezTo>
                    <a:pt x="181" y="44"/>
                    <a:pt x="181" y="44"/>
                    <a:pt x="181" y="44"/>
                  </a:cubicBezTo>
                  <a:cubicBezTo>
                    <a:pt x="181" y="44"/>
                    <a:pt x="181" y="44"/>
                    <a:pt x="181" y="44"/>
                  </a:cubicBezTo>
                  <a:moveTo>
                    <a:pt x="33" y="2"/>
                  </a:moveTo>
                  <a:cubicBezTo>
                    <a:pt x="33" y="2"/>
                    <a:pt x="33" y="2"/>
                    <a:pt x="33" y="2"/>
                  </a:cubicBezTo>
                  <a:cubicBezTo>
                    <a:pt x="0" y="106"/>
                    <a:pt x="0" y="106"/>
                    <a:pt x="0" y="106"/>
                  </a:cubicBezTo>
                  <a:cubicBezTo>
                    <a:pt x="33" y="2"/>
                    <a:pt x="33" y="2"/>
                    <a:pt x="33" y="2"/>
                  </a:cubicBezTo>
                  <a:cubicBezTo>
                    <a:pt x="33" y="2"/>
                    <a:pt x="33" y="2"/>
                    <a:pt x="33" y="2"/>
                  </a:cubicBezTo>
                  <a:moveTo>
                    <a:pt x="38" y="0"/>
                  </a:moveTo>
                  <a:cubicBezTo>
                    <a:pt x="38" y="0"/>
                    <a:pt x="38" y="0"/>
                    <a:pt x="38" y="0"/>
                  </a:cubicBezTo>
                  <a:cubicBezTo>
                    <a:pt x="38" y="0"/>
                    <a:pt x="38" y="0"/>
                    <a:pt x="38" y="0"/>
                  </a:cubicBezTo>
                  <a:cubicBezTo>
                    <a:pt x="38" y="0"/>
                    <a:pt x="38" y="0"/>
                    <a:pt x="38" y="0"/>
                  </a:cubicBezTo>
                  <a:cubicBezTo>
                    <a:pt x="38" y="0"/>
                    <a:pt x="38" y="0"/>
                    <a:pt x="38" y="0"/>
                  </a:cubicBezTo>
                </a:path>
              </a:pathLst>
            </a:custGeom>
            <a:solidFill>
              <a:srgbClr val="5F63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7" name="Freeform 219">
              <a:extLst>
                <a:ext uri="{FF2B5EF4-FFF2-40B4-BE49-F238E27FC236}">
                  <a16:creationId xmlns:a16="http://schemas.microsoft.com/office/drawing/2014/main" id="{62C73509-AA6C-482A-BF13-8FCFB09EB857}"/>
                </a:ext>
              </a:extLst>
            </p:cNvPr>
            <p:cNvSpPr>
              <a:spLocks/>
            </p:cNvSpPr>
            <p:nvPr/>
          </p:nvSpPr>
          <p:spPr bwMode="auto">
            <a:xfrm>
              <a:off x="12938" y="3736"/>
              <a:ext cx="439" cy="250"/>
            </a:xfrm>
            <a:custGeom>
              <a:avLst/>
              <a:gdLst>
                <a:gd name="T0" fmla="*/ 37 w 186"/>
                <a:gd name="T1" fmla="*/ 0 h 106"/>
                <a:gd name="T2" fmla="*/ 33 w 186"/>
                <a:gd name="T3" fmla="*/ 2 h 106"/>
                <a:gd name="T4" fmla="*/ 33 w 186"/>
                <a:gd name="T5" fmla="*/ 2 h 106"/>
                <a:gd name="T6" fmla="*/ 0 w 186"/>
                <a:gd name="T7" fmla="*/ 106 h 106"/>
                <a:gd name="T8" fmla="*/ 185 w 186"/>
                <a:gd name="T9" fmla="*/ 50 h 106"/>
                <a:gd name="T10" fmla="*/ 185 w 186"/>
                <a:gd name="T11" fmla="*/ 50 h 106"/>
                <a:gd name="T12" fmla="*/ 185 w 186"/>
                <a:gd name="T13" fmla="*/ 46 h 106"/>
                <a:gd name="T14" fmla="*/ 183 w 186"/>
                <a:gd name="T15" fmla="*/ 45 h 106"/>
                <a:gd name="T16" fmla="*/ 183 w 186"/>
                <a:gd name="T17" fmla="*/ 45 h 106"/>
                <a:gd name="T18" fmla="*/ 183 w 186"/>
                <a:gd name="T19" fmla="*/ 45 h 106"/>
                <a:gd name="T20" fmla="*/ 183 w 186"/>
                <a:gd name="T21" fmla="*/ 45 h 106"/>
                <a:gd name="T22" fmla="*/ 183 w 186"/>
                <a:gd name="T23" fmla="*/ 45 h 106"/>
                <a:gd name="T24" fmla="*/ 183 w 186"/>
                <a:gd name="T25" fmla="*/ 45 h 106"/>
                <a:gd name="T26" fmla="*/ 182 w 186"/>
                <a:gd name="T27" fmla="*/ 45 h 106"/>
                <a:gd name="T28" fmla="*/ 182 w 186"/>
                <a:gd name="T29" fmla="*/ 45 h 106"/>
                <a:gd name="T30" fmla="*/ 182 w 186"/>
                <a:gd name="T31" fmla="*/ 45 h 106"/>
                <a:gd name="T32" fmla="*/ 182 w 186"/>
                <a:gd name="T33" fmla="*/ 45 h 106"/>
                <a:gd name="T34" fmla="*/ 182 w 186"/>
                <a:gd name="T35" fmla="*/ 45 h 106"/>
                <a:gd name="T36" fmla="*/ 182 w 186"/>
                <a:gd name="T37" fmla="*/ 45 h 106"/>
                <a:gd name="T38" fmla="*/ 182 w 186"/>
                <a:gd name="T39" fmla="*/ 45 h 106"/>
                <a:gd name="T40" fmla="*/ 182 w 186"/>
                <a:gd name="T41" fmla="*/ 45 h 106"/>
                <a:gd name="T42" fmla="*/ 182 w 186"/>
                <a:gd name="T43" fmla="*/ 45 h 106"/>
                <a:gd name="T44" fmla="*/ 182 w 186"/>
                <a:gd name="T45" fmla="*/ 45 h 106"/>
                <a:gd name="T46" fmla="*/ 182 w 186"/>
                <a:gd name="T47" fmla="*/ 45 h 106"/>
                <a:gd name="T48" fmla="*/ 182 w 186"/>
                <a:gd name="T49" fmla="*/ 45 h 106"/>
                <a:gd name="T50" fmla="*/ 182 w 186"/>
                <a:gd name="T51" fmla="*/ 45 h 106"/>
                <a:gd name="T52" fmla="*/ 182 w 186"/>
                <a:gd name="T53" fmla="*/ 45 h 106"/>
                <a:gd name="T54" fmla="*/ 182 w 186"/>
                <a:gd name="T55" fmla="*/ 45 h 106"/>
                <a:gd name="T56" fmla="*/ 182 w 186"/>
                <a:gd name="T57" fmla="*/ 45 h 106"/>
                <a:gd name="T58" fmla="*/ 182 w 186"/>
                <a:gd name="T59" fmla="*/ 45 h 106"/>
                <a:gd name="T60" fmla="*/ 182 w 186"/>
                <a:gd name="T61" fmla="*/ 45 h 106"/>
                <a:gd name="T62" fmla="*/ 182 w 186"/>
                <a:gd name="T63" fmla="*/ 45 h 106"/>
                <a:gd name="T64" fmla="*/ 182 w 186"/>
                <a:gd name="T65" fmla="*/ 45 h 106"/>
                <a:gd name="T66" fmla="*/ 182 w 186"/>
                <a:gd name="T67" fmla="*/ 45 h 106"/>
                <a:gd name="T68" fmla="*/ 182 w 186"/>
                <a:gd name="T69" fmla="*/ 45 h 106"/>
                <a:gd name="T70" fmla="*/ 182 w 186"/>
                <a:gd name="T71" fmla="*/ 45 h 106"/>
                <a:gd name="T72" fmla="*/ 182 w 186"/>
                <a:gd name="T73" fmla="*/ 45 h 106"/>
                <a:gd name="T74" fmla="*/ 182 w 186"/>
                <a:gd name="T75" fmla="*/ 45 h 106"/>
                <a:gd name="T76" fmla="*/ 181 w 186"/>
                <a:gd name="T77" fmla="*/ 45 h 106"/>
                <a:gd name="T78" fmla="*/ 181 w 186"/>
                <a:gd name="T79" fmla="*/ 45 h 106"/>
                <a:gd name="T80" fmla="*/ 181 w 186"/>
                <a:gd name="T81" fmla="*/ 44 h 106"/>
                <a:gd name="T82" fmla="*/ 181 w 186"/>
                <a:gd name="T83" fmla="*/ 44 h 106"/>
                <a:gd name="T84" fmla="*/ 181 w 186"/>
                <a:gd name="T85" fmla="*/ 44 h 106"/>
                <a:gd name="T86" fmla="*/ 181 w 186"/>
                <a:gd name="T87" fmla="*/ 44 h 106"/>
                <a:gd name="T88" fmla="*/ 38 w 186"/>
                <a:gd name="T89" fmla="*/ 0 h 106"/>
                <a:gd name="T90" fmla="*/ 38 w 186"/>
                <a:gd name="T91" fmla="*/ 0 h 106"/>
                <a:gd name="T92" fmla="*/ 38 w 186"/>
                <a:gd name="T93" fmla="*/ 0 h 106"/>
                <a:gd name="T94" fmla="*/ 37 w 186"/>
                <a:gd name="T9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6" h="106">
                  <a:moveTo>
                    <a:pt x="37" y="0"/>
                  </a:moveTo>
                  <a:cubicBezTo>
                    <a:pt x="34" y="0"/>
                    <a:pt x="33" y="2"/>
                    <a:pt x="33" y="2"/>
                  </a:cubicBezTo>
                  <a:cubicBezTo>
                    <a:pt x="33" y="2"/>
                    <a:pt x="33" y="2"/>
                    <a:pt x="33" y="2"/>
                  </a:cubicBezTo>
                  <a:cubicBezTo>
                    <a:pt x="0" y="106"/>
                    <a:pt x="0" y="106"/>
                    <a:pt x="0" y="106"/>
                  </a:cubicBezTo>
                  <a:cubicBezTo>
                    <a:pt x="185" y="50"/>
                    <a:pt x="185" y="50"/>
                    <a:pt x="185" y="50"/>
                  </a:cubicBezTo>
                  <a:cubicBezTo>
                    <a:pt x="185" y="50"/>
                    <a:pt x="185" y="50"/>
                    <a:pt x="185" y="50"/>
                  </a:cubicBezTo>
                  <a:cubicBezTo>
                    <a:pt x="186" y="49"/>
                    <a:pt x="186" y="47"/>
                    <a:pt x="185" y="46"/>
                  </a:cubicBezTo>
                  <a:cubicBezTo>
                    <a:pt x="184" y="45"/>
                    <a:pt x="183" y="45"/>
                    <a:pt x="183" y="45"/>
                  </a:cubicBezTo>
                  <a:cubicBezTo>
                    <a:pt x="183" y="45"/>
                    <a:pt x="183" y="45"/>
                    <a:pt x="183" y="45"/>
                  </a:cubicBezTo>
                  <a:cubicBezTo>
                    <a:pt x="183" y="45"/>
                    <a:pt x="183" y="45"/>
                    <a:pt x="183" y="45"/>
                  </a:cubicBezTo>
                  <a:cubicBezTo>
                    <a:pt x="183" y="45"/>
                    <a:pt x="183" y="45"/>
                    <a:pt x="183" y="45"/>
                  </a:cubicBezTo>
                  <a:cubicBezTo>
                    <a:pt x="183" y="45"/>
                    <a:pt x="183" y="45"/>
                    <a:pt x="183" y="45"/>
                  </a:cubicBezTo>
                  <a:cubicBezTo>
                    <a:pt x="183" y="45"/>
                    <a:pt x="183" y="45"/>
                    <a:pt x="183"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2" y="45"/>
                  </a:cubicBezTo>
                  <a:cubicBezTo>
                    <a:pt x="182" y="45"/>
                    <a:pt x="182" y="45"/>
                    <a:pt x="181" y="45"/>
                  </a:cubicBezTo>
                  <a:cubicBezTo>
                    <a:pt x="181" y="45"/>
                    <a:pt x="181" y="45"/>
                    <a:pt x="181" y="45"/>
                  </a:cubicBezTo>
                  <a:cubicBezTo>
                    <a:pt x="181" y="45"/>
                    <a:pt x="181" y="45"/>
                    <a:pt x="181" y="44"/>
                  </a:cubicBezTo>
                  <a:cubicBezTo>
                    <a:pt x="181" y="44"/>
                    <a:pt x="181" y="44"/>
                    <a:pt x="181" y="44"/>
                  </a:cubicBezTo>
                  <a:cubicBezTo>
                    <a:pt x="181" y="44"/>
                    <a:pt x="181" y="44"/>
                    <a:pt x="181" y="44"/>
                  </a:cubicBezTo>
                  <a:cubicBezTo>
                    <a:pt x="181" y="44"/>
                    <a:pt x="181" y="44"/>
                    <a:pt x="181" y="44"/>
                  </a:cubicBezTo>
                  <a:cubicBezTo>
                    <a:pt x="164" y="39"/>
                    <a:pt x="41" y="1"/>
                    <a:pt x="38" y="0"/>
                  </a:cubicBezTo>
                  <a:cubicBezTo>
                    <a:pt x="38" y="0"/>
                    <a:pt x="38" y="0"/>
                    <a:pt x="38" y="0"/>
                  </a:cubicBezTo>
                  <a:cubicBezTo>
                    <a:pt x="38" y="0"/>
                    <a:pt x="38" y="0"/>
                    <a:pt x="38" y="0"/>
                  </a:cubicBezTo>
                  <a:cubicBezTo>
                    <a:pt x="37" y="0"/>
                    <a:pt x="37" y="0"/>
                    <a:pt x="37" y="0"/>
                  </a:cubicBezTo>
                </a:path>
              </a:pathLst>
            </a:custGeom>
            <a:solidFill>
              <a:srgbClr val="4D4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8" name="Freeform 220">
              <a:extLst>
                <a:ext uri="{FF2B5EF4-FFF2-40B4-BE49-F238E27FC236}">
                  <a16:creationId xmlns:a16="http://schemas.microsoft.com/office/drawing/2014/main" id="{5F7FE300-440A-446D-B849-15265C86783B}"/>
                </a:ext>
              </a:extLst>
            </p:cNvPr>
            <p:cNvSpPr>
              <a:spLocks/>
            </p:cNvSpPr>
            <p:nvPr/>
          </p:nvSpPr>
          <p:spPr bwMode="auto">
            <a:xfrm>
              <a:off x="12792" y="4871"/>
              <a:ext cx="399" cy="309"/>
            </a:xfrm>
            <a:custGeom>
              <a:avLst/>
              <a:gdLst>
                <a:gd name="T0" fmla="*/ 164 w 169"/>
                <a:gd name="T1" fmla="*/ 92 h 131"/>
                <a:gd name="T2" fmla="*/ 31 w 169"/>
                <a:gd name="T3" fmla="*/ 130 h 131"/>
                <a:gd name="T4" fmla="*/ 23 w 169"/>
                <a:gd name="T5" fmla="*/ 125 h 131"/>
                <a:gd name="T6" fmla="*/ 1 w 169"/>
                <a:gd name="T7" fmla="*/ 47 h 131"/>
                <a:gd name="T8" fmla="*/ 5 w 169"/>
                <a:gd name="T9" fmla="*/ 39 h 131"/>
                <a:gd name="T10" fmla="*/ 138 w 169"/>
                <a:gd name="T11" fmla="*/ 1 h 131"/>
                <a:gd name="T12" fmla="*/ 146 w 169"/>
                <a:gd name="T13" fmla="*/ 5 h 131"/>
                <a:gd name="T14" fmla="*/ 168 w 169"/>
                <a:gd name="T15" fmla="*/ 84 h 131"/>
                <a:gd name="T16" fmla="*/ 164 w 169"/>
                <a:gd name="T17" fmla="*/ 9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31">
                  <a:moveTo>
                    <a:pt x="164" y="92"/>
                  </a:moveTo>
                  <a:cubicBezTo>
                    <a:pt x="31" y="130"/>
                    <a:pt x="31" y="130"/>
                    <a:pt x="31" y="130"/>
                  </a:cubicBezTo>
                  <a:cubicBezTo>
                    <a:pt x="28" y="131"/>
                    <a:pt x="24" y="129"/>
                    <a:pt x="23" y="125"/>
                  </a:cubicBezTo>
                  <a:cubicBezTo>
                    <a:pt x="1" y="47"/>
                    <a:pt x="1" y="47"/>
                    <a:pt x="1" y="47"/>
                  </a:cubicBezTo>
                  <a:cubicBezTo>
                    <a:pt x="0" y="43"/>
                    <a:pt x="2" y="40"/>
                    <a:pt x="5" y="39"/>
                  </a:cubicBezTo>
                  <a:cubicBezTo>
                    <a:pt x="138" y="1"/>
                    <a:pt x="138" y="1"/>
                    <a:pt x="138" y="1"/>
                  </a:cubicBezTo>
                  <a:cubicBezTo>
                    <a:pt x="141" y="0"/>
                    <a:pt x="145" y="2"/>
                    <a:pt x="146" y="5"/>
                  </a:cubicBezTo>
                  <a:cubicBezTo>
                    <a:pt x="168" y="84"/>
                    <a:pt x="168" y="84"/>
                    <a:pt x="168" y="84"/>
                  </a:cubicBezTo>
                  <a:cubicBezTo>
                    <a:pt x="169" y="87"/>
                    <a:pt x="167" y="91"/>
                    <a:pt x="164" y="92"/>
                  </a:cubicBezTo>
                  <a:close/>
                </a:path>
              </a:pathLst>
            </a:custGeom>
            <a:solidFill>
              <a:srgbClr val="414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29" name="Freeform 221">
              <a:extLst>
                <a:ext uri="{FF2B5EF4-FFF2-40B4-BE49-F238E27FC236}">
                  <a16:creationId xmlns:a16="http://schemas.microsoft.com/office/drawing/2014/main" id="{3AA35541-ABC8-45DA-8BF5-172B8508FEB2}"/>
                </a:ext>
              </a:extLst>
            </p:cNvPr>
            <p:cNvSpPr>
              <a:spLocks/>
            </p:cNvSpPr>
            <p:nvPr/>
          </p:nvSpPr>
          <p:spPr bwMode="auto">
            <a:xfrm>
              <a:off x="12799" y="4899"/>
              <a:ext cx="356" cy="149"/>
            </a:xfrm>
            <a:custGeom>
              <a:avLst/>
              <a:gdLst>
                <a:gd name="T0" fmla="*/ 356 w 356"/>
                <a:gd name="T1" fmla="*/ 52 h 149"/>
                <a:gd name="T2" fmla="*/ 14 w 356"/>
                <a:gd name="T3" fmla="*/ 149 h 149"/>
                <a:gd name="T4" fmla="*/ 0 w 356"/>
                <a:gd name="T5" fmla="*/ 99 h 149"/>
                <a:gd name="T6" fmla="*/ 342 w 356"/>
                <a:gd name="T7" fmla="*/ 0 h 149"/>
                <a:gd name="T8" fmla="*/ 356 w 356"/>
                <a:gd name="T9" fmla="*/ 52 h 149"/>
              </a:gdLst>
              <a:ahLst/>
              <a:cxnLst>
                <a:cxn ang="0">
                  <a:pos x="T0" y="T1"/>
                </a:cxn>
                <a:cxn ang="0">
                  <a:pos x="T2" y="T3"/>
                </a:cxn>
                <a:cxn ang="0">
                  <a:pos x="T4" y="T5"/>
                </a:cxn>
                <a:cxn ang="0">
                  <a:pos x="T6" y="T7"/>
                </a:cxn>
                <a:cxn ang="0">
                  <a:pos x="T8" y="T9"/>
                </a:cxn>
              </a:cxnLst>
              <a:rect l="0" t="0" r="r" b="b"/>
              <a:pathLst>
                <a:path w="356" h="149">
                  <a:moveTo>
                    <a:pt x="356" y="52"/>
                  </a:moveTo>
                  <a:lnTo>
                    <a:pt x="14" y="149"/>
                  </a:lnTo>
                  <a:lnTo>
                    <a:pt x="0" y="99"/>
                  </a:lnTo>
                  <a:lnTo>
                    <a:pt x="342" y="0"/>
                  </a:lnTo>
                  <a:lnTo>
                    <a:pt x="356" y="52"/>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0" name="Freeform 222">
              <a:extLst>
                <a:ext uri="{FF2B5EF4-FFF2-40B4-BE49-F238E27FC236}">
                  <a16:creationId xmlns:a16="http://schemas.microsoft.com/office/drawing/2014/main" id="{6D22F9E8-5F2F-4761-BA60-9FED9B6B9C2A}"/>
                </a:ext>
              </a:extLst>
            </p:cNvPr>
            <p:cNvSpPr>
              <a:spLocks/>
            </p:cNvSpPr>
            <p:nvPr/>
          </p:nvSpPr>
          <p:spPr bwMode="auto">
            <a:xfrm>
              <a:off x="12823" y="4984"/>
              <a:ext cx="358" cy="158"/>
            </a:xfrm>
            <a:custGeom>
              <a:avLst/>
              <a:gdLst>
                <a:gd name="T0" fmla="*/ 358 w 358"/>
                <a:gd name="T1" fmla="*/ 61 h 158"/>
                <a:gd name="T2" fmla="*/ 16 w 358"/>
                <a:gd name="T3" fmla="*/ 158 h 158"/>
                <a:gd name="T4" fmla="*/ 0 w 358"/>
                <a:gd name="T5" fmla="*/ 97 h 158"/>
                <a:gd name="T6" fmla="*/ 342 w 358"/>
                <a:gd name="T7" fmla="*/ 0 h 158"/>
                <a:gd name="T8" fmla="*/ 358 w 358"/>
                <a:gd name="T9" fmla="*/ 61 h 158"/>
              </a:gdLst>
              <a:ahLst/>
              <a:cxnLst>
                <a:cxn ang="0">
                  <a:pos x="T0" y="T1"/>
                </a:cxn>
                <a:cxn ang="0">
                  <a:pos x="T2" y="T3"/>
                </a:cxn>
                <a:cxn ang="0">
                  <a:pos x="T4" y="T5"/>
                </a:cxn>
                <a:cxn ang="0">
                  <a:pos x="T6" y="T7"/>
                </a:cxn>
                <a:cxn ang="0">
                  <a:pos x="T8" y="T9"/>
                </a:cxn>
              </a:cxnLst>
              <a:rect l="0" t="0" r="r" b="b"/>
              <a:pathLst>
                <a:path w="358" h="158">
                  <a:moveTo>
                    <a:pt x="358" y="61"/>
                  </a:moveTo>
                  <a:lnTo>
                    <a:pt x="16" y="158"/>
                  </a:lnTo>
                  <a:lnTo>
                    <a:pt x="0" y="97"/>
                  </a:lnTo>
                  <a:lnTo>
                    <a:pt x="342" y="0"/>
                  </a:lnTo>
                  <a:lnTo>
                    <a:pt x="358" y="61"/>
                  </a:lnTo>
                  <a:close/>
                </a:path>
              </a:pathLst>
            </a:custGeom>
            <a:solidFill>
              <a:srgbClr val="E9E9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1" name="Freeform 223">
              <a:extLst>
                <a:ext uri="{FF2B5EF4-FFF2-40B4-BE49-F238E27FC236}">
                  <a16:creationId xmlns:a16="http://schemas.microsoft.com/office/drawing/2014/main" id="{8A051EDC-1DA8-4D18-9F91-BA144357B92E}"/>
                </a:ext>
              </a:extLst>
            </p:cNvPr>
            <p:cNvSpPr>
              <a:spLocks/>
            </p:cNvSpPr>
            <p:nvPr/>
          </p:nvSpPr>
          <p:spPr bwMode="auto">
            <a:xfrm>
              <a:off x="13021" y="5036"/>
              <a:ext cx="59" cy="26"/>
            </a:xfrm>
            <a:custGeom>
              <a:avLst/>
              <a:gdLst>
                <a:gd name="T0" fmla="*/ 59 w 59"/>
                <a:gd name="T1" fmla="*/ 12 h 26"/>
                <a:gd name="T2" fmla="*/ 5 w 59"/>
                <a:gd name="T3" fmla="*/ 26 h 26"/>
                <a:gd name="T4" fmla="*/ 0 w 59"/>
                <a:gd name="T5" fmla="*/ 14 h 26"/>
                <a:gd name="T6" fmla="*/ 57 w 59"/>
                <a:gd name="T7" fmla="*/ 0 h 26"/>
                <a:gd name="T8" fmla="*/ 59 w 59"/>
                <a:gd name="T9" fmla="*/ 12 h 26"/>
              </a:gdLst>
              <a:ahLst/>
              <a:cxnLst>
                <a:cxn ang="0">
                  <a:pos x="T0" y="T1"/>
                </a:cxn>
                <a:cxn ang="0">
                  <a:pos x="T2" y="T3"/>
                </a:cxn>
                <a:cxn ang="0">
                  <a:pos x="T4" y="T5"/>
                </a:cxn>
                <a:cxn ang="0">
                  <a:pos x="T6" y="T7"/>
                </a:cxn>
                <a:cxn ang="0">
                  <a:pos x="T8" y="T9"/>
                </a:cxn>
              </a:cxnLst>
              <a:rect l="0" t="0" r="r" b="b"/>
              <a:pathLst>
                <a:path w="59" h="26">
                  <a:moveTo>
                    <a:pt x="59" y="12"/>
                  </a:moveTo>
                  <a:lnTo>
                    <a:pt x="5" y="26"/>
                  </a:lnTo>
                  <a:lnTo>
                    <a:pt x="0" y="14"/>
                  </a:lnTo>
                  <a:lnTo>
                    <a:pt x="57" y="0"/>
                  </a:lnTo>
                  <a:lnTo>
                    <a:pt x="59" y="12"/>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2" name="Freeform 224">
              <a:extLst>
                <a:ext uri="{FF2B5EF4-FFF2-40B4-BE49-F238E27FC236}">
                  <a16:creationId xmlns:a16="http://schemas.microsoft.com/office/drawing/2014/main" id="{07CB324A-AEC6-43B4-AF35-A9BB887466C6}"/>
                </a:ext>
              </a:extLst>
            </p:cNvPr>
            <p:cNvSpPr>
              <a:spLocks/>
            </p:cNvSpPr>
            <p:nvPr/>
          </p:nvSpPr>
          <p:spPr bwMode="auto">
            <a:xfrm>
              <a:off x="13096" y="5017"/>
              <a:ext cx="45" cy="24"/>
            </a:xfrm>
            <a:custGeom>
              <a:avLst/>
              <a:gdLst>
                <a:gd name="T0" fmla="*/ 45 w 45"/>
                <a:gd name="T1" fmla="*/ 12 h 24"/>
                <a:gd name="T2" fmla="*/ 5 w 45"/>
                <a:gd name="T3" fmla="*/ 24 h 24"/>
                <a:gd name="T4" fmla="*/ 0 w 45"/>
                <a:gd name="T5" fmla="*/ 12 h 24"/>
                <a:gd name="T6" fmla="*/ 40 w 45"/>
                <a:gd name="T7" fmla="*/ 0 h 24"/>
                <a:gd name="T8" fmla="*/ 45 w 45"/>
                <a:gd name="T9" fmla="*/ 12 h 24"/>
              </a:gdLst>
              <a:ahLst/>
              <a:cxnLst>
                <a:cxn ang="0">
                  <a:pos x="T0" y="T1"/>
                </a:cxn>
                <a:cxn ang="0">
                  <a:pos x="T2" y="T3"/>
                </a:cxn>
                <a:cxn ang="0">
                  <a:pos x="T4" y="T5"/>
                </a:cxn>
                <a:cxn ang="0">
                  <a:pos x="T6" y="T7"/>
                </a:cxn>
                <a:cxn ang="0">
                  <a:pos x="T8" y="T9"/>
                </a:cxn>
              </a:cxnLst>
              <a:rect l="0" t="0" r="r" b="b"/>
              <a:pathLst>
                <a:path w="45" h="24">
                  <a:moveTo>
                    <a:pt x="45" y="12"/>
                  </a:moveTo>
                  <a:lnTo>
                    <a:pt x="5" y="24"/>
                  </a:lnTo>
                  <a:lnTo>
                    <a:pt x="0" y="12"/>
                  </a:lnTo>
                  <a:lnTo>
                    <a:pt x="40" y="0"/>
                  </a:lnTo>
                  <a:lnTo>
                    <a:pt x="45" y="12"/>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3" name="Freeform 225">
              <a:extLst>
                <a:ext uri="{FF2B5EF4-FFF2-40B4-BE49-F238E27FC236}">
                  <a16:creationId xmlns:a16="http://schemas.microsoft.com/office/drawing/2014/main" id="{1974840C-CD46-4B31-99FA-4480F2BD9E96}"/>
                </a:ext>
              </a:extLst>
            </p:cNvPr>
            <p:cNvSpPr>
              <a:spLocks/>
            </p:cNvSpPr>
            <p:nvPr/>
          </p:nvSpPr>
          <p:spPr bwMode="auto">
            <a:xfrm>
              <a:off x="12806" y="4892"/>
              <a:ext cx="290" cy="85"/>
            </a:xfrm>
            <a:custGeom>
              <a:avLst/>
              <a:gdLst>
                <a:gd name="T0" fmla="*/ 290 w 290"/>
                <a:gd name="T1" fmla="*/ 2 h 85"/>
                <a:gd name="T2" fmla="*/ 0 w 290"/>
                <a:gd name="T3" fmla="*/ 85 h 85"/>
                <a:gd name="T4" fmla="*/ 0 w 290"/>
                <a:gd name="T5" fmla="*/ 80 h 85"/>
                <a:gd name="T6" fmla="*/ 288 w 290"/>
                <a:gd name="T7" fmla="*/ 0 h 85"/>
                <a:gd name="T8" fmla="*/ 290 w 290"/>
                <a:gd name="T9" fmla="*/ 2 h 85"/>
              </a:gdLst>
              <a:ahLst/>
              <a:cxnLst>
                <a:cxn ang="0">
                  <a:pos x="T0" y="T1"/>
                </a:cxn>
                <a:cxn ang="0">
                  <a:pos x="T2" y="T3"/>
                </a:cxn>
                <a:cxn ang="0">
                  <a:pos x="T4" y="T5"/>
                </a:cxn>
                <a:cxn ang="0">
                  <a:pos x="T6" y="T7"/>
                </a:cxn>
                <a:cxn ang="0">
                  <a:pos x="T8" y="T9"/>
                </a:cxn>
              </a:cxnLst>
              <a:rect l="0" t="0" r="r" b="b"/>
              <a:pathLst>
                <a:path w="290" h="85">
                  <a:moveTo>
                    <a:pt x="290" y="2"/>
                  </a:moveTo>
                  <a:lnTo>
                    <a:pt x="0" y="85"/>
                  </a:lnTo>
                  <a:lnTo>
                    <a:pt x="0" y="80"/>
                  </a:lnTo>
                  <a:lnTo>
                    <a:pt x="288" y="0"/>
                  </a:lnTo>
                  <a:lnTo>
                    <a:pt x="290" y="2"/>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4" name="Freeform 226">
              <a:extLst>
                <a:ext uri="{FF2B5EF4-FFF2-40B4-BE49-F238E27FC236}">
                  <a16:creationId xmlns:a16="http://schemas.microsoft.com/office/drawing/2014/main" id="{E30ABA91-61B0-49ED-A367-69F29B03B392}"/>
                </a:ext>
              </a:extLst>
            </p:cNvPr>
            <p:cNvSpPr>
              <a:spLocks/>
            </p:cNvSpPr>
            <p:nvPr/>
          </p:nvSpPr>
          <p:spPr bwMode="auto">
            <a:xfrm>
              <a:off x="12858" y="5076"/>
              <a:ext cx="283" cy="85"/>
            </a:xfrm>
            <a:custGeom>
              <a:avLst/>
              <a:gdLst>
                <a:gd name="T0" fmla="*/ 283 w 283"/>
                <a:gd name="T1" fmla="*/ 5 h 85"/>
                <a:gd name="T2" fmla="*/ 3 w 283"/>
                <a:gd name="T3" fmla="*/ 85 h 85"/>
                <a:gd name="T4" fmla="*/ 0 w 283"/>
                <a:gd name="T5" fmla="*/ 80 h 85"/>
                <a:gd name="T6" fmla="*/ 281 w 283"/>
                <a:gd name="T7" fmla="*/ 0 h 85"/>
                <a:gd name="T8" fmla="*/ 283 w 283"/>
                <a:gd name="T9" fmla="*/ 5 h 85"/>
              </a:gdLst>
              <a:ahLst/>
              <a:cxnLst>
                <a:cxn ang="0">
                  <a:pos x="T0" y="T1"/>
                </a:cxn>
                <a:cxn ang="0">
                  <a:pos x="T2" y="T3"/>
                </a:cxn>
                <a:cxn ang="0">
                  <a:pos x="T4" y="T5"/>
                </a:cxn>
                <a:cxn ang="0">
                  <a:pos x="T6" y="T7"/>
                </a:cxn>
                <a:cxn ang="0">
                  <a:pos x="T8" y="T9"/>
                </a:cxn>
              </a:cxnLst>
              <a:rect l="0" t="0" r="r" b="b"/>
              <a:pathLst>
                <a:path w="283" h="85">
                  <a:moveTo>
                    <a:pt x="283" y="5"/>
                  </a:moveTo>
                  <a:lnTo>
                    <a:pt x="3" y="85"/>
                  </a:lnTo>
                  <a:lnTo>
                    <a:pt x="0" y="80"/>
                  </a:lnTo>
                  <a:lnTo>
                    <a:pt x="281" y="0"/>
                  </a:lnTo>
                  <a:lnTo>
                    <a:pt x="283" y="5"/>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5" name="Freeform 227">
              <a:extLst>
                <a:ext uri="{FF2B5EF4-FFF2-40B4-BE49-F238E27FC236}">
                  <a16:creationId xmlns:a16="http://schemas.microsoft.com/office/drawing/2014/main" id="{5EE2AA56-61B6-4ABE-A990-4C3203CAFDC6}"/>
                </a:ext>
              </a:extLst>
            </p:cNvPr>
            <p:cNvSpPr>
              <a:spLocks/>
            </p:cNvSpPr>
            <p:nvPr/>
          </p:nvSpPr>
          <p:spPr bwMode="auto">
            <a:xfrm>
              <a:off x="12764" y="5017"/>
              <a:ext cx="424" cy="359"/>
            </a:xfrm>
            <a:custGeom>
              <a:avLst/>
              <a:gdLst>
                <a:gd name="T0" fmla="*/ 135 w 180"/>
                <a:gd name="T1" fmla="*/ 151 h 152"/>
                <a:gd name="T2" fmla="*/ 4 w 180"/>
                <a:gd name="T3" fmla="*/ 91 h 152"/>
                <a:gd name="T4" fmla="*/ 1 w 180"/>
                <a:gd name="T5" fmla="*/ 82 h 152"/>
                <a:gd name="T6" fmla="*/ 37 w 180"/>
                <a:gd name="T7" fmla="*/ 5 h 152"/>
                <a:gd name="T8" fmla="*/ 45 w 180"/>
                <a:gd name="T9" fmla="*/ 2 h 152"/>
                <a:gd name="T10" fmla="*/ 176 w 180"/>
                <a:gd name="T11" fmla="*/ 61 h 152"/>
                <a:gd name="T12" fmla="*/ 179 w 180"/>
                <a:gd name="T13" fmla="*/ 70 h 152"/>
                <a:gd name="T14" fmla="*/ 143 w 180"/>
                <a:gd name="T15" fmla="*/ 148 h 152"/>
                <a:gd name="T16" fmla="*/ 135 w 180"/>
                <a:gd name="T17" fmla="*/ 15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52">
                  <a:moveTo>
                    <a:pt x="135" y="151"/>
                  </a:moveTo>
                  <a:cubicBezTo>
                    <a:pt x="4" y="91"/>
                    <a:pt x="4" y="91"/>
                    <a:pt x="4" y="91"/>
                  </a:cubicBezTo>
                  <a:cubicBezTo>
                    <a:pt x="1" y="90"/>
                    <a:pt x="0" y="86"/>
                    <a:pt x="1" y="82"/>
                  </a:cubicBezTo>
                  <a:cubicBezTo>
                    <a:pt x="37" y="5"/>
                    <a:pt x="37" y="5"/>
                    <a:pt x="37" y="5"/>
                  </a:cubicBezTo>
                  <a:cubicBezTo>
                    <a:pt x="38" y="2"/>
                    <a:pt x="42" y="0"/>
                    <a:pt x="45" y="2"/>
                  </a:cubicBezTo>
                  <a:cubicBezTo>
                    <a:pt x="176" y="61"/>
                    <a:pt x="176" y="61"/>
                    <a:pt x="176" y="61"/>
                  </a:cubicBezTo>
                  <a:cubicBezTo>
                    <a:pt x="179" y="63"/>
                    <a:pt x="180" y="67"/>
                    <a:pt x="179" y="70"/>
                  </a:cubicBezTo>
                  <a:cubicBezTo>
                    <a:pt x="143" y="148"/>
                    <a:pt x="143" y="148"/>
                    <a:pt x="143" y="148"/>
                  </a:cubicBezTo>
                  <a:cubicBezTo>
                    <a:pt x="142" y="151"/>
                    <a:pt x="138" y="152"/>
                    <a:pt x="135" y="151"/>
                  </a:cubicBezTo>
                  <a:close/>
                </a:path>
              </a:pathLst>
            </a:custGeom>
            <a:solidFill>
              <a:srgbClr val="414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6" name="Freeform 228">
              <a:extLst>
                <a:ext uri="{FF2B5EF4-FFF2-40B4-BE49-F238E27FC236}">
                  <a16:creationId xmlns:a16="http://schemas.microsoft.com/office/drawing/2014/main" id="{54820186-2E30-4DDF-9F73-D21120B8ED38}"/>
                </a:ext>
              </a:extLst>
            </p:cNvPr>
            <p:cNvSpPr>
              <a:spLocks/>
            </p:cNvSpPr>
            <p:nvPr/>
          </p:nvSpPr>
          <p:spPr bwMode="auto">
            <a:xfrm>
              <a:off x="13002" y="5276"/>
              <a:ext cx="66" cy="64"/>
            </a:xfrm>
            <a:custGeom>
              <a:avLst/>
              <a:gdLst>
                <a:gd name="T0" fmla="*/ 25 w 28"/>
                <a:gd name="T1" fmla="*/ 18 h 27"/>
                <a:gd name="T2" fmla="*/ 9 w 28"/>
                <a:gd name="T3" fmla="*/ 24 h 27"/>
                <a:gd name="T4" fmla="*/ 3 w 28"/>
                <a:gd name="T5" fmla="*/ 8 h 27"/>
                <a:gd name="T6" fmla="*/ 19 w 28"/>
                <a:gd name="T7" fmla="*/ 2 h 27"/>
                <a:gd name="T8" fmla="*/ 25 w 28"/>
                <a:gd name="T9" fmla="*/ 18 h 27"/>
              </a:gdLst>
              <a:ahLst/>
              <a:cxnLst>
                <a:cxn ang="0">
                  <a:pos x="T0" y="T1"/>
                </a:cxn>
                <a:cxn ang="0">
                  <a:pos x="T2" y="T3"/>
                </a:cxn>
                <a:cxn ang="0">
                  <a:pos x="T4" y="T5"/>
                </a:cxn>
                <a:cxn ang="0">
                  <a:pos x="T6" y="T7"/>
                </a:cxn>
                <a:cxn ang="0">
                  <a:pos x="T8" y="T9"/>
                </a:cxn>
              </a:cxnLst>
              <a:rect l="0" t="0" r="r" b="b"/>
              <a:pathLst>
                <a:path w="28" h="27">
                  <a:moveTo>
                    <a:pt x="25" y="18"/>
                  </a:moveTo>
                  <a:cubicBezTo>
                    <a:pt x="22" y="24"/>
                    <a:pt x="15" y="27"/>
                    <a:pt x="9" y="24"/>
                  </a:cubicBezTo>
                  <a:cubicBezTo>
                    <a:pt x="3" y="21"/>
                    <a:pt x="0" y="14"/>
                    <a:pt x="3" y="8"/>
                  </a:cubicBezTo>
                  <a:cubicBezTo>
                    <a:pt x="6" y="2"/>
                    <a:pt x="13" y="0"/>
                    <a:pt x="19" y="2"/>
                  </a:cubicBezTo>
                  <a:cubicBezTo>
                    <a:pt x="25" y="5"/>
                    <a:pt x="28" y="12"/>
                    <a:pt x="25" y="18"/>
                  </a:cubicBezTo>
                  <a:close/>
                </a:path>
              </a:pathLst>
            </a:custGeom>
            <a:solidFill>
              <a:srgbClr val="F9D9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7" name="Freeform 229">
              <a:extLst>
                <a:ext uri="{FF2B5EF4-FFF2-40B4-BE49-F238E27FC236}">
                  <a16:creationId xmlns:a16="http://schemas.microsoft.com/office/drawing/2014/main" id="{986B86F1-9273-4097-A8BE-88B1178A2072}"/>
                </a:ext>
              </a:extLst>
            </p:cNvPr>
            <p:cNvSpPr>
              <a:spLocks/>
            </p:cNvSpPr>
            <p:nvPr/>
          </p:nvSpPr>
          <p:spPr bwMode="auto">
            <a:xfrm>
              <a:off x="13037" y="5293"/>
              <a:ext cx="66" cy="64"/>
            </a:xfrm>
            <a:custGeom>
              <a:avLst/>
              <a:gdLst>
                <a:gd name="T0" fmla="*/ 25 w 28"/>
                <a:gd name="T1" fmla="*/ 18 h 27"/>
                <a:gd name="T2" fmla="*/ 9 w 28"/>
                <a:gd name="T3" fmla="*/ 24 h 27"/>
                <a:gd name="T4" fmla="*/ 3 w 28"/>
                <a:gd name="T5" fmla="*/ 8 h 27"/>
                <a:gd name="T6" fmla="*/ 19 w 28"/>
                <a:gd name="T7" fmla="*/ 2 h 27"/>
                <a:gd name="T8" fmla="*/ 25 w 28"/>
                <a:gd name="T9" fmla="*/ 18 h 27"/>
              </a:gdLst>
              <a:ahLst/>
              <a:cxnLst>
                <a:cxn ang="0">
                  <a:pos x="T0" y="T1"/>
                </a:cxn>
                <a:cxn ang="0">
                  <a:pos x="T2" y="T3"/>
                </a:cxn>
                <a:cxn ang="0">
                  <a:pos x="T4" y="T5"/>
                </a:cxn>
                <a:cxn ang="0">
                  <a:pos x="T6" y="T7"/>
                </a:cxn>
                <a:cxn ang="0">
                  <a:pos x="T8" y="T9"/>
                </a:cxn>
              </a:cxnLst>
              <a:rect l="0" t="0" r="r" b="b"/>
              <a:pathLst>
                <a:path w="28" h="27">
                  <a:moveTo>
                    <a:pt x="25" y="18"/>
                  </a:moveTo>
                  <a:cubicBezTo>
                    <a:pt x="22" y="24"/>
                    <a:pt x="15" y="27"/>
                    <a:pt x="9" y="24"/>
                  </a:cubicBezTo>
                  <a:cubicBezTo>
                    <a:pt x="3" y="21"/>
                    <a:pt x="0" y="14"/>
                    <a:pt x="3" y="8"/>
                  </a:cubicBezTo>
                  <a:cubicBezTo>
                    <a:pt x="6" y="2"/>
                    <a:pt x="13" y="0"/>
                    <a:pt x="19" y="2"/>
                  </a:cubicBezTo>
                  <a:cubicBezTo>
                    <a:pt x="25" y="5"/>
                    <a:pt x="28" y="12"/>
                    <a:pt x="25" y="18"/>
                  </a:cubicBezTo>
                  <a:close/>
                </a:path>
              </a:pathLst>
            </a:custGeom>
            <a:solidFill>
              <a:srgbClr val="E84B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8" name="Freeform 230">
              <a:extLst>
                <a:ext uri="{FF2B5EF4-FFF2-40B4-BE49-F238E27FC236}">
                  <a16:creationId xmlns:a16="http://schemas.microsoft.com/office/drawing/2014/main" id="{A4C664D6-3FBA-474D-810A-ECC847728CA1}"/>
                </a:ext>
              </a:extLst>
            </p:cNvPr>
            <p:cNvSpPr>
              <a:spLocks/>
            </p:cNvSpPr>
            <p:nvPr/>
          </p:nvSpPr>
          <p:spPr bwMode="auto">
            <a:xfrm>
              <a:off x="12771" y="5177"/>
              <a:ext cx="231" cy="123"/>
            </a:xfrm>
            <a:custGeom>
              <a:avLst/>
              <a:gdLst>
                <a:gd name="T0" fmla="*/ 219 w 231"/>
                <a:gd name="T1" fmla="*/ 123 h 123"/>
                <a:gd name="T2" fmla="*/ 0 w 231"/>
                <a:gd name="T3" fmla="*/ 24 h 123"/>
                <a:gd name="T4" fmla="*/ 12 w 231"/>
                <a:gd name="T5" fmla="*/ 0 h 123"/>
                <a:gd name="T6" fmla="*/ 231 w 231"/>
                <a:gd name="T7" fmla="*/ 102 h 123"/>
                <a:gd name="T8" fmla="*/ 219 w 231"/>
                <a:gd name="T9" fmla="*/ 123 h 123"/>
              </a:gdLst>
              <a:ahLst/>
              <a:cxnLst>
                <a:cxn ang="0">
                  <a:pos x="T0" y="T1"/>
                </a:cxn>
                <a:cxn ang="0">
                  <a:pos x="T2" y="T3"/>
                </a:cxn>
                <a:cxn ang="0">
                  <a:pos x="T4" y="T5"/>
                </a:cxn>
                <a:cxn ang="0">
                  <a:pos x="T6" y="T7"/>
                </a:cxn>
                <a:cxn ang="0">
                  <a:pos x="T8" y="T9"/>
                </a:cxn>
              </a:cxnLst>
              <a:rect l="0" t="0" r="r" b="b"/>
              <a:pathLst>
                <a:path w="231" h="123">
                  <a:moveTo>
                    <a:pt x="219" y="123"/>
                  </a:moveTo>
                  <a:lnTo>
                    <a:pt x="0" y="24"/>
                  </a:lnTo>
                  <a:lnTo>
                    <a:pt x="12" y="0"/>
                  </a:lnTo>
                  <a:lnTo>
                    <a:pt x="231" y="102"/>
                  </a:lnTo>
                  <a:lnTo>
                    <a:pt x="219" y="123"/>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39" name="Freeform 231">
              <a:extLst>
                <a:ext uri="{FF2B5EF4-FFF2-40B4-BE49-F238E27FC236}">
                  <a16:creationId xmlns:a16="http://schemas.microsoft.com/office/drawing/2014/main" id="{1631C893-8AC5-432B-9050-689542A7CAA7}"/>
                </a:ext>
              </a:extLst>
            </p:cNvPr>
            <p:cNvSpPr>
              <a:spLocks/>
            </p:cNvSpPr>
            <p:nvPr/>
          </p:nvSpPr>
          <p:spPr bwMode="auto">
            <a:xfrm>
              <a:off x="12818" y="5024"/>
              <a:ext cx="370" cy="229"/>
            </a:xfrm>
            <a:custGeom>
              <a:avLst/>
              <a:gdLst>
                <a:gd name="T0" fmla="*/ 335 w 370"/>
                <a:gd name="T1" fmla="*/ 229 h 229"/>
                <a:gd name="T2" fmla="*/ 0 w 370"/>
                <a:gd name="T3" fmla="*/ 76 h 229"/>
                <a:gd name="T4" fmla="*/ 36 w 370"/>
                <a:gd name="T5" fmla="*/ 0 h 229"/>
                <a:gd name="T6" fmla="*/ 370 w 370"/>
                <a:gd name="T7" fmla="*/ 153 h 229"/>
                <a:gd name="T8" fmla="*/ 335 w 370"/>
                <a:gd name="T9" fmla="*/ 229 h 229"/>
              </a:gdLst>
              <a:ahLst/>
              <a:cxnLst>
                <a:cxn ang="0">
                  <a:pos x="T0" y="T1"/>
                </a:cxn>
                <a:cxn ang="0">
                  <a:pos x="T2" y="T3"/>
                </a:cxn>
                <a:cxn ang="0">
                  <a:pos x="T4" y="T5"/>
                </a:cxn>
                <a:cxn ang="0">
                  <a:pos x="T6" y="T7"/>
                </a:cxn>
                <a:cxn ang="0">
                  <a:pos x="T8" y="T9"/>
                </a:cxn>
              </a:cxnLst>
              <a:rect l="0" t="0" r="r" b="b"/>
              <a:pathLst>
                <a:path w="370" h="229">
                  <a:moveTo>
                    <a:pt x="335" y="229"/>
                  </a:moveTo>
                  <a:lnTo>
                    <a:pt x="0" y="76"/>
                  </a:lnTo>
                  <a:lnTo>
                    <a:pt x="36" y="0"/>
                  </a:lnTo>
                  <a:lnTo>
                    <a:pt x="370" y="153"/>
                  </a:lnTo>
                  <a:lnTo>
                    <a:pt x="335" y="229"/>
                  </a:lnTo>
                  <a:close/>
                </a:path>
              </a:pathLst>
            </a:custGeom>
            <a:solidFill>
              <a:srgbClr val="F3F3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0" name="Freeform 232">
              <a:extLst>
                <a:ext uri="{FF2B5EF4-FFF2-40B4-BE49-F238E27FC236}">
                  <a16:creationId xmlns:a16="http://schemas.microsoft.com/office/drawing/2014/main" id="{F3C6CCF5-2090-4816-BC19-5C61FC072C45}"/>
                </a:ext>
              </a:extLst>
            </p:cNvPr>
            <p:cNvSpPr>
              <a:spLocks/>
            </p:cNvSpPr>
            <p:nvPr/>
          </p:nvSpPr>
          <p:spPr bwMode="auto">
            <a:xfrm>
              <a:off x="12931" y="5095"/>
              <a:ext cx="29" cy="33"/>
            </a:xfrm>
            <a:custGeom>
              <a:avLst/>
              <a:gdLst>
                <a:gd name="T0" fmla="*/ 22 w 29"/>
                <a:gd name="T1" fmla="*/ 21 h 33"/>
                <a:gd name="T2" fmla="*/ 12 w 29"/>
                <a:gd name="T3" fmla="*/ 19 h 33"/>
                <a:gd name="T4" fmla="*/ 10 w 29"/>
                <a:gd name="T5" fmla="*/ 26 h 33"/>
                <a:gd name="T6" fmla="*/ 17 w 29"/>
                <a:gd name="T7" fmla="*/ 28 h 33"/>
                <a:gd name="T8" fmla="*/ 19 w 29"/>
                <a:gd name="T9" fmla="*/ 26 h 33"/>
                <a:gd name="T10" fmla="*/ 22 w 29"/>
                <a:gd name="T11" fmla="*/ 26 h 33"/>
                <a:gd name="T12" fmla="*/ 19 w 29"/>
                <a:gd name="T13" fmla="*/ 33 h 33"/>
                <a:gd name="T14" fmla="*/ 0 w 29"/>
                <a:gd name="T15" fmla="*/ 26 h 33"/>
                <a:gd name="T16" fmla="*/ 0 w 29"/>
                <a:gd name="T17" fmla="*/ 21 h 33"/>
                <a:gd name="T18" fmla="*/ 5 w 29"/>
                <a:gd name="T19" fmla="*/ 23 h 33"/>
                <a:gd name="T20" fmla="*/ 12 w 29"/>
                <a:gd name="T21" fmla="*/ 5 h 33"/>
                <a:gd name="T22" fmla="*/ 10 w 29"/>
                <a:gd name="T23" fmla="*/ 2 h 33"/>
                <a:gd name="T24" fmla="*/ 12 w 29"/>
                <a:gd name="T25" fmla="*/ 0 h 33"/>
                <a:gd name="T26" fmla="*/ 19 w 29"/>
                <a:gd name="T27" fmla="*/ 5 h 33"/>
                <a:gd name="T28" fmla="*/ 29 w 29"/>
                <a:gd name="T29" fmla="*/ 9 h 33"/>
                <a:gd name="T30" fmla="*/ 26 w 29"/>
                <a:gd name="T31" fmla="*/ 16 h 33"/>
                <a:gd name="T32" fmla="*/ 24 w 29"/>
                <a:gd name="T33" fmla="*/ 14 h 33"/>
                <a:gd name="T34" fmla="*/ 24 w 29"/>
                <a:gd name="T35" fmla="*/ 12 h 33"/>
                <a:gd name="T36" fmla="*/ 17 w 29"/>
                <a:gd name="T37" fmla="*/ 9 h 33"/>
                <a:gd name="T38" fmla="*/ 15 w 29"/>
                <a:gd name="T39" fmla="*/ 14 h 33"/>
                <a:gd name="T40" fmla="*/ 22 w 29"/>
                <a:gd name="T41" fmla="*/ 16 h 33"/>
                <a:gd name="T42" fmla="*/ 22 w 29"/>
                <a:gd name="T43"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 h="33">
                  <a:moveTo>
                    <a:pt x="22" y="21"/>
                  </a:moveTo>
                  <a:lnTo>
                    <a:pt x="12" y="19"/>
                  </a:lnTo>
                  <a:lnTo>
                    <a:pt x="10" y="26"/>
                  </a:lnTo>
                  <a:lnTo>
                    <a:pt x="17" y="28"/>
                  </a:lnTo>
                  <a:lnTo>
                    <a:pt x="19" y="26"/>
                  </a:lnTo>
                  <a:lnTo>
                    <a:pt x="22" y="26"/>
                  </a:lnTo>
                  <a:lnTo>
                    <a:pt x="19" y="33"/>
                  </a:lnTo>
                  <a:lnTo>
                    <a:pt x="0" y="26"/>
                  </a:lnTo>
                  <a:lnTo>
                    <a:pt x="0" y="21"/>
                  </a:lnTo>
                  <a:lnTo>
                    <a:pt x="5" y="23"/>
                  </a:lnTo>
                  <a:lnTo>
                    <a:pt x="12" y="5"/>
                  </a:lnTo>
                  <a:lnTo>
                    <a:pt x="10" y="2"/>
                  </a:lnTo>
                  <a:lnTo>
                    <a:pt x="12" y="0"/>
                  </a:lnTo>
                  <a:lnTo>
                    <a:pt x="19" y="5"/>
                  </a:lnTo>
                  <a:lnTo>
                    <a:pt x="29" y="9"/>
                  </a:lnTo>
                  <a:lnTo>
                    <a:pt x="26" y="16"/>
                  </a:lnTo>
                  <a:lnTo>
                    <a:pt x="24" y="14"/>
                  </a:lnTo>
                  <a:lnTo>
                    <a:pt x="24" y="12"/>
                  </a:lnTo>
                  <a:lnTo>
                    <a:pt x="17" y="9"/>
                  </a:lnTo>
                  <a:lnTo>
                    <a:pt x="15" y="14"/>
                  </a:lnTo>
                  <a:lnTo>
                    <a:pt x="22" y="16"/>
                  </a:lnTo>
                  <a:lnTo>
                    <a:pt x="22" y="21"/>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1" name="Freeform 233">
              <a:extLst>
                <a:ext uri="{FF2B5EF4-FFF2-40B4-BE49-F238E27FC236}">
                  <a16:creationId xmlns:a16="http://schemas.microsoft.com/office/drawing/2014/main" id="{ED8A2003-4A18-4F56-9EA9-B0DEA52DCE08}"/>
                </a:ext>
              </a:extLst>
            </p:cNvPr>
            <p:cNvSpPr>
              <a:spLocks/>
            </p:cNvSpPr>
            <p:nvPr/>
          </p:nvSpPr>
          <p:spPr bwMode="auto">
            <a:xfrm>
              <a:off x="12957" y="5118"/>
              <a:ext cx="12" cy="10"/>
            </a:xfrm>
            <a:custGeom>
              <a:avLst/>
              <a:gdLst>
                <a:gd name="T0" fmla="*/ 10 w 12"/>
                <a:gd name="T1" fmla="*/ 10 h 10"/>
                <a:gd name="T2" fmla="*/ 0 w 12"/>
                <a:gd name="T3" fmla="*/ 5 h 10"/>
                <a:gd name="T4" fmla="*/ 3 w 12"/>
                <a:gd name="T5" fmla="*/ 0 h 10"/>
                <a:gd name="T6" fmla="*/ 12 w 12"/>
                <a:gd name="T7" fmla="*/ 5 h 10"/>
                <a:gd name="T8" fmla="*/ 10 w 12"/>
                <a:gd name="T9" fmla="*/ 10 h 10"/>
              </a:gdLst>
              <a:ahLst/>
              <a:cxnLst>
                <a:cxn ang="0">
                  <a:pos x="T0" y="T1"/>
                </a:cxn>
                <a:cxn ang="0">
                  <a:pos x="T2" y="T3"/>
                </a:cxn>
                <a:cxn ang="0">
                  <a:pos x="T4" y="T5"/>
                </a:cxn>
                <a:cxn ang="0">
                  <a:pos x="T6" y="T7"/>
                </a:cxn>
                <a:cxn ang="0">
                  <a:pos x="T8" y="T9"/>
                </a:cxn>
              </a:cxnLst>
              <a:rect l="0" t="0" r="r" b="b"/>
              <a:pathLst>
                <a:path w="12" h="10">
                  <a:moveTo>
                    <a:pt x="10" y="10"/>
                  </a:moveTo>
                  <a:lnTo>
                    <a:pt x="0" y="5"/>
                  </a:lnTo>
                  <a:lnTo>
                    <a:pt x="3" y="0"/>
                  </a:lnTo>
                  <a:lnTo>
                    <a:pt x="12" y="5"/>
                  </a:lnTo>
                  <a:lnTo>
                    <a:pt x="10" y="10"/>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2" name="Freeform 234">
              <a:extLst>
                <a:ext uri="{FF2B5EF4-FFF2-40B4-BE49-F238E27FC236}">
                  <a16:creationId xmlns:a16="http://schemas.microsoft.com/office/drawing/2014/main" id="{56ED8129-C53A-494C-A2C6-5F7DFF30F7CD}"/>
                </a:ext>
              </a:extLst>
            </p:cNvPr>
            <p:cNvSpPr>
              <a:spLocks/>
            </p:cNvSpPr>
            <p:nvPr/>
          </p:nvSpPr>
          <p:spPr bwMode="auto">
            <a:xfrm>
              <a:off x="12969" y="5114"/>
              <a:ext cx="31" cy="30"/>
            </a:xfrm>
            <a:custGeom>
              <a:avLst/>
              <a:gdLst>
                <a:gd name="T0" fmla="*/ 10 w 13"/>
                <a:gd name="T1" fmla="*/ 4 h 13"/>
                <a:gd name="T2" fmla="*/ 9 w 13"/>
                <a:gd name="T3" fmla="*/ 3 h 13"/>
                <a:gd name="T4" fmla="*/ 4 w 13"/>
                <a:gd name="T5" fmla="*/ 6 h 13"/>
                <a:gd name="T6" fmla="*/ 5 w 13"/>
                <a:gd name="T7" fmla="*/ 10 h 13"/>
                <a:gd name="T8" fmla="*/ 9 w 13"/>
                <a:gd name="T9" fmla="*/ 11 h 13"/>
                <a:gd name="T10" fmla="*/ 9 w 13"/>
                <a:gd name="T11" fmla="*/ 12 h 13"/>
                <a:gd name="T12" fmla="*/ 4 w 13"/>
                <a:gd name="T13" fmla="*/ 12 h 13"/>
                <a:gd name="T14" fmla="*/ 2 w 13"/>
                <a:gd name="T15" fmla="*/ 5 h 13"/>
                <a:gd name="T16" fmla="*/ 9 w 13"/>
                <a:gd name="T17" fmla="*/ 1 h 13"/>
                <a:gd name="T18" fmla="*/ 13 w 13"/>
                <a:gd name="T19" fmla="*/ 4 h 13"/>
                <a:gd name="T20" fmla="*/ 11 w 13"/>
                <a:gd name="T21" fmla="*/ 7 h 13"/>
                <a:gd name="T22" fmla="*/ 10 w 13"/>
                <a:gd name="T23" fmla="*/ 6 h 13"/>
                <a:gd name="T24" fmla="*/ 10 w 13"/>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3">
                  <a:moveTo>
                    <a:pt x="10" y="4"/>
                  </a:moveTo>
                  <a:cubicBezTo>
                    <a:pt x="10" y="4"/>
                    <a:pt x="9" y="4"/>
                    <a:pt x="9" y="3"/>
                  </a:cubicBezTo>
                  <a:cubicBezTo>
                    <a:pt x="7" y="2"/>
                    <a:pt x="5" y="3"/>
                    <a:pt x="4" y="6"/>
                  </a:cubicBezTo>
                  <a:cubicBezTo>
                    <a:pt x="3" y="8"/>
                    <a:pt x="4" y="10"/>
                    <a:pt x="5" y="10"/>
                  </a:cubicBezTo>
                  <a:cubicBezTo>
                    <a:pt x="7" y="11"/>
                    <a:pt x="9" y="11"/>
                    <a:pt x="9" y="11"/>
                  </a:cubicBezTo>
                  <a:cubicBezTo>
                    <a:pt x="9" y="12"/>
                    <a:pt x="9" y="12"/>
                    <a:pt x="9" y="12"/>
                  </a:cubicBezTo>
                  <a:cubicBezTo>
                    <a:pt x="9" y="12"/>
                    <a:pt x="7" y="13"/>
                    <a:pt x="4" y="12"/>
                  </a:cubicBezTo>
                  <a:cubicBezTo>
                    <a:pt x="1" y="11"/>
                    <a:pt x="0" y="8"/>
                    <a:pt x="2" y="5"/>
                  </a:cubicBezTo>
                  <a:cubicBezTo>
                    <a:pt x="3" y="1"/>
                    <a:pt x="6" y="0"/>
                    <a:pt x="9" y="1"/>
                  </a:cubicBezTo>
                  <a:cubicBezTo>
                    <a:pt x="11" y="2"/>
                    <a:pt x="13" y="4"/>
                    <a:pt x="13" y="4"/>
                  </a:cubicBezTo>
                  <a:cubicBezTo>
                    <a:pt x="11" y="7"/>
                    <a:pt x="11" y="7"/>
                    <a:pt x="11" y="7"/>
                  </a:cubicBezTo>
                  <a:cubicBezTo>
                    <a:pt x="10" y="6"/>
                    <a:pt x="10" y="6"/>
                    <a:pt x="10" y="6"/>
                  </a:cubicBezTo>
                  <a:lnTo>
                    <a:pt x="10" y="4"/>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3" name="Freeform 235">
              <a:extLst>
                <a:ext uri="{FF2B5EF4-FFF2-40B4-BE49-F238E27FC236}">
                  <a16:creationId xmlns:a16="http://schemas.microsoft.com/office/drawing/2014/main" id="{1C8B8513-D378-46B3-9AA2-20326B7EBBFC}"/>
                </a:ext>
              </a:extLst>
            </p:cNvPr>
            <p:cNvSpPr>
              <a:spLocks noEditPoints="1"/>
            </p:cNvSpPr>
            <p:nvPr/>
          </p:nvSpPr>
          <p:spPr bwMode="auto">
            <a:xfrm>
              <a:off x="12988" y="5125"/>
              <a:ext cx="28" cy="34"/>
            </a:xfrm>
            <a:custGeom>
              <a:avLst/>
              <a:gdLst>
                <a:gd name="T0" fmla="*/ 28 w 28"/>
                <a:gd name="T1" fmla="*/ 34 h 34"/>
                <a:gd name="T2" fmla="*/ 16 w 28"/>
                <a:gd name="T3" fmla="*/ 29 h 34"/>
                <a:gd name="T4" fmla="*/ 16 w 28"/>
                <a:gd name="T5" fmla="*/ 26 h 34"/>
                <a:gd name="T6" fmla="*/ 21 w 28"/>
                <a:gd name="T7" fmla="*/ 26 h 34"/>
                <a:gd name="T8" fmla="*/ 21 w 28"/>
                <a:gd name="T9" fmla="*/ 22 h 34"/>
                <a:gd name="T10" fmla="*/ 12 w 28"/>
                <a:gd name="T11" fmla="*/ 19 h 34"/>
                <a:gd name="T12" fmla="*/ 12 w 28"/>
                <a:gd name="T13" fmla="*/ 22 h 34"/>
                <a:gd name="T14" fmla="*/ 14 w 28"/>
                <a:gd name="T15" fmla="*/ 24 h 34"/>
                <a:gd name="T16" fmla="*/ 12 w 28"/>
                <a:gd name="T17" fmla="*/ 26 h 34"/>
                <a:gd name="T18" fmla="*/ 0 w 28"/>
                <a:gd name="T19" fmla="*/ 22 h 34"/>
                <a:gd name="T20" fmla="*/ 2 w 28"/>
                <a:gd name="T21" fmla="*/ 19 h 34"/>
                <a:gd name="T22" fmla="*/ 5 w 28"/>
                <a:gd name="T23" fmla="*/ 19 h 34"/>
                <a:gd name="T24" fmla="*/ 24 w 28"/>
                <a:gd name="T25" fmla="*/ 0 h 34"/>
                <a:gd name="T26" fmla="*/ 28 w 28"/>
                <a:gd name="T27" fmla="*/ 3 h 34"/>
                <a:gd name="T28" fmla="*/ 26 w 28"/>
                <a:gd name="T29" fmla="*/ 29 h 34"/>
                <a:gd name="T30" fmla="*/ 28 w 28"/>
                <a:gd name="T31" fmla="*/ 31 h 34"/>
                <a:gd name="T32" fmla="*/ 28 w 28"/>
                <a:gd name="T33" fmla="*/ 34 h 34"/>
                <a:gd name="T34" fmla="*/ 21 w 28"/>
                <a:gd name="T35" fmla="*/ 8 h 34"/>
                <a:gd name="T36" fmla="*/ 16 w 28"/>
                <a:gd name="T37" fmla="*/ 15 h 34"/>
                <a:gd name="T38" fmla="*/ 21 w 28"/>
                <a:gd name="T39" fmla="*/ 19 h 34"/>
                <a:gd name="T40" fmla="*/ 21 w 28"/>
                <a:gd name="T4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4">
                  <a:moveTo>
                    <a:pt x="28" y="34"/>
                  </a:moveTo>
                  <a:lnTo>
                    <a:pt x="16" y="29"/>
                  </a:lnTo>
                  <a:lnTo>
                    <a:pt x="16" y="26"/>
                  </a:lnTo>
                  <a:lnTo>
                    <a:pt x="21" y="26"/>
                  </a:lnTo>
                  <a:lnTo>
                    <a:pt x="21" y="22"/>
                  </a:lnTo>
                  <a:lnTo>
                    <a:pt x="12" y="19"/>
                  </a:lnTo>
                  <a:lnTo>
                    <a:pt x="12" y="22"/>
                  </a:lnTo>
                  <a:lnTo>
                    <a:pt x="14" y="24"/>
                  </a:lnTo>
                  <a:lnTo>
                    <a:pt x="12" y="26"/>
                  </a:lnTo>
                  <a:lnTo>
                    <a:pt x="0" y="22"/>
                  </a:lnTo>
                  <a:lnTo>
                    <a:pt x="2" y="19"/>
                  </a:lnTo>
                  <a:lnTo>
                    <a:pt x="5" y="19"/>
                  </a:lnTo>
                  <a:lnTo>
                    <a:pt x="24" y="0"/>
                  </a:lnTo>
                  <a:lnTo>
                    <a:pt x="28" y="3"/>
                  </a:lnTo>
                  <a:lnTo>
                    <a:pt x="26" y="29"/>
                  </a:lnTo>
                  <a:lnTo>
                    <a:pt x="28" y="31"/>
                  </a:lnTo>
                  <a:lnTo>
                    <a:pt x="28" y="34"/>
                  </a:lnTo>
                  <a:close/>
                  <a:moveTo>
                    <a:pt x="21" y="8"/>
                  </a:moveTo>
                  <a:lnTo>
                    <a:pt x="16" y="15"/>
                  </a:lnTo>
                  <a:lnTo>
                    <a:pt x="21" y="19"/>
                  </a:lnTo>
                  <a:lnTo>
                    <a:pt x="21" y="8"/>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4" name="Freeform 236">
              <a:extLst>
                <a:ext uri="{FF2B5EF4-FFF2-40B4-BE49-F238E27FC236}">
                  <a16:creationId xmlns:a16="http://schemas.microsoft.com/office/drawing/2014/main" id="{A1BD08D3-3C08-4589-AAFD-3A0D08777FD3}"/>
                </a:ext>
              </a:extLst>
            </p:cNvPr>
            <p:cNvSpPr>
              <a:spLocks noEditPoints="1"/>
            </p:cNvSpPr>
            <p:nvPr/>
          </p:nvSpPr>
          <p:spPr bwMode="auto">
            <a:xfrm>
              <a:off x="13016" y="5135"/>
              <a:ext cx="31" cy="35"/>
            </a:xfrm>
            <a:custGeom>
              <a:avLst/>
              <a:gdLst>
                <a:gd name="T0" fmla="*/ 1 w 13"/>
                <a:gd name="T1" fmla="*/ 9 h 15"/>
                <a:gd name="T2" fmla="*/ 2 w 13"/>
                <a:gd name="T3" fmla="*/ 9 h 15"/>
                <a:gd name="T4" fmla="*/ 5 w 13"/>
                <a:gd name="T5" fmla="*/ 2 h 15"/>
                <a:gd name="T6" fmla="*/ 4 w 13"/>
                <a:gd name="T7" fmla="*/ 1 h 15"/>
                <a:gd name="T8" fmla="*/ 5 w 13"/>
                <a:gd name="T9" fmla="*/ 0 h 15"/>
                <a:gd name="T10" fmla="*/ 8 w 13"/>
                <a:gd name="T11" fmla="*/ 1 h 15"/>
                <a:gd name="T12" fmla="*/ 10 w 13"/>
                <a:gd name="T13" fmla="*/ 2 h 15"/>
                <a:gd name="T14" fmla="*/ 12 w 13"/>
                <a:gd name="T15" fmla="*/ 7 h 15"/>
                <a:gd name="T16" fmla="*/ 9 w 13"/>
                <a:gd name="T17" fmla="*/ 9 h 15"/>
                <a:gd name="T18" fmla="*/ 9 w 13"/>
                <a:gd name="T19" fmla="*/ 10 h 15"/>
                <a:gd name="T20" fmla="*/ 9 w 13"/>
                <a:gd name="T21" fmla="*/ 13 h 15"/>
                <a:gd name="T22" fmla="*/ 10 w 13"/>
                <a:gd name="T23" fmla="*/ 13 h 15"/>
                <a:gd name="T24" fmla="*/ 10 w 13"/>
                <a:gd name="T25" fmla="*/ 15 h 15"/>
                <a:gd name="T26" fmla="*/ 7 w 13"/>
                <a:gd name="T27" fmla="*/ 13 h 15"/>
                <a:gd name="T28" fmla="*/ 7 w 13"/>
                <a:gd name="T29" fmla="*/ 10 h 15"/>
                <a:gd name="T30" fmla="*/ 6 w 13"/>
                <a:gd name="T31" fmla="*/ 8 h 15"/>
                <a:gd name="T32" fmla="*/ 6 w 13"/>
                <a:gd name="T33" fmla="*/ 8 h 15"/>
                <a:gd name="T34" fmla="*/ 4 w 13"/>
                <a:gd name="T35" fmla="*/ 10 h 15"/>
                <a:gd name="T36" fmla="*/ 5 w 13"/>
                <a:gd name="T37" fmla="*/ 11 h 15"/>
                <a:gd name="T38" fmla="*/ 5 w 13"/>
                <a:gd name="T39" fmla="*/ 12 h 15"/>
                <a:gd name="T40" fmla="*/ 0 w 13"/>
                <a:gd name="T41" fmla="*/ 10 h 15"/>
                <a:gd name="T42" fmla="*/ 1 w 13"/>
                <a:gd name="T43" fmla="*/ 9 h 15"/>
                <a:gd name="T44" fmla="*/ 7 w 13"/>
                <a:gd name="T45" fmla="*/ 7 h 15"/>
                <a:gd name="T46" fmla="*/ 10 w 13"/>
                <a:gd name="T47" fmla="*/ 6 h 15"/>
                <a:gd name="T48" fmla="*/ 9 w 13"/>
                <a:gd name="T49" fmla="*/ 4 h 15"/>
                <a:gd name="T50" fmla="*/ 8 w 13"/>
                <a:gd name="T51" fmla="*/ 3 h 15"/>
                <a:gd name="T52" fmla="*/ 6 w 13"/>
                <a:gd name="T53" fmla="*/ 6 h 15"/>
                <a:gd name="T54" fmla="*/ 7 w 13"/>
                <a:gd name="T55"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5">
                  <a:moveTo>
                    <a:pt x="1" y="9"/>
                  </a:moveTo>
                  <a:cubicBezTo>
                    <a:pt x="2" y="9"/>
                    <a:pt x="2" y="9"/>
                    <a:pt x="2" y="9"/>
                  </a:cubicBezTo>
                  <a:cubicBezTo>
                    <a:pt x="5" y="2"/>
                    <a:pt x="5" y="2"/>
                    <a:pt x="5" y="2"/>
                  </a:cubicBezTo>
                  <a:cubicBezTo>
                    <a:pt x="4" y="1"/>
                    <a:pt x="4" y="1"/>
                    <a:pt x="4" y="1"/>
                  </a:cubicBezTo>
                  <a:cubicBezTo>
                    <a:pt x="5" y="0"/>
                    <a:pt x="5" y="0"/>
                    <a:pt x="5" y="0"/>
                  </a:cubicBezTo>
                  <a:cubicBezTo>
                    <a:pt x="8" y="1"/>
                    <a:pt x="8" y="1"/>
                    <a:pt x="8" y="1"/>
                  </a:cubicBezTo>
                  <a:cubicBezTo>
                    <a:pt x="10" y="2"/>
                    <a:pt x="10" y="2"/>
                    <a:pt x="10" y="2"/>
                  </a:cubicBezTo>
                  <a:cubicBezTo>
                    <a:pt x="12" y="3"/>
                    <a:pt x="13" y="5"/>
                    <a:pt x="12" y="7"/>
                  </a:cubicBezTo>
                  <a:cubicBezTo>
                    <a:pt x="11" y="8"/>
                    <a:pt x="10" y="9"/>
                    <a:pt x="9" y="9"/>
                  </a:cubicBezTo>
                  <a:cubicBezTo>
                    <a:pt x="9" y="9"/>
                    <a:pt x="9" y="9"/>
                    <a:pt x="9" y="10"/>
                  </a:cubicBezTo>
                  <a:cubicBezTo>
                    <a:pt x="9" y="13"/>
                    <a:pt x="9" y="13"/>
                    <a:pt x="9" y="13"/>
                  </a:cubicBezTo>
                  <a:cubicBezTo>
                    <a:pt x="10" y="13"/>
                    <a:pt x="10" y="13"/>
                    <a:pt x="10" y="13"/>
                  </a:cubicBezTo>
                  <a:cubicBezTo>
                    <a:pt x="10" y="15"/>
                    <a:pt x="10" y="15"/>
                    <a:pt x="10" y="15"/>
                  </a:cubicBezTo>
                  <a:cubicBezTo>
                    <a:pt x="7" y="13"/>
                    <a:pt x="7" y="13"/>
                    <a:pt x="7" y="13"/>
                  </a:cubicBezTo>
                  <a:cubicBezTo>
                    <a:pt x="7" y="10"/>
                    <a:pt x="7" y="10"/>
                    <a:pt x="7" y="10"/>
                  </a:cubicBezTo>
                  <a:cubicBezTo>
                    <a:pt x="7" y="9"/>
                    <a:pt x="7" y="8"/>
                    <a:pt x="6" y="8"/>
                  </a:cubicBezTo>
                  <a:cubicBezTo>
                    <a:pt x="6" y="8"/>
                    <a:pt x="6" y="8"/>
                    <a:pt x="6" y="8"/>
                  </a:cubicBezTo>
                  <a:cubicBezTo>
                    <a:pt x="4" y="10"/>
                    <a:pt x="4" y="10"/>
                    <a:pt x="4" y="10"/>
                  </a:cubicBezTo>
                  <a:cubicBezTo>
                    <a:pt x="5" y="11"/>
                    <a:pt x="5" y="11"/>
                    <a:pt x="5" y="11"/>
                  </a:cubicBezTo>
                  <a:cubicBezTo>
                    <a:pt x="5" y="12"/>
                    <a:pt x="5" y="12"/>
                    <a:pt x="5" y="12"/>
                  </a:cubicBezTo>
                  <a:cubicBezTo>
                    <a:pt x="0" y="10"/>
                    <a:pt x="0" y="10"/>
                    <a:pt x="0" y="10"/>
                  </a:cubicBezTo>
                  <a:lnTo>
                    <a:pt x="1" y="9"/>
                  </a:lnTo>
                  <a:close/>
                  <a:moveTo>
                    <a:pt x="7" y="7"/>
                  </a:moveTo>
                  <a:cubicBezTo>
                    <a:pt x="8" y="7"/>
                    <a:pt x="9" y="7"/>
                    <a:pt x="10" y="6"/>
                  </a:cubicBezTo>
                  <a:cubicBezTo>
                    <a:pt x="10" y="5"/>
                    <a:pt x="10" y="4"/>
                    <a:pt x="9" y="4"/>
                  </a:cubicBezTo>
                  <a:cubicBezTo>
                    <a:pt x="8" y="3"/>
                    <a:pt x="8" y="3"/>
                    <a:pt x="8" y="3"/>
                  </a:cubicBezTo>
                  <a:cubicBezTo>
                    <a:pt x="6" y="6"/>
                    <a:pt x="6" y="6"/>
                    <a:pt x="6" y="6"/>
                  </a:cubicBezTo>
                  <a:lnTo>
                    <a:pt x="7" y="7"/>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5" name="Freeform 237">
              <a:extLst>
                <a:ext uri="{FF2B5EF4-FFF2-40B4-BE49-F238E27FC236}">
                  <a16:creationId xmlns:a16="http://schemas.microsoft.com/office/drawing/2014/main" id="{64F15F4F-DB74-4D88-8828-1EFBCDBAF307}"/>
                </a:ext>
              </a:extLst>
            </p:cNvPr>
            <p:cNvSpPr>
              <a:spLocks noEditPoints="1"/>
            </p:cNvSpPr>
            <p:nvPr/>
          </p:nvSpPr>
          <p:spPr bwMode="auto">
            <a:xfrm>
              <a:off x="13040" y="5144"/>
              <a:ext cx="33" cy="36"/>
            </a:xfrm>
            <a:custGeom>
              <a:avLst/>
              <a:gdLst>
                <a:gd name="T0" fmla="*/ 6 w 14"/>
                <a:gd name="T1" fmla="*/ 3 h 15"/>
                <a:gd name="T2" fmla="*/ 5 w 14"/>
                <a:gd name="T3" fmla="*/ 2 h 15"/>
                <a:gd name="T4" fmla="*/ 5 w 14"/>
                <a:gd name="T5" fmla="*/ 0 h 15"/>
                <a:gd name="T6" fmla="*/ 9 w 14"/>
                <a:gd name="T7" fmla="*/ 2 h 15"/>
                <a:gd name="T8" fmla="*/ 10 w 14"/>
                <a:gd name="T9" fmla="*/ 3 h 15"/>
                <a:gd name="T10" fmla="*/ 13 w 14"/>
                <a:gd name="T11" fmla="*/ 10 h 15"/>
                <a:gd name="T12" fmla="*/ 5 w 14"/>
                <a:gd name="T13" fmla="*/ 13 h 15"/>
                <a:gd name="T14" fmla="*/ 0 w 14"/>
                <a:gd name="T15" fmla="*/ 11 h 15"/>
                <a:gd name="T16" fmla="*/ 1 w 14"/>
                <a:gd name="T17" fmla="*/ 10 h 15"/>
                <a:gd name="T18" fmla="*/ 2 w 14"/>
                <a:gd name="T19" fmla="*/ 10 h 15"/>
                <a:gd name="T20" fmla="*/ 6 w 14"/>
                <a:gd name="T21" fmla="*/ 3 h 15"/>
                <a:gd name="T22" fmla="*/ 6 w 14"/>
                <a:gd name="T23" fmla="*/ 11 h 15"/>
                <a:gd name="T24" fmla="*/ 10 w 14"/>
                <a:gd name="T25" fmla="*/ 9 h 15"/>
                <a:gd name="T26" fmla="*/ 9 w 14"/>
                <a:gd name="T27" fmla="*/ 4 h 15"/>
                <a:gd name="T28" fmla="*/ 8 w 14"/>
                <a:gd name="T29" fmla="*/ 4 h 15"/>
                <a:gd name="T30" fmla="*/ 5 w 14"/>
                <a:gd name="T31" fmla="*/ 11 h 15"/>
                <a:gd name="T32" fmla="*/ 6 w 14"/>
                <a:gd name="T33"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15">
                  <a:moveTo>
                    <a:pt x="6" y="3"/>
                  </a:moveTo>
                  <a:cubicBezTo>
                    <a:pt x="5" y="2"/>
                    <a:pt x="5" y="2"/>
                    <a:pt x="5" y="2"/>
                  </a:cubicBezTo>
                  <a:cubicBezTo>
                    <a:pt x="5" y="0"/>
                    <a:pt x="5" y="0"/>
                    <a:pt x="5" y="0"/>
                  </a:cubicBezTo>
                  <a:cubicBezTo>
                    <a:pt x="9" y="2"/>
                    <a:pt x="9" y="2"/>
                    <a:pt x="9" y="2"/>
                  </a:cubicBezTo>
                  <a:cubicBezTo>
                    <a:pt x="10" y="3"/>
                    <a:pt x="10" y="3"/>
                    <a:pt x="10" y="3"/>
                  </a:cubicBezTo>
                  <a:cubicBezTo>
                    <a:pt x="13" y="4"/>
                    <a:pt x="14" y="7"/>
                    <a:pt x="13" y="10"/>
                  </a:cubicBezTo>
                  <a:cubicBezTo>
                    <a:pt x="11" y="13"/>
                    <a:pt x="8" y="15"/>
                    <a:pt x="5" y="13"/>
                  </a:cubicBezTo>
                  <a:cubicBezTo>
                    <a:pt x="0" y="11"/>
                    <a:pt x="0" y="11"/>
                    <a:pt x="0" y="11"/>
                  </a:cubicBezTo>
                  <a:cubicBezTo>
                    <a:pt x="1" y="10"/>
                    <a:pt x="1" y="10"/>
                    <a:pt x="1" y="10"/>
                  </a:cubicBezTo>
                  <a:cubicBezTo>
                    <a:pt x="2" y="10"/>
                    <a:pt x="2" y="10"/>
                    <a:pt x="2" y="10"/>
                  </a:cubicBezTo>
                  <a:lnTo>
                    <a:pt x="6" y="3"/>
                  </a:lnTo>
                  <a:close/>
                  <a:moveTo>
                    <a:pt x="6" y="11"/>
                  </a:moveTo>
                  <a:cubicBezTo>
                    <a:pt x="7" y="12"/>
                    <a:pt x="9" y="12"/>
                    <a:pt x="10" y="9"/>
                  </a:cubicBezTo>
                  <a:cubicBezTo>
                    <a:pt x="11" y="6"/>
                    <a:pt x="11" y="5"/>
                    <a:pt x="9" y="4"/>
                  </a:cubicBezTo>
                  <a:cubicBezTo>
                    <a:pt x="8" y="4"/>
                    <a:pt x="8" y="4"/>
                    <a:pt x="8" y="4"/>
                  </a:cubicBezTo>
                  <a:cubicBezTo>
                    <a:pt x="5" y="11"/>
                    <a:pt x="5" y="11"/>
                    <a:pt x="5" y="11"/>
                  </a:cubicBezTo>
                  <a:lnTo>
                    <a:pt x="6" y="11"/>
                  </a:lnTo>
                  <a:close/>
                </a:path>
              </a:pathLst>
            </a:custGeom>
            <a:solidFill>
              <a:srgbClr val="2C2E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6" name="Freeform 238">
              <a:extLst>
                <a:ext uri="{FF2B5EF4-FFF2-40B4-BE49-F238E27FC236}">
                  <a16:creationId xmlns:a16="http://schemas.microsoft.com/office/drawing/2014/main" id="{9E231AB5-DD59-41B4-B88D-D2F30EE19EE4}"/>
                </a:ext>
              </a:extLst>
            </p:cNvPr>
            <p:cNvSpPr>
              <a:spLocks/>
            </p:cNvSpPr>
            <p:nvPr/>
          </p:nvSpPr>
          <p:spPr bwMode="auto">
            <a:xfrm>
              <a:off x="12806" y="5135"/>
              <a:ext cx="326" cy="156"/>
            </a:xfrm>
            <a:custGeom>
              <a:avLst/>
              <a:gdLst>
                <a:gd name="T0" fmla="*/ 321 w 326"/>
                <a:gd name="T1" fmla="*/ 156 h 156"/>
                <a:gd name="T2" fmla="*/ 0 w 326"/>
                <a:gd name="T3" fmla="*/ 9 h 156"/>
                <a:gd name="T4" fmla="*/ 5 w 326"/>
                <a:gd name="T5" fmla="*/ 0 h 156"/>
                <a:gd name="T6" fmla="*/ 326 w 326"/>
                <a:gd name="T7" fmla="*/ 146 h 156"/>
                <a:gd name="T8" fmla="*/ 321 w 326"/>
                <a:gd name="T9" fmla="*/ 156 h 156"/>
              </a:gdLst>
              <a:ahLst/>
              <a:cxnLst>
                <a:cxn ang="0">
                  <a:pos x="T0" y="T1"/>
                </a:cxn>
                <a:cxn ang="0">
                  <a:pos x="T2" y="T3"/>
                </a:cxn>
                <a:cxn ang="0">
                  <a:pos x="T4" y="T5"/>
                </a:cxn>
                <a:cxn ang="0">
                  <a:pos x="T6" y="T7"/>
                </a:cxn>
                <a:cxn ang="0">
                  <a:pos x="T8" y="T9"/>
                </a:cxn>
              </a:cxnLst>
              <a:rect l="0" t="0" r="r" b="b"/>
              <a:pathLst>
                <a:path w="326" h="156">
                  <a:moveTo>
                    <a:pt x="321" y="156"/>
                  </a:moveTo>
                  <a:lnTo>
                    <a:pt x="0" y="9"/>
                  </a:lnTo>
                  <a:lnTo>
                    <a:pt x="5" y="0"/>
                  </a:lnTo>
                  <a:lnTo>
                    <a:pt x="326" y="146"/>
                  </a:lnTo>
                  <a:lnTo>
                    <a:pt x="321" y="156"/>
                  </a:lnTo>
                  <a:close/>
                </a:path>
              </a:pathLst>
            </a:custGeom>
            <a:solidFill>
              <a:srgbClr val="D3D2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7" name="Rectangle 239">
              <a:extLst>
                <a:ext uri="{FF2B5EF4-FFF2-40B4-BE49-F238E27FC236}">
                  <a16:creationId xmlns:a16="http://schemas.microsoft.com/office/drawing/2014/main" id="{1107D5E7-2113-410A-AC7C-8774750F1F37}"/>
                </a:ext>
              </a:extLst>
            </p:cNvPr>
            <p:cNvSpPr>
              <a:spLocks noChangeArrowheads="1"/>
            </p:cNvSpPr>
            <p:nvPr/>
          </p:nvSpPr>
          <p:spPr bwMode="auto">
            <a:xfrm>
              <a:off x="9944" y="3524"/>
              <a:ext cx="816" cy="7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8" name="Freeform 240">
              <a:extLst>
                <a:ext uri="{FF2B5EF4-FFF2-40B4-BE49-F238E27FC236}">
                  <a16:creationId xmlns:a16="http://schemas.microsoft.com/office/drawing/2014/main" id="{F0D8CDE3-4D37-4E63-AAC7-094B95F96580}"/>
                </a:ext>
              </a:extLst>
            </p:cNvPr>
            <p:cNvSpPr>
              <a:spLocks/>
            </p:cNvSpPr>
            <p:nvPr/>
          </p:nvSpPr>
          <p:spPr bwMode="auto">
            <a:xfrm>
              <a:off x="10680" y="3463"/>
              <a:ext cx="936" cy="23"/>
            </a:xfrm>
            <a:custGeom>
              <a:avLst/>
              <a:gdLst>
                <a:gd name="T0" fmla="*/ 936 w 936"/>
                <a:gd name="T1" fmla="*/ 0 h 23"/>
                <a:gd name="T2" fmla="*/ 0 w 936"/>
                <a:gd name="T3" fmla="*/ 7 h 23"/>
                <a:gd name="T4" fmla="*/ 44 w 936"/>
                <a:gd name="T5" fmla="*/ 23 h 23"/>
                <a:gd name="T6" fmla="*/ 931 w 936"/>
                <a:gd name="T7" fmla="*/ 19 h 23"/>
                <a:gd name="T8" fmla="*/ 936 w 936"/>
                <a:gd name="T9" fmla="*/ 0 h 23"/>
              </a:gdLst>
              <a:ahLst/>
              <a:cxnLst>
                <a:cxn ang="0">
                  <a:pos x="T0" y="T1"/>
                </a:cxn>
                <a:cxn ang="0">
                  <a:pos x="T2" y="T3"/>
                </a:cxn>
                <a:cxn ang="0">
                  <a:pos x="T4" y="T5"/>
                </a:cxn>
                <a:cxn ang="0">
                  <a:pos x="T6" y="T7"/>
                </a:cxn>
                <a:cxn ang="0">
                  <a:pos x="T8" y="T9"/>
                </a:cxn>
              </a:cxnLst>
              <a:rect l="0" t="0" r="r" b="b"/>
              <a:pathLst>
                <a:path w="936" h="23">
                  <a:moveTo>
                    <a:pt x="936" y="0"/>
                  </a:moveTo>
                  <a:lnTo>
                    <a:pt x="0" y="7"/>
                  </a:lnTo>
                  <a:lnTo>
                    <a:pt x="44" y="23"/>
                  </a:lnTo>
                  <a:lnTo>
                    <a:pt x="931" y="19"/>
                  </a:lnTo>
                  <a:lnTo>
                    <a:pt x="9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49" name="Freeform 241">
              <a:extLst>
                <a:ext uri="{FF2B5EF4-FFF2-40B4-BE49-F238E27FC236}">
                  <a16:creationId xmlns:a16="http://schemas.microsoft.com/office/drawing/2014/main" id="{78FC51C4-6008-44D9-81F9-AE7A435DDA62}"/>
                </a:ext>
              </a:extLst>
            </p:cNvPr>
            <p:cNvSpPr>
              <a:spLocks/>
            </p:cNvSpPr>
            <p:nvPr/>
          </p:nvSpPr>
          <p:spPr bwMode="auto">
            <a:xfrm>
              <a:off x="10680" y="3463"/>
              <a:ext cx="936" cy="23"/>
            </a:xfrm>
            <a:custGeom>
              <a:avLst/>
              <a:gdLst>
                <a:gd name="T0" fmla="*/ 936 w 936"/>
                <a:gd name="T1" fmla="*/ 0 h 23"/>
                <a:gd name="T2" fmla="*/ 0 w 936"/>
                <a:gd name="T3" fmla="*/ 7 h 23"/>
                <a:gd name="T4" fmla="*/ 44 w 936"/>
                <a:gd name="T5" fmla="*/ 23 h 23"/>
                <a:gd name="T6" fmla="*/ 931 w 936"/>
                <a:gd name="T7" fmla="*/ 19 h 23"/>
                <a:gd name="T8" fmla="*/ 936 w 936"/>
                <a:gd name="T9" fmla="*/ 0 h 23"/>
              </a:gdLst>
              <a:ahLst/>
              <a:cxnLst>
                <a:cxn ang="0">
                  <a:pos x="T0" y="T1"/>
                </a:cxn>
                <a:cxn ang="0">
                  <a:pos x="T2" y="T3"/>
                </a:cxn>
                <a:cxn ang="0">
                  <a:pos x="T4" y="T5"/>
                </a:cxn>
                <a:cxn ang="0">
                  <a:pos x="T6" y="T7"/>
                </a:cxn>
                <a:cxn ang="0">
                  <a:pos x="T8" y="T9"/>
                </a:cxn>
              </a:cxnLst>
              <a:rect l="0" t="0" r="r" b="b"/>
              <a:pathLst>
                <a:path w="936" h="23">
                  <a:moveTo>
                    <a:pt x="936" y="0"/>
                  </a:moveTo>
                  <a:lnTo>
                    <a:pt x="0" y="7"/>
                  </a:lnTo>
                  <a:lnTo>
                    <a:pt x="44" y="23"/>
                  </a:lnTo>
                  <a:lnTo>
                    <a:pt x="931" y="19"/>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0" name="Freeform 242">
              <a:extLst>
                <a:ext uri="{FF2B5EF4-FFF2-40B4-BE49-F238E27FC236}">
                  <a16:creationId xmlns:a16="http://schemas.microsoft.com/office/drawing/2014/main" id="{F036B8BD-2672-4F52-9CE9-0064423CA1D9}"/>
                </a:ext>
              </a:extLst>
            </p:cNvPr>
            <p:cNvSpPr>
              <a:spLocks/>
            </p:cNvSpPr>
            <p:nvPr/>
          </p:nvSpPr>
          <p:spPr bwMode="auto">
            <a:xfrm>
              <a:off x="9913" y="3470"/>
              <a:ext cx="811" cy="21"/>
            </a:xfrm>
            <a:custGeom>
              <a:avLst/>
              <a:gdLst>
                <a:gd name="T0" fmla="*/ 767 w 811"/>
                <a:gd name="T1" fmla="*/ 0 h 21"/>
                <a:gd name="T2" fmla="*/ 0 w 811"/>
                <a:gd name="T3" fmla="*/ 2 h 21"/>
                <a:gd name="T4" fmla="*/ 10 w 811"/>
                <a:gd name="T5" fmla="*/ 21 h 21"/>
                <a:gd name="T6" fmla="*/ 811 w 811"/>
                <a:gd name="T7" fmla="*/ 16 h 21"/>
                <a:gd name="T8" fmla="*/ 767 w 811"/>
                <a:gd name="T9" fmla="*/ 0 h 21"/>
              </a:gdLst>
              <a:ahLst/>
              <a:cxnLst>
                <a:cxn ang="0">
                  <a:pos x="T0" y="T1"/>
                </a:cxn>
                <a:cxn ang="0">
                  <a:pos x="T2" y="T3"/>
                </a:cxn>
                <a:cxn ang="0">
                  <a:pos x="T4" y="T5"/>
                </a:cxn>
                <a:cxn ang="0">
                  <a:pos x="T6" y="T7"/>
                </a:cxn>
                <a:cxn ang="0">
                  <a:pos x="T8" y="T9"/>
                </a:cxn>
              </a:cxnLst>
              <a:rect l="0" t="0" r="r" b="b"/>
              <a:pathLst>
                <a:path w="811" h="21">
                  <a:moveTo>
                    <a:pt x="767" y="0"/>
                  </a:moveTo>
                  <a:lnTo>
                    <a:pt x="0" y="2"/>
                  </a:lnTo>
                  <a:lnTo>
                    <a:pt x="10" y="21"/>
                  </a:lnTo>
                  <a:lnTo>
                    <a:pt x="811" y="16"/>
                  </a:lnTo>
                  <a:lnTo>
                    <a:pt x="767"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1" name="Freeform 243">
              <a:extLst>
                <a:ext uri="{FF2B5EF4-FFF2-40B4-BE49-F238E27FC236}">
                  <a16:creationId xmlns:a16="http://schemas.microsoft.com/office/drawing/2014/main" id="{2E5C3FD4-C331-4C66-8CB6-153D62B88CE0}"/>
                </a:ext>
              </a:extLst>
            </p:cNvPr>
            <p:cNvSpPr>
              <a:spLocks/>
            </p:cNvSpPr>
            <p:nvPr/>
          </p:nvSpPr>
          <p:spPr bwMode="auto">
            <a:xfrm>
              <a:off x="9913" y="3470"/>
              <a:ext cx="811" cy="21"/>
            </a:xfrm>
            <a:custGeom>
              <a:avLst/>
              <a:gdLst>
                <a:gd name="T0" fmla="*/ 767 w 811"/>
                <a:gd name="T1" fmla="*/ 0 h 21"/>
                <a:gd name="T2" fmla="*/ 0 w 811"/>
                <a:gd name="T3" fmla="*/ 2 h 21"/>
                <a:gd name="T4" fmla="*/ 10 w 811"/>
                <a:gd name="T5" fmla="*/ 21 h 21"/>
                <a:gd name="T6" fmla="*/ 811 w 811"/>
                <a:gd name="T7" fmla="*/ 16 h 21"/>
                <a:gd name="T8" fmla="*/ 767 w 811"/>
                <a:gd name="T9" fmla="*/ 0 h 21"/>
              </a:gdLst>
              <a:ahLst/>
              <a:cxnLst>
                <a:cxn ang="0">
                  <a:pos x="T0" y="T1"/>
                </a:cxn>
                <a:cxn ang="0">
                  <a:pos x="T2" y="T3"/>
                </a:cxn>
                <a:cxn ang="0">
                  <a:pos x="T4" y="T5"/>
                </a:cxn>
                <a:cxn ang="0">
                  <a:pos x="T6" y="T7"/>
                </a:cxn>
                <a:cxn ang="0">
                  <a:pos x="T8" y="T9"/>
                </a:cxn>
              </a:cxnLst>
              <a:rect l="0" t="0" r="r" b="b"/>
              <a:pathLst>
                <a:path w="811" h="21">
                  <a:moveTo>
                    <a:pt x="767" y="0"/>
                  </a:moveTo>
                  <a:lnTo>
                    <a:pt x="0" y="2"/>
                  </a:lnTo>
                  <a:lnTo>
                    <a:pt x="10" y="21"/>
                  </a:lnTo>
                  <a:lnTo>
                    <a:pt x="811" y="16"/>
                  </a:lnTo>
                  <a:lnTo>
                    <a:pt x="7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2" name="Freeform 244">
              <a:extLst>
                <a:ext uri="{FF2B5EF4-FFF2-40B4-BE49-F238E27FC236}">
                  <a16:creationId xmlns:a16="http://schemas.microsoft.com/office/drawing/2014/main" id="{CB8E2A12-E55B-4728-A7CD-6205BF83D2CA}"/>
                </a:ext>
              </a:extLst>
            </p:cNvPr>
            <p:cNvSpPr>
              <a:spLocks/>
            </p:cNvSpPr>
            <p:nvPr/>
          </p:nvSpPr>
          <p:spPr bwMode="auto">
            <a:xfrm>
              <a:off x="10522" y="3401"/>
              <a:ext cx="1108" cy="24"/>
            </a:xfrm>
            <a:custGeom>
              <a:avLst/>
              <a:gdLst>
                <a:gd name="T0" fmla="*/ 1108 w 1108"/>
                <a:gd name="T1" fmla="*/ 0 h 24"/>
                <a:gd name="T2" fmla="*/ 0 w 1108"/>
                <a:gd name="T3" fmla="*/ 7 h 24"/>
                <a:gd name="T4" fmla="*/ 47 w 1108"/>
                <a:gd name="T5" fmla="*/ 24 h 24"/>
                <a:gd name="T6" fmla="*/ 1103 w 1108"/>
                <a:gd name="T7" fmla="*/ 19 h 24"/>
                <a:gd name="T8" fmla="*/ 1108 w 1108"/>
                <a:gd name="T9" fmla="*/ 0 h 24"/>
              </a:gdLst>
              <a:ahLst/>
              <a:cxnLst>
                <a:cxn ang="0">
                  <a:pos x="T0" y="T1"/>
                </a:cxn>
                <a:cxn ang="0">
                  <a:pos x="T2" y="T3"/>
                </a:cxn>
                <a:cxn ang="0">
                  <a:pos x="T4" y="T5"/>
                </a:cxn>
                <a:cxn ang="0">
                  <a:pos x="T6" y="T7"/>
                </a:cxn>
                <a:cxn ang="0">
                  <a:pos x="T8" y="T9"/>
                </a:cxn>
              </a:cxnLst>
              <a:rect l="0" t="0" r="r" b="b"/>
              <a:pathLst>
                <a:path w="1108" h="24">
                  <a:moveTo>
                    <a:pt x="1108" y="0"/>
                  </a:moveTo>
                  <a:lnTo>
                    <a:pt x="0" y="7"/>
                  </a:lnTo>
                  <a:lnTo>
                    <a:pt x="47" y="24"/>
                  </a:lnTo>
                  <a:lnTo>
                    <a:pt x="1103" y="19"/>
                  </a:lnTo>
                  <a:lnTo>
                    <a:pt x="110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3" name="Freeform 245">
              <a:extLst>
                <a:ext uri="{FF2B5EF4-FFF2-40B4-BE49-F238E27FC236}">
                  <a16:creationId xmlns:a16="http://schemas.microsoft.com/office/drawing/2014/main" id="{CBA6C6CD-340F-4749-8C4B-D272BFA9F212}"/>
                </a:ext>
              </a:extLst>
            </p:cNvPr>
            <p:cNvSpPr>
              <a:spLocks/>
            </p:cNvSpPr>
            <p:nvPr/>
          </p:nvSpPr>
          <p:spPr bwMode="auto">
            <a:xfrm>
              <a:off x="10522" y="3401"/>
              <a:ext cx="1108" cy="24"/>
            </a:xfrm>
            <a:custGeom>
              <a:avLst/>
              <a:gdLst>
                <a:gd name="T0" fmla="*/ 1108 w 1108"/>
                <a:gd name="T1" fmla="*/ 0 h 24"/>
                <a:gd name="T2" fmla="*/ 0 w 1108"/>
                <a:gd name="T3" fmla="*/ 7 h 24"/>
                <a:gd name="T4" fmla="*/ 47 w 1108"/>
                <a:gd name="T5" fmla="*/ 24 h 24"/>
                <a:gd name="T6" fmla="*/ 1103 w 1108"/>
                <a:gd name="T7" fmla="*/ 19 h 24"/>
                <a:gd name="T8" fmla="*/ 1108 w 1108"/>
                <a:gd name="T9" fmla="*/ 0 h 24"/>
              </a:gdLst>
              <a:ahLst/>
              <a:cxnLst>
                <a:cxn ang="0">
                  <a:pos x="T0" y="T1"/>
                </a:cxn>
                <a:cxn ang="0">
                  <a:pos x="T2" y="T3"/>
                </a:cxn>
                <a:cxn ang="0">
                  <a:pos x="T4" y="T5"/>
                </a:cxn>
                <a:cxn ang="0">
                  <a:pos x="T6" y="T7"/>
                </a:cxn>
                <a:cxn ang="0">
                  <a:pos x="T8" y="T9"/>
                </a:cxn>
              </a:cxnLst>
              <a:rect l="0" t="0" r="r" b="b"/>
              <a:pathLst>
                <a:path w="1108" h="24">
                  <a:moveTo>
                    <a:pt x="1108" y="0"/>
                  </a:moveTo>
                  <a:lnTo>
                    <a:pt x="0" y="7"/>
                  </a:lnTo>
                  <a:lnTo>
                    <a:pt x="47" y="24"/>
                  </a:lnTo>
                  <a:lnTo>
                    <a:pt x="1103" y="19"/>
                  </a:lnTo>
                  <a:lnTo>
                    <a:pt x="110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4" name="Freeform 246">
              <a:extLst>
                <a:ext uri="{FF2B5EF4-FFF2-40B4-BE49-F238E27FC236}">
                  <a16:creationId xmlns:a16="http://schemas.microsoft.com/office/drawing/2014/main" id="{2DD2FCA9-23F4-4058-AEDD-467C67FAB4CD}"/>
                </a:ext>
              </a:extLst>
            </p:cNvPr>
            <p:cNvSpPr>
              <a:spLocks/>
            </p:cNvSpPr>
            <p:nvPr/>
          </p:nvSpPr>
          <p:spPr bwMode="auto">
            <a:xfrm>
              <a:off x="9883" y="3408"/>
              <a:ext cx="686" cy="22"/>
            </a:xfrm>
            <a:custGeom>
              <a:avLst/>
              <a:gdLst>
                <a:gd name="T0" fmla="*/ 639 w 686"/>
                <a:gd name="T1" fmla="*/ 0 h 22"/>
                <a:gd name="T2" fmla="*/ 0 w 686"/>
                <a:gd name="T3" fmla="*/ 3 h 22"/>
                <a:gd name="T4" fmla="*/ 9 w 686"/>
                <a:gd name="T5" fmla="*/ 22 h 22"/>
                <a:gd name="T6" fmla="*/ 686 w 686"/>
                <a:gd name="T7" fmla="*/ 17 h 22"/>
                <a:gd name="T8" fmla="*/ 639 w 686"/>
                <a:gd name="T9" fmla="*/ 0 h 22"/>
              </a:gdLst>
              <a:ahLst/>
              <a:cxnLst>
                <a:cxn ang="0">
                  <a:pos x="T0" y="T1"/>
                </a:cxn>
                <a:cxn ang="0">
                  <a:pos x="T2" y="T3"/>
                </a:cxn>
                <a:cxn ang="0">
                  <a:pos x="T4" y="T5"/>
                </a:cxn>
                <a:cxn ang="0">
                  <a:pos x="T6" y="T7"/>
                </a:cxn>
                <a:cxn ang="0">
                  <a:pos x="T8" y="T9"/>
                </a:cxn>
              </a:cxnLst>
              <a:rect l="0" t="0" r="r" b="b"/>
              <a:pathLst>
                <a:path w="686" h="22">
                  <a:moveTo>
                    <a:pt x="639" y="0"/>
                  </a:moveTo>
                  <a:lnTo>
                    <a:pt x="0" y="3"/>
                  </a:lnTo>
                  <a:lnTo>
                    <a:pt x="9" y="22"/>
                  </a:lnTo>
                  <a:lnTo>
                    <a:pt x="686" y="17"/>
                  </a:lnTo>
                  <a:lnTo>
                    <a:pt x="639"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5" name="Freeform 247">
              <a:extLst>
                <a:ext uri="{FF2B5EF4-FFF2-40B4-BE49-F238E27FC236}">
                  <a16:creationId xmlns:a16="http://schemas.microsoft.com/office/drawing/2014/main" id="{92475775-64E4-4A33-99BA-DB318D7FEEB1}"/>
                </a:ext>
              </a:extLst>
            </p:cNvPr>
            <p:cNvSpPr>
              <a:spLocks/>
            </p:cNvSpPr>
            <p:nvPr/>
          </p:nvSpPr>
          <p:spPr bwMode="auto">
            <a:xfrm>
              <a:off x="9883" y="3408"/>
              <a:ext cx="686" cy="22"/>
            </a:xfrm>
            <a:custGeom>
              <a:avLst/>
              <a:gdLst>
                <a:gd name="T0" fmla="*/ 639 w 686"/>
                <a:gd name="T1" fmla="*/ 0 h 22"/>
                <a:gd name="T2" fmla="*/ 0 w 686"/>
                <a:gd name="T3" fmla="*/ 3 h 22"/>
                <a:gd name="T4" fmla="*/ 9 w 686"/>
                <a:gd name="T5" fmla="*/ 22 h 22"/>
                <a:gd name="T6" fmla="*/ 686 w 686"/>
                <a:gd name="T7" fmla="*/ 17 h 22"/>
                <a:gd name="T8" fmla="*/ 639 w 686"/>
                <a:gd name="T9" fmla="*/ 0 h 22"/>
              </a:gdLst>
              <a:ahLst/>
              <a:cxnLst>
                <a:cxn ang="0">
                  <a:pos x="T0" y="T1"/>
                </a:cxn>
                <a:cxn ang="0">
                  <a:pos x="T2" y="T3"/>
                </a:cxn>
                <a:cxn ang="0">
                  <a:pos x="T4" y="T5"/>
                </a:cxn>
                <a:cxn ang="0">
                  <a:pos x="T6" y="T7"/>
                </a:cxn>
                <a:cxn ang="0">
                  <a:pos x="T8" y="T9"/>
                </a:cxn>
              </a:cxnLst>
              <a:rect l="0" t="0" r="r" b="b"/>
              <a:pathLst>
                <a:path w="686" h="22">
                  <a:moveTo>
                    <a:pt x="639" y="0"/>
                  </a:moveTo>
                  <a:lnTo>
                    <a:pt x="0" y="3"/>
                  </a:lnTo>
                  <a:lnTo>
                    <a:pt x="9" y="22"/>
                  </a:lnTo>
                  <a:lnTo>
                    <a:pt x="686" y="17"/>
                  </a:lnTo>
                  <a:lnTo>
                    <a:pt x="6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6" name="Freeform 248">
              <a:extLst>
                <a:ext uri="{FF2B5EF4-FFF2-40B4-BE49-F238E27FC236}">
                  <a16:creationId xmlns:a16="http://schemas.microsoft.com/office/drawing/2014/main" id="{68BE5BAF-3805-4B7F-AF42-B9762A20EA8F}"/>
                </a:ext>
              </a:extLst>
            </p:cNvPr>
            <p:cNvSpPr>
              <a:spLocks/>
            </p:cNvSpPr>
            <p:nvPr/>
          </p:nvSpPr>
          <p:spPr bwMode="auto">
            <a:xfrm>
              <a:off x="10354" y="3335"/>
              <a:ext cx="1292" cy="26"/>
            </a:xfrm>
            <a:custGeom>
              <a:avLst/>
              <a:gdLst>
                <a:gd name="T0" fmla="*/ 1292 w 1292"/>
                <a:gd name="T1" fmla="*/ 0 h 26"/>
                <a:gd name="T2" fmla="*/ 0 w 1292"/>
                <a:gd name="T3" fmla="*/ 7 h 26"/>
                <a:gd name="T4" fmla="*/ 50 w 1292"/>
                <a:gd name="T5" fmla="*/ 26 h 26"/>
                <a:gd name="T6" fmla="*/ 1288 w 1292"/>
                <a:gd name="T7" fmla="*/ 19 h 26"/>
                <a:gd name="T8" fmla="*/ 1292 w 1292"/>
                <a:gd name="T9" fmla="*/ 0 h 26"/>
              </a:gdLst>
              <a:ahLst/>
              <a:cxnLst>
                <a:cxn ang="0">
                  <a:pos x="T0" y="T1"/>
                </a:cxn>
                <a:cxn ang="0">
                  <a:pos x="T2" y="T3"/>
                </a:cxn>
                <a:cxn ang="0">
                  <a:pos x="T4" y="T5"/>
                </a:cxn>
                <a:cxn ang="0">
                  <a:pos x="T6" y="T7"/>
                </a:cxn>
                <a:cxn ang="0">
                  <a:pos x="T8" y="T9"/>
                </a:cxn>
              </a:cxnLst>
              <a:rect l="0" t="0" r="r" b="b"/>
              <a:pathLst>
                <a:path w="1292" h="26">
                  <a:moveTo>
                    <a:pt x="1292" y="0"/>
                  </a:moveTo>
                  <a:lnTo>
                    <a:pt x="0" y="7"/>
                  </a:lnTo>
                  <a:lnTo>
                    <a:pt x="50" y="26"/>
                  </a:lnTo>
                  <a:lnTo>
                    <a:pt x="1288" y="19"/>
                  </a:lnTo>
                  <a:lnTo>
                    <a:pt x="129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7" name="Freeform 249">
              <a:extLst>
                <a:ext uri="{FF2B5EF4-FFF2-40B4-BE49-F238E27FC236}">
                  <a16:creationId xmlns:a16="http://schemas.microsoft.com/office/drawing/2014/main" id="{3346A713-404B-46C9-8079-5E6F02B88534}"/>
                </a:ext>
              </a:extLst>
            </p:cNvPr>
            <p:cNvSpPr>
              <a:spLocks/>
            </p:cNvSpPr>
            <p:nvPr/>
          </p:nvSpPr>
          <p:spPr bwMode="auto">
            <a:xfrm>
              <a:off x="10354" y="3335"/>
              <a:ext cx="1292" cy="26"/>
            </a:xfrm>
            <a:custGeom>
              <a:avLst/>
              <a:gdLst>
                <a:gd name="T0" fmla="*/ 1292 w 1292"/>
                <a:gd name="T1" fmla="*/ 0 h 26"/>
                <a:gd name="T2" fmla="*/ 0 w 1292"/>
                <a:gd name="T3" fmla="*/ 7 h 26"/>
                <a:gd name="T4" fmla="*/ 50 w 1292"/>
                <a:gd name="T5" fmla="*/ 26 h 26"/>
                <a:gd name="T6" fmla="*/ 1288 w 1292"/>
                <a:gd name="T7" fmla="*/ 19 h 26"/>
                <a:gd name="T8" fmla="*/ 1292 w 1292"/>
                <a:gd name="T9" fmla="*/ 0 h 26"/>
              </a:gdLst>
              <a:ahLst/>
              <a:cxnLst>
                <a:cxn ang="0">
                  <a:pos x="T0" y="T1"/>
                </a:cxn>
                <a:cxn ang="0">
                  <a:pos x="T2" y="T3"/>
                </a:cxn>
                <a:cxn ang="0">
                  <a:pos x="T4" y="T5"/>
                </a:cxn>
                <a:cxn ang="0">
                  <a:pos x="T6" y="T7"/>
                </a:cxn>
                <a:cxn ang="0">
                  <a:pos x="T8" y="T9"/>
                </a:cxn>
              </a:cxnLst>
              <a:rect l="0" t="0" r="r" b="b"/>
              <a:pathLst>
                <a:path w="1292" h="26">
                  <a:moveTo>
                    <a:pt x="1292" y="0"/>
                  </a:moveTo>
                  <a:lnTo>
                    <a:pt x="0" y="7"/>
                  </a:lnTo>
                  <a:lnTo>
                    <a:pt x="50" y="26"/>
                  </a:lnTo>
                  <a:lnTo>
                    <a:pt x="1288" y="19"/>
                  </a:lnTo>
                  <a:lnTo>
                    <a:pt x="12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8" name="Freeform 250">
              <a:extLst>
                <a:ext uri="{FF2B5EF4-FFF2-40B4-BE49-F238E27FC236}">
                  <a16:creationId xmlns:a16="http://schemas.microsoft.com/office/drawing/2014/main" id="{854531B8-4DAB-489E-86C6-7615AB0314E5}"/>
                </a:ext>
              </a:extLst>
            </p:cNvPr>
            <p:cNvSpPr>
              <a:spLocks/>
            </p:cNvSpPr>
            <p:nvPr/>
          </p:nvSpPr>
          <p:spPr bwMode="auto">
            <a:xfrm>
              <a:off x="9847" y="3342"/>
              <a:ext cx="557" cy="24"/>
            </a:xfrm>
            <a:custGeom>
              <a:avLst/>
              <a:gdLst>
                <a:gd name="T0" fmla="*/ 507 w 557"/>
                <a:gd name="T1" fmla="*/ 0 h 24"/>
                <a:gd name="T2" fmla="*/ 0 w 557"/>
                <a:gd name="T3" fmla="*/ 3 h 24"/>
                <a:gd name="T4" fmla="*/ 10 w 557"/>
                <a:gd name="T5" fmla="*/ 24 h 24"/>
                <a:gd name="T6" fmla="*/ 557 w 557"/>
                <a:gd name="T7" fmla="*/ 19 h 24"/>
                <a:gd name="T8" fmla="*/ 507 w 557"/>
                <a:gd name="T9" fmla="*/ 0 h 24"/>
              </a:gdLst>
              <a:ahLst/>
              <a:cxnLst>
                <a:cxn ang="0">
                  <a:pos x="T0" y="T1"/>
                </a:cxn>
                <a:cxn ang="0">
                  <a:pos x="T2" y="T3"/>
                </a:cxn>
                <a:cxn ang="0">
                  <a:pos x="T4" y="T5"/>
                </a:cxn>
                <a:cxn ang="0">
                  <a:pos x="T6" y="T7"/>
                </a:cxn>
                <a:cxn ang="0">
                  <a:pos x="T8" y="T9"/>
                </a:cxn>
              </a:cxnLst>
              <a:rect l="0" t="0" r="r" b="b"/>
              <a:pathLst>
                <a:path w="557" h="24">
                  <a:moveTo>
                    <a:pt x="507" y="0"/>
                  </a:moveTo>
                  <a:lnTo>
                    <a:pt x="0" y="3"/>
                  </a:lnTo>
                  <a:lnTo>
                    <a:pt x="10" y="24"/>
                  </a:lnTo>
                  <a:lnTo>
                    <a:pt x="557" y="19"/>
                  </a:lnTo>
                  <a:lnTo>
                    <a:pt x="507"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59" name="Freeform 251">
              <a:extLst>
                <a:ext uri="{FF2B5EF4-FFF2-40B4-BE49-F238E27FC236}">
                  <a16:creationId xmlns:a16="http://schemas.microsoft.com/office/drawing/2014/main" id="{E4770ACD-7F66-4B4E-9ADF-F1C62E7A9195}"/>
                </a:ext>
              </a:extLst>
            </p:cNvPr>
            <p:cNvSpPr>
              <a:spLocks/>
            </p:cNvSpPr>
            <p:nvPr/>
          </p:nvSpPr>
          <p:spPr bwMode="auto">
            <a:xfrm>
              <a:off x="9847" y="3342"/>
              <a:ext cx="557" cy="24"/>
            </a:xfrm>
            <a:custGeom>
              <a:avLst/>
              <a:gdLst>
                <a:gd name="T0" fmla="*/ 507 w 557"/>
                <a:gd name="T1" fmla="*/ 0 h 24"/>
                <a:gd name="T2" fmla="*/ 0 w 557"/>
                <a:gd name="T3" fmla="*/ 3 h 24"/>
                <a:gd name="T4" fmla="*/ 10 w 557"/>
                <a:gd name="T5" fmla="*/ 24 h 24"/>
                <a:gd name="T6" fmla="*/ 557 w 557"/>
                <a:gd name="T7" fmla="*/ 19 h 24"/>
                <a:gd name="T8" fmla="*/ 507 w 557"/>
                <a:gd name="T9" fmla="*/ 0 h 24"/>
              </a:gdLst>
              <a:ahLst/>
              <a:cxnLst>
                <a:cxn ang="0">
                  <a:pos x="T0" y="T1"/>
                </a:cxn>
                <a:cxn ang="0">
                  <a:pos x="T2" y="T3"/>
                </a:cxn>
                <a:cxn ang="0">
                  <a:pos x="T4" y="T5"/>
                </a:cxn>
                <a:cxn ang="0">
                  <a:pos x="T6" y="T7"/>
                </a:cxn>
                <a:cxn ang="0">
                  <a:pos x="T8" y="T9"/>
                </a:cxn>
              </a:cxnLst>
              <a:rect l="0" t="0" r="r" b="b"/>
              <a:pathLst>
                <a:path w="557" h="24">
                  <a:moveTo>
                    <a:pt x="507" y="0"/>
                  </a:moveTo>
                  <a:lnTo>
                    <a:pt x="0" y="3"/>
                  </a:lnTo>
                  <a:lnTo>
                    <a:pt x="10" y="24"/>
                  </a:lnTo>
                  <a:lnTo>
                    <a:pt x="557" y="19"/>
                  </a:lnTo>
                  <a:lnTo>
                    <a:pt x="5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0" name="Freeform 252">
              <a:extLst>
                <a:ext uri="{FF2B5EF4-FFF2-40B4-BE49-F238E27FC236}">
                  <a16:creationId xmlns:a16="http://schemas.microsoft.com/office/drawing/2014/main" id="{6E865FDA-1FB3-4218-BB42-A3AE3B3A9E0F}"/>
                </a:ext>
              </a:extLst>
            </p:cNvPr>
            <p:cNvSpPr>
              <a:spLocks/>
            </p:cNvSpPr>
            <p:nvPr/>
          </p:nvSpPr>
          <p:spPr bwMode="auto">
            <a:xfrm>
              <a:off x="11661" y="3305"/>
              <a:ext cx="671" cy="290"/>
            </a:xfrm>
            <a:custGeom>
              <a:avLst/>
              <a:gdLst>
                <a:gd name="T0" fmla="*/ 671 w 671"/>
                <a:gd name="T1" fmla="*/ 0 h 290"/>
                <a:gd name="T2" fmla="*/ 75 w 671"/>
                <a:gd name="T3" fmla="*/ 2 h 290"/>
                <a:gd name="T4" fmla="*/ 0 w 671"/>
                <a:gd name="T5" fmla="*/ 290 h 290"/>
                <a:gd name="T6" fmla="*/ 525 w 671"/>
                <a:gd name="T7" fmla="*/ 285 h 290"/>
                <a:gd name="T8" fmla="*/ 671 w 671"/>
                <a:gd name="T9" fmla="*/ 0 h 290"/>
              </a:gdLst>
              <a:ahLst/>
              <a:cxnLst>
                <a:cxn ang="0">
                  <a:pos x="T0" y="T1"/>
                </a:cxn>
                <a:cxn ang="0">
                  <a:pos x="T2" y="T3"/>
                </a:cxn>
                <a:cxn ang="0">
                  <a:pos x="T4" y="T5"/>
                </a:cxn>
                <a:cxn ang="0">
                  <a:pos x="T6" y="T7"/>
                </a:cxn>
                <a:cxn ang="0">
                  <a:pos x="T8" y="T9"/>
                </a:cxn>
              </a:cxnLst>
              <a:rect l="0" t="0" r="r" b="b"/>
              <a:pathLst>
                <a:path w="671" h="290">
                  <a:moveTo>
                    <a:pt x="671" y="0"/>
                  </a:moveTo>
                  <a:lnTo>
                    <a:pt x="75" y="2"/>
                  </a:lnTo>
                  <a:lnTo>
                    <a:pt x="0" y="290"/>
                  </a:lnTo>
                  <a:lnTo>
                    <a:pt x="525" y="285"/>
                  </a:lnTo>
                  <a:lnTo>
                    <a:pt x="67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1" name="Freeform 253">
              <a:extLst>
                <a:ext uri="{FF2B5EF4-FFF2-40B4-BE49-F238E27FC236}">
                  <a16:creationId xmlns:a16="http://schemas.microsoft.com/office/drawing/2014/main" id="{C95A382B-4722-48CA-97B6-877476796C94}"/>
                </a:ext>
              </a:extLst>
            </p:cNvPr>
            <p:cNvSpPr>
              <a:spLocks/>
            </p:cNvSpPr>
            <p:nvPr/>
          </p:nvSpPr>
          <p:spPr bwMode="auto">
            <a:xfrm>
              <a:off x="11661" y="3305"/>
              <a:ext cx="671" cy="290"/>
            </a:xfrm>
            <a:custGeom>
              <a:avLst/>
              <a:gdLst>
                <a:gd name="T0" fmla="*/ 671 w 671"/>
                <a:gd name="T1" fmla="*/ 0 h 290"/>
                <a:gd name="T2" fmla="*/ 75 w 671"/>
                <a:gd name="T3" fmla="*/ 2 h 290"/>
                <a:gd name="T4" fmla="*/ 0 w 671"/>
                <a:gd name="T5" fmla="*/ 290 h 290"/>
                <a:gd name="T6" fmla="*/ 525 w 671"/>
                <a:gd name="T7" fmla="*/ 285 h 290"/>
                <a:gd name="T8" fmla="*/ 671 w 671"/>
                <a:gd name="T9" fmla="*/ 0 h 290"/>
              </a:gdLst>
              <a:ahLst/>
              <a:cxnLst>
                <a:cxn ang="0">
                  <a:pos x="T0" y="T1"/>
                </a:cxn>
                <a:cxn ang="0">
                  <a:pos x="T2" y="T3"/>
                </a:cxn>
                <a:cxn ang="0">
                  <a:pos x="T4" y="T5"/>
                </a:cxn>
                <a:cxn ang="0">
                  <a:pos x="T6" y="T7"/>
                </a:cxn>
                <a:cxn ang="0">
                  <a:pos x="T8" y="T9"/>
                </a:cxn>
              </a:cxnLst>
              <a:rect l="0" t="0" r="r" b="b"/>
              <a:pathLst>
                <a:path w="671" h="290">
                  <a:moveTo>
                    <a:pt x="671" y="0"/>
                  </a:moveTo>
                  <a:lnTo>
                    <a:pt x="75" y="2"/>
                  </a:lnTo>
                  <a:lnTo>
                    <a:pt x="0" y="290"/>
                  </a:lnTo>
                  <a:lnTo>
                    <a:pt x="525" y="285"/>
                  </a:lnTo>
                  <a:lnTo>
                    <a:pt x="6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2" name="Freeform 254">
              <a:extLst>
                <a:ext uri="{FF2B5EF4-FFF2-40B4-BE49-F238E27FC236}">
                  <a16:creationId xmlns:a16="http://schemas.microsoft.com/office/drawing/2014/main" id="{9F8BE228-AC84-47C0-902D-D50E33336714}"/>
                </a:ext>
              </a:extLst>
            </p:cNvPr>
            <p:cNvSpPr>
              <a:spLocks/>
            </p:cNvSpPr>
            <p:nvPr/>
          </p:nvSpPr>
          <p:spPr bwMode="auto">
            <a:xfrm>
              <a:off x="10180" y="3267"/>
              <a:ext cx="1481" cy="28"/>
            </a:xfrm>
            <a:custGeom>
              <a:avLst/>
              <a:gdLst>
                <a:gd name="T0" fmla="*/ 1481 w 1481"/>
                <a:gd name="T1" fmla="*/ 0 h 28"/>
                <a:gd name="T2" fmla="*/ 0 w 1481"/>
                <a:gd name="T3" fmla="*/ 7 h 28"/>
                <a:gd name="T4" fmla="*/ 52 w 1481"/>
                <a:gd name="T5" fmla="*/ 28 h 28"/>
                <a:gd name="T6" fmla="*/ 1476 w 1481"/>
                <a:gd name="T7" fmla="*/ 19 h 28"/>
                <a:gd name="T8" fmla="*/ 1481 w 1481"/>
                <a:gd name="T9" fmla="*/ 0 h 28"/>
              </a:gdLst>
              <a:ahLst/>
              <a:cxnLst>
                <a:cxn ang="0">
                  <a:pos x="T0" y="T1"/>
                </a:cxn>
                <a:cxn ang="0">
                  <a:pos x="T2" y="T3"/>
                </a:cxn>
                <a:cxn ang="0">
                  <a:pos x="T4" y="T5"/>
                </a:cxn>
                <a:cxn ang="0">
                  <a:pos x="T6" y="T7"/>
                </a:cxn>
                <a:cxn ang="0">
                  <a:pos x="T8" y="T9"/>
                </a:cxn>
              </a:cxnLst>
              <a:rect l="0" t="0" r="r" b="b"/>
              <a:pathLst>
                <a:path w="1481" h="28">
                  <a:moveTo>
                    <a:pt x="1481" y="0"/>
                  </a:moveTo>
                  <a:lnTo>
                    <a:pt x="0" y="7"/>
                  </a:lnTo>
                  <a:lnTo>
                    <a:pt x="52" y="28"/>
                  </a:lnTo>
                  <a:lnTo>
                    <a:pt x="1476" y="19"/>
                  </a:lnTo>
                  <a:lnTo>
                    <a:pt x="148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3" name="Freeform 255">
              <a:extLst>
                <a:ext uri="{FF2B5EF4-FFF2-40B4-BE49-F238E27FC236}">
                  <a16:creationId xmlns:a16="http://schemas.microsoft.com/office/drawing/2014/main" id="{02E46453-3405-4C29-A1FA-7B9AFA076764}"/>
                </a:ext>
              </a:extLst>
            </p:cNvPr>
            <p:cNvSpPr>
              <a:spLocks/>
            </p:cNvSpPr>
            <p:nvPr/>
          </p:nvSpPr>
          <p:spPr bwMode="auto">
            <a:xfrm>
              <a:off x="10180" y="3267"/>
              <a:ext cx="1481" cy="28"/>
            </a:xfrm>
            <a:custGeom>
              <a:avLst/>
              <a:gdLst>
                <a:gd name="T0" fmla="*/ 1481 w 1481"/>
                <a:gd name="T1" fmla="*/ 0 h 28"/>
                <a:gd name="T2" fmla="*/ 0 w 1481"/>
                <a:gd name="T3" fmla="*/ 7 h 28"/>
                <a:gd name="T4" fmla="*/ 52 w 1481"/>
                <a:gd name="T5" fmla="*/ 28 h 28"/>
                <a:gd name="T6" fmla="*/ 1476 w 1481"/>
                <a:gd name="T7" fmla="*/ 19 h 28"/>
                <a:gd name="T8" fmla="*/ 1481 w 1481"/>
                <a:gd name="T9" fmla="*/ 0 h 28"/>
              </a:gdLst>
              <a:ahLst/>
              <a:cxnLst>
                <a:cxn ang="0">
                  <a:pos x="T0" y="T1"/>
                </a:cxn>
                <a:cxn ang="0">
                  <a:pos x="T2" y="T3"/>
                </a:cxn>
                <a:cxn ang="0">
                  <a:pos x="T4" y="T5"/>
                </a:cxn>
                <a:cxn ang="0">
                  <a:pos x="T6" y="T7"/>
                </a:cxn>
                <a:cxn ang="0">
                  <a:pos x="T8" y="T9"/>
                </a:cxn>
              </a:cxnLst>
              <a:rect l="0" t="0" r="r" b="b"/>
              <a:pathLst>
                <a:path w="1481" h="28">
                  <a:moveTo>
                    <a:pt x="1481" y="0"/>
                  </a:moveTo>
                  <a:lnTo>
                    <a:pt x="0" y="7"/>
                  </a:lnTo>
                  <a:lnTo>
                    <a:pt x="52" y="28"/>
                  </a:lnTo>
                  <a:lnTo>
                    <a:pt x="1476" y="19"/>
                  </a:lnTo>
                  <a:lnTo>
                    <a:pt x="14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4" name="Freeform 256">
              <a:extLst>
                <a:ext uri="{FF2B5EF4-FFF2-40B4-BE49-F238E27FC236}">
                  <a16:creationId xmlns:a16="http://schemas.microsoft.com/office/drawing/2014/main" id="{33DDC202-9387-448A-B51C-44EC4A02B96B}"/>
                </a:ext>
              </a:extLst>
            </p:cNvPr>
            <p:cNvSpPr>
              <a:spLocks/>
            </p:cNvSpPr>
            <p:nvPr/>
          </p:nvSpPr>
          <p:spPr bwMode="auto">
            <a:xfrm>
              <a:off x="9812" y="3274"/>
              <a:ext cx="420" cy="24"/>
            </a:xfrm>
            <a:custGeom>
              <a:avLst/>
              <a:gdLst>
                <a:gd name="T0" fmla="*/ 368 w 420"/>
                <a:gd name="T1" fmla="*/ 0 h 24"/>
                <a:gd name="T2" fmla="*/ 0 w 420"/>
                <a:gd name="T3" fmla="*/ 2 h 24"/>
                <a:gd name="T4" fmla="*/ 9 w 420"/>
                <a:gd name="T5" fmla="*/ 24 h 24"/>
                <a:gd name="T6" fmla="*/ 420 w 420"/>
                <a:gd name="T7" fmla="*/ 21 h 24"/>
                <a:gd name="T8" fmla="*/ 368 w 420"/>
                <a:gd name="T9" fmla="*/ 0 h 24"/>
              </a:gdLst>
              <a:ahLst/>
              <a:cxnLst>
                <a:cxn ang="0">
                  <a:pos x="T0" y="T1"/>
                </a:cxn>
                <a:cxn ang="0">
                  <a:pos x="T2" y="T3"/>
                </a:cxn>
                <a:cxn ang="0">
                  <a:pos x="T4" y="T5"/>
                </a:cxn>
                <a:cxn ang="0">
                  <a:pos x="T6" y="T7"/>
                </a:cxn>
                <a:cxn ang="0">
                  <a:pos x="T8" y="T9"/>
                </a:cxn>
              </a:cxnLst>
              <a:rect l="0" t="0" r="r" b="b"/>
              <a:pathLst>
                <a:path w="420" h="24">
                  <a:moveTo>
                    <a:pt x="368" y="0"/>
                  </a:moveTo>
                  <a:lnTo>
                    <a:pt x="0" y="2"/>
                  </a:lnTo>
                  <a:lnTo>
                    <a:pt x="9" y="24"/>
                  </a:lnTo>
                  <a:lnTo>
                    <a:pt x="420" y="21"/>
                  </a:lnTo>
                  <a:lnTo>
                    <a:pt x="36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5" name="Freeform 257">
              <a:extLst>
                <a:ext uri="{FF2B5EF4-FFF2-40B4-BE49-F238E27FC236}">
                  <a16:creationId xmlns:a16="http://schemas.microsoft.com/office/drawing/2014/main" id="{07AADD8A-3EF6-4EF7-B96A-6943F4530462}"/>
                </a:ext>
              </a:extLst>
            </p:cNvPr>
            <p:cNvSpPr>
              <a:spLocks/>
            </p:cNvSpPr>
            <p:nvPr/>
          </p:nvSpPr>
          <p:spPr bwMode="auto">
            <a:xfrm>
              <a:off x="9812" y="3274"/>
              <a:ext cx="420" cy="24"/>
            </a:xfrm>
            <a:custGeom>
              <a:avLst/>
              <a:gdLst>
                <a:gd name="T0" fmla="*/ 368 w 420"/>
                <a:gd name="T1" fmla="*/ 0 h 24"/>
                <a:gd name="T2" fmla="*/ 0 w 420"/>
                <a:gd name="T3" fmla="*/ 2 h 24"/>
                <a:gd name="T4" fmla="*/ 9 w 420"/>
                <a:gd name="T5" fmla="*/ 24 h 24"/>
                <a:gd name="T6" fmla="*/ 420 w 420"/>
                <a:gd name="T7" fmla="*/ 21 h 24"/>
                <a:gd name="T8" fmla="*/ 368 w 420"/>
                <a:gd name="T9" fmla="*/ 0 h 24"/>
              </a:gdLst>
              <a:ahLst/>
              <a:cxnLst>
                <a:cxn ang="0">
                  <a:pos x="T0" y="T1"/>
                </a:cxn>
                <a:cxn ang="0">
                  <a:pos x="T2" y="T3"/>
                </a:cxn>
                <a:cxn ang="0">
                  <a:pos x="T4" y="T5"/>
                </a:cxn>
                <a:cxn ang="0">
                  <a:pos x="T6" y="T7"/>
                </a:cxn>
                <a:cxn ang="0">
                  <a:pos x="T8" y="T9"/>
                </a:cxn>
              </a:cxnLst>
              <a:rect l="0" t="0" r="r" b="b"/>
              <a:pathLst>
                <a:path w="420" h="24">
                  <a:moveTo>
                    <a:pt x="368" y="0"/>
                  </a:moveTo>
                  <a:lnTo>
                    <a:pt x="0" y="2"/>
                  </a:lnTo>
                  <a:lnTo>
                    <a:pt x="9" y="24"/>
                  </a:lnTo>
                  <a:lnTo>
                    <a:pt x="420" y="21"/>
                  </a:lnTo>
                  <a:lnTo>
                    <a:pt x="3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6" name="Freeform 258">
              <a:extLst>
                <a:ext uri="{FF2B5EF4-FFF2-40B4-BE49-F238E27FC236}">
                  <a16:creationId xmlns:a16="http://schemas.microsoft.com/office/drawing/2014/main" id="{6EE92640-3D84-492C-B5A5-11A460D5471C}"/>
                </a:ext>
              </a:extLst>
            </p:cNvPr>
            <p:cNvSpPr>
              <a:spLocks/>
            </p:cNvSpPr>
            <p:nvPr/>
          </p:nvSpPr>
          <p:spPr bwMode="auto">
            <a:xfrm>
              <a:off x="9687" y="3031"/>
              <a:ext cx="2028" cy="35"/>
            </a:xfrm>
            <a:custGeom>
              <a:avLst/>
              <a:gdLst>
                <a:gd name="T0" fmla="*/ 2028 w 2028"/>
                <a:gd name="T1" fmla="*/ 0 h 35"/>
                <a:gd name="T2" fmla="*/ 0 w 2028"/>
                <a:gd name="T3" fmla="*/ 9 h 35"/>
                <a:gd name="T4" fmla="*/ 14 w 2028"/>
                <a:gd name="T5" fmla="*/ 35 h 35"/>
                <a:gd name="T6" fmla="*/ 2023 w 2028"/>
                <a:gd name="T7" fmla="*/ 24 h 35"/>
                <a:gd name="T8" fmla="*/ 2028 w 2028"/>
                <a:gd name="T9" fmla="*/ 0 h 35"/>
              </a:gdLst>
              <a:ahLst/>
              <a:cxnLst>
                <a:cxn ang="0">
                  <a:pos x="T0" y="T1"/>
                </a:cxn>
                <a:cxn ang="0">
                  <a:pos x="T2" y="T3"/>
                </a:cxn>
                <a:cxn ang="0">
                  <a:pos x="T4" y="T5"/>
                </a:cxn>
                <a:cxn ang="0">
                  <a:pos x="T6" y="T7"/>
                </a:cxn>
                <a:cxn ang="0">
                  <a:pos x="T8" y="T9"/>
                </a:cxn>
              </a:cxnLst>
              <a:rect l="0" t="0" r="r" b="b"/>
              <a:pathLst>
                <a:path w="2028" h="35">
                  <a:moveTo>
                    <a:pt x="2028" y="0"/>
                  </a:moveTo>
                  <a:lnTo>
                    <a:pt x="0" y="9"/>
                  </a:lnTo>
                  <a:lnTo>
                    <a:pt x="14" y="35"/>
                  </a:lnTo>
                  <a:lnTo>
                    <a:pt x="2023" y="24"/>
                  </a:lnTo>
                  <a:lnTo>
                    <a:pt x="202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7" name="Freeform 259">
              <a:extLst>
                <a:ext uri="{FF2B5EF4-FFF2-40B4-BE49-F238E27FC236}">
                  <a16:creationId xmlns:a16="http://schemas.microsoft.com/office/drawing/2014/main" id="{A223E1CC-4262-489B-B9AF-C61700AFE6E1}"/>
                </a:ext>
              </a:extLst>
            </p:cNvPr>
            <p:cNvSpPr>
              <a:spLocks/>
            </p:cNvSpPr>
            <p:nvPr/>
          </p:nvSpPr>
          <p:spPr bwMode="auto">
            <a:xfrm>
              <a:off x="9687" y="3031"/>
              <a:ext cx="2028" cy="35"/>
            </a:xfrm>
            <a:custGeom>
              <a:avLst/>
              <a:gdLst>
                <a:gd name="T0" fmla="*/ 2028 w 2028"/>
                <a:gd name="T1" fmla="*/ 0 h 35"/>
                <a:gd name="T2" fmla="*/ 0 w 2028"/>
                <a:gd name="T3" fmla="*/ 9 h 35"/>
                <a:gd name="T4" fmla="*/ 14 w 2028"/>
                <a:gd name="T5" fmla="*/ 35 h 35"/>
                <a:gd name="T6" fmla="*/ 2023 w 2028"/>
                <a:gd name="T7" fmla="*/ 24 h 35"/>
                <a:gd name="T8" fmla="*/ 2028 w 2028"/>
                <a:gd name="T9" fmla="*/ 0 h 35"/>
              </a:gdLst>
              <a:ahLst/>
              <a:cxnLst>
                <a:cxn ang="0">
                  <a:pos x="T0" y="T1"/>
                </a:cxn>
                <a:cxn ang="0">
                  <a:pos x="T2" y="T3"/>
                </a:cxn>
                <a:cxn ang="0">
                  <a:pos x="T4" y="T5"/>
                </a:cxn>
                <a:cxn ang="0">
                  <a:pos x="T6" y="T7"/>
                </a:cxn>
                <a:cxn ang="0">
                  <a:pos x="T8" y="T9"/>
                </a:cxn>
              </a:cxnLst>
              <a:rect l="0" t="0" r="r" b="b"/>
              <a:pathLst>
                <a:path w="2028" h="35">
                  <a:moveTo>
                    <a:pt x="2028" y="0"/>
                  </a:moveTo>
                  <a:lnTo>
                    <a:pt x="0" y="9"/>
                  </a:lnTo>
                  <a:lnTo>
                    <a:pt x="14" y="35"/>
                  </a:lnTo>
                  <a:lnTo>
                    <a:pt x="2023" y="24"/>
                  </a:lnTo>
                  <a:lnTo>
                    <a:pt x="20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8" name="Freeform 260">
              <a:extLst>
                <a:ext uri="{FF2B5EF4-FFF2-40B4-BE49-F238E27FC236}">
                  <a16:creationId xmlns:a16="http://schemas.microsoft.com/office/drawing/2014/main" id="{B039E705-535A-4227-A858-639A70E54759}"/>
                </a:ext>
              </a:extLst>
            </p:cNvPr>
            <p:cNvSpPr>
              <a:spLocks/>
            </p:cNvSpPr>
            <p:nvPr/>
          </p:nvSpPr>
          <p:spPr bwMode="auto">
            <a:xfrm>
              <a:off x="11743" y="3026"/>
              <a:ext cx="731" cy="250"/>
            </a:xfrm>
            <a:custGeom>
              <a:avLst/>
              <a:gdLst>
                <a:gd name="T0" fmla="*/ 731 w 731"/>
                <a:gd name="T1" fmla="*/ 0 h 250"/>
                <a:gd name="T2" fmla="*/ 66 w 731"/>
                <a:gd name="T3" fmla="*/ 3 h 250"/>
                <a:gd name="T4" fmla="*/ 0 w 731"/>
                <a:gd name="T5" fmla="*/ 250 h 250"/>
                <a:gd name="T6" fmla="*/ 606 w 731"/>
                <a:gd name="T7" fmla="*/ 246 h 250"/>
                <a:gd name="T8" fmla="*/ 731 w 731"/>
                <a:gd name="T9" fmla="*/ 0 h 250"/>
              </a:gdLst>
              <a:ahLst/>
              <a:cxnLst>
                <a:cxn ang="0">
                  <a:pos x="T0" y="T1"/>
                </a:cxn>
                <a:cxn ang="0">
                  <a:pos x="T2" y="T3"/>
                </a:cxn>
                <a:cxn ang="0">
                  <a:pos x="T4" y="T5"/>
                </a:cxn>
                <a:cxn ang="0">
                  <a:pos x="T6" y="T7"/>
                </a:cxn>
                <a:cxn ang="0">
                  <a:pos x="T8" y="T9"/>
                </a:cxn>
              </a:cxnLst>
              <a:rect l="0" t="0" r="r" b="b"/>
              <a:pathLst>
                <a:path w="731" h="250">
                  <a:moveTo>
                    <a:pt x="731" y="0"/>
                  </a:moveTo>
                  <a:lnTo>
                    <a:pt x="66" y="3"/>
                  </a:lnTo>
                  <a:lnTo>
                    <a:pt x="0" y="250"/>
                  </a:lnTo>
                  <a:lnTo>
                    <a:pt x="606" y="246"/>
                  </a:lnTo>
                  <a:lnTo>
                    <a:pt x="73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69" name="Freeform 261">
              <a:extLst>
                <a:ext uri="{FF2B5EF4-FFF2-40B4-BE49-F238E27FC236}">
                  <a16:creationId xmlns:a16="http://schemas.microsoft.com/office/drawing/2014/main" id="{CBF30384-B4AF-4521-98EB-1118167494C8}"/>
                </a:ext>
              </a:extLst>
            </p:cNvPr>
            <p:cNvSpPr>
              <a:spLocks/>
            </p:cNvSpPr>
            <p:nvPr/>
          </p:nvSpPr>
          <p:spPr bwMode="auto">
            <a:xfrm>
              <a:off x="11743" y="3026"/>
              <a:ext cx="731" cy="250"/>
            </a:xfrm>
            <a:custGeom>
              <a:avLst/>
              <a:gdLst>
                <a:gd name="T0" fmla="*/ 731 w 731"/>
                <a:gd name="T1" fmla="*/ 0 h 250"/>
                <a:gd name="T2" fmla="*/ 66 w 731"/>
                <a:gd name="T3" fmla="*/ 3 h 250"/>
                <a:gd name="T4" fmla="*/ 0 w 731"/>
                <a:gd name="T5" fmla="*/ 250 h 250"/>
                <a:gd name="T6" fmla="*/ 606 w 731"/>
                <a:gd name="T7" fmla="*/ 246 h 250"/>
                <a:gd name="T8" fmla="*/ 731 w 731"/>
                <a:gd name="T9" fmla="*/ 0 h 250"/>
              </a:gdLst>
              <a:ahLst/>
              <a:cxnLst>
                <a:cxn ang="0">
                  <a:pos x="T0" y="T1"/>
                </a:cxn>
                <a:cxn ang="0">
                  <a:pos x="T2" y="T3"/>
                </a:cxn>
                <a:cxn ang="0">
                  <a:pos x="T4" y="T5"/>
                </a:cxn>
                <a:cxn ang="0">
                  <a:pos x="T6" y="T7"/>
                </a:cxn>
                <a:cxn ang="0">
                  <a:pos x="T8" y="T9"/>
                </a:cxn>
              </a:cxnLst>
              <a:rect l="0" t="0" r="r" b="b"/>
              <a:pathLst>
                <a:path w="731" h="250">
                  <a:moveTo>
                    <a:pt x="731" y="0"/>
                  </a:moveTo>
                  <a:lnTo>
                    <a:pt x="66" y="3"/>
                  </a:lnTo>
                  <a:lnTo>
                    <a:pt x="0" y="250"/>
                  </a:lnTo>
                  <a:lnTo>
                    <a:pt x="606" y="246"/>
                  </a:lnTo>
                  <a:lnTo>
                    <a:pt x="7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0" name="Freeform 262">
              <a:extLst>
                <a:ext uri="{FF2B5EF4-FFF2-40B4-BE49-F238E27FC236}">
                  <a16:creationId xmlns:a16="http://schemas.microsoft.com/office/drawing/2014/main" id="{24674098-9F46-4EA2-8D6B-A4393AFBC57D}"/>
                </a:ext>
              </a:extLst>
            </p:cNvPr>
            <p:cNvSpPr>
              <a:spLocks/>
            </p:cNvSpPr>
            <p:nvPr/>
          </p:nvSpPr>
          <p:spPr bwMode="auto">
            <a:xfrm>
              <a:off x="9991" y="3191"/>
              <a:ext cx="1688" cy="31"/>
            </a:xfrm>
            <a:custGeom>
              <a:avLst/>
              <a:gdLst>
                <a:gd name="T0" fmla="*/ 1688 w 1688"/>
                <a:gd name="T1" fmla="*/ 0 h 31"/>
                <a:gd name="T2" fmla="*/ 0 w 1688"/>
                <a:gd name="T3" fmla="*/ 10 h 31"/>
                <a:gd name="T4" fmla="*/ 57 w 1688"/>
                <a:gd name="T5" fmla="*/ 31 h 31"/>
                <a:gd name="T6" fmla="*/ 1681 w 1688"/>
                <a:gd name="T7" fmla="*/ 24 h 31"/>
                <a:gd name="T8" fmla="*/ 1688 w 1688"/>
                <a:gd name="T9" fmla="*/ 0 h 31"/>
              </a:gdLst>
              <a:ahLst/>
              <a:cxnLst>
                <a:cxn ang="0">
                  <a:pos x="T0" y="T1"/>
                </a:cxn>
                <a:cxn ang="0">
                  <a:pos x="T2" y="T3"/>
                </a:cxn>
                <a:cxn ang="0">
                  <a:pos x="T4" y="T5"/>
                </a:cxn>
                <a:cxn ang="0">
                  <a:pos x="T6" y="T7"/>
                </a:cxn>
                <a:cxn ang="0">
                  <a:pos x="T8" y="T9"/>
                </a:cxn>
              </a:cxnLst>
              <a:rect l="0" t="0" r="r" b="b"/>
              <a:pathLst>
                <a:path w="1688" h="31">
                  <a:moveTo>
                    <a:pt x="1688" y="0"/>
                  </a:moveTo>
                  <a:lnTo>
                    <a:pt x="0" y="10"/>
                  </a:lnTo>
                  <a:lnTo>
                    <a:pt x="57" y="31"/>
                  </a:lnTo>
                  <a:lnTo>
                    <a:pt x="1681" y="24"/>
                  </a:lnTo>
                  <a:lnTo>
                    <a:pt x="168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1" name="Freeform 263">
              <a:extLst>
                <a:ext uri="{FF2B5EF4-FFF2-40B4-BE49-F238E27FC236}">
                  <a16:creationId xmlns:a16="http://schemas.microsoft.com/office/drawing/2014/main" id="{F2C91E6E-98B2-492B-8E54-C8CE1193958F}"/>
                </a:ext>
              </a:extLst>
            </p:cNvPr>
            <p:cNvSpPr>
              <a:spLocks/>
            </p:cNvSpPr>
            <p:nvPr/>
          </p:nvSpPr>
          <p:spPr bwMode="auto">
            <a:xfrm>
              <a:off x="9991" y="3191"/>
              <a:ext cx="1688" cy="31"/>
            </a:xfrm>
            <a:custGeom>
              <a:avLst/>
              <a:gdLst>
                <a:gd name="T0" fmla="*/ 1688 w 1688"/>
                <a:gd name="T1" fmla="*/ 0 h 31"/>
                <a:gd name="T2" fmla="*/ 0 w 1688"/>
                <a:gd name="T3" fmla="*/ 10 h 31"/>
                <a:gd name="T4" fmla="*/ 57 w 1688"/>
                <a:gd name="T5" fmla="*/ 31 h 31"/>
                <a:gd name="T6" fmla="*/ 1681 w 1688"/>
                <a:gd name="T7" fmla="*/ 24 h 31"/>
                <a:gd name="T8" fmla="*/ 1688 w 1688"/>
                <a:gd name="T9" fmla="*/ 0 h 31"/>
              </a:gdLst>
              <a:ahLst/>
              <a:cxnLst>
                <a:cxn ang="0">
                  <a:pos x="T0" y="T1"/>
                </a:cxn>
                <a:cxn ang="0">
                  <a:pos x="T2" y="T3"/>
                </a:cxn>
                <a:cxn ang="0">
                  <a:pos x="T4" y="T5"/>
                </a:cxn>
                <a:cxn ang="0">
                  <a:pos x="T6" y="T7"/>
                </a:cxn>
                <a:cxn ang="0">
                  <a:pos x="T8" y="T9"/>
                </a:cxn>
              </a:cxnLst>
              <a:rect l="0" t="0" r="r" b="b"/>
              <a:pathLst>
                <a:path w="1688" h="31">
                  <a:moveTo>
                    <a:pt x="1688" y="0"/>
                  </a:moveTo>
                  <a:lnTo>
                    <a:pt x="0" y="10"/>
                  </a:lnTo>
                  <a:lnTo>
                    <a:pt x="57" y="31"/>
                  </a:lnTo>
                  <a:lnTo>
                    <a:pt x="1681" y="24"/>
                  </a:lnTo>
                  <a:lnTo>
                    <a:pt x="168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2" name="Freeform 264">
              <a:extLst>
                <a:ext uri="{FF2B5EF4-FFF2-40B4-BE49-F238E27FC236}">
                  <a16:creationId xmlns:a16="http://schemas.microsoft.com/office/drawing/2014/main" id="{9A2D238D-99BD-4F38-A16D-2564FF29AD8B}"/>
                </a:ext>
              </a:extLst>
            </p:cNvPr>
            <p:cNvSpPr>
              <a:spLocks/>
            </p:cNvSpPr>
            <p:nvPr/>
          </p:nvSpPr>
          <p:spPr bwMode="auto">
            <a:xfrm>
              <a:off x="9772" y="3201"/>
              <a:ext cx="276" cy="23"/>
            </a:xfrm>
            <a:custGeom>
              <a:avLst/>
              <a:gdLst>
                <a:gd name="T0" fmla="*/ 219 w 276"/>
                <a:gd name="T1" fmla="*/ 0 h 23"/>
                <a:gd name="T2" fmla="*/ 0 w 276"/>
                <a:gd name="T3" fmla="*/ 2 h 23"/>
                <a:gd name="T4" fmla="*/ 12 w 276"/>
                <a:gd name="T5" fmla="*/ 23 h 23"/>
                <a:gd name="T6" fmla="*/ 276 w 276"/>
                <a:gd name="T7" fmla="*/ 21 h 23"/>
                <a:gd name="T8" fmla="*/ 219 w 276"/>
                <a:gd name="T9" fmla="*/ 0 h 23"/>
              </a:gdLst>
              <a:ahLst/>
              <a:cxnLst>
                <a:cxn ang="0">
                  <a:pos x="T0" y="T1"/>
                </a:cxn>
                <a:cxn ang="0">
                  <a:pos x="T2" y="T3"/>
                </a:cxn>
                <a:cxn ang="0">
                  <a:pos x="T4" y="T5"/>
                </a:cxn>
                <a:cxn ang="0">
                  <a:pos x="T6" y="T7"/>
                </a:cxn>
                <a:cxn ang="0">
                  <a:pos x="T8" y="T9"/>
                </a:cxn>
              </a:cxnLst>
              <a:rect l="0" t="0" r="r" b="b"/>
              <a:pathLst>
                <a:path w="276" h="23">
                  <a:moveTo>
                    <a:pt x="219" y="0"/>
                  </a:moveTo>
                  <a:lnTo>
                    <a:pt x="0" y="2"/>
                  </a:lnTo>
                  <a:lnTo>
                    <a:pt x="12" y="23"/>
                  </a:lnTo>
                  <a:lnTo>
                    <a:pt x="276" y="21"/>
                  </a:lnTo>
                  <a:lnTo>
                    <a:pt x="219"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3" name="Freeform 265">
              <a:extLst>
                <a:ext uri="{FF2B5EF4-FFF2-40B4-BE49-F238E27FC236}">
                  <a16:creationId xmlns:a16="http://schemas.microsoft.com/office/drawing/2014/main" id="{367918D9-2246-40D3-B558-03C7C5BD077B}"/>
                </a:ext>
              </a:extLst>
            </p:cNvPr>
            <p:cNvSpPr>
              <a:spLocks/>
            </p:cNvSpPr>
            <p:nvPr/>
          </p:nvSpPr>
          <p:spPr bwMode="auto">
            <a:xfrm>
              <a:off x="9772" y="3201"/>
              <a:ext cx="276" cy="23"/>
            </a:xfrm>
            <a:custGeom>
              <a:avLst/>
              <a:gdLst>
                <a:gd name="T0" fmla="*/ 219 w 276"/>
                <a:gd name="T1" fmla="*/ 0 h 23"/>
                <a:gd name="T2" fmla="*/ 0 w 276"/>
                <a:gd name="T3" fmla="*/ 2 h 23"/>
                <a:gd name="T4" fmla="*/ 12 w 276"/>
                <a:gd name="T5" fmla="*/ 23 h 23"/>
                <a:gd name="T6" fmla="*/ 276 w 276"/>
                <a:gd name="T7" fmla="*/ 21 h 23"/>
                <a:gd name="T8" fmla="*/ 219 w 276"/>
                <a:gd name="T9" fmla="*/ 0 h 23"/>
              </a:gdLst>
              <a:ahLst/>
              <a:cxnLst>
                <a:cxn ang="0">
                  <a:pos x="T0" y="T1"/>
                </a:cxn>
                <a:cxn ang="0">
                  <a:pos x="T2" y="T3"/>
                </a:cxn>
                <a:cxn ang="0">
                  <a:pos x="T4" y="T5"/>
                </a:cxn>
                <a:cxn ang="0">
                  <a:pos x="T6" y="T7"/>
                </a:cxn>
                <a:cxn ang="0">
                  <a:pos x="T8" y="T9"/>
                </a:cxn>
              </a:cxnLst>
              <a:rect l="0" t="0" r="r" b="b"/>
              <a:pathLst>
                <a:path w="276" h="23">
                  <a:moveTo>
                    <a:pt x="219" y="0"/>
                  </a:moveTo>
                  <a:lnTo>
                    <a:pt x="0" y="2"/>
                  </a:lnTo>
                  <a:lnTo>
                    <a:pt x="12" y="23"/>
                  </a:lnTo>
                  <a:lnTo>
                    <a:pt x="276" y="21"/>
                  </a:lnTo>
                  <a:lnTo>
                    <a:pt x="2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4" name="Freeform 266">
              <a:extLst>
                <a:ext uri="{FF2B5EF4-FFF2-40B4-BE49-F238E27FC236}">
                  <a16:creationId xmlns:a16="http://schemas.microsoft.com/office/drawing/2014/main" id="{50D54589-1B13-4A48-BDC6-1412B0DFD0BD}"/>
                </a:ext>
              </a:extLst>
            </p:cNvPr>
            <p:cNvSpPr>
              <a:spLocks/>
            </p:cNvSpPr>
            <p:nvPr/>
          </p:nvSpPr>
          <p:spPr bwMode="auto">
            <a:xfrm>
              <a:off x="9793" y="3114"/>
              <a:ext cx="1903" cy="33"/>
            </a:xfrm>
            <a:custGeom>
              <a:avLst/>
              <a:gdLst>
                <a:gd name="T0" fmla="*/ 1903 w 1903"/>
                <a:gd name="T1" fmla="*/ 0 h 33"/>
                <a:gd name="T2" fmla="*/ 0 w 1903"/>
                <a:gd name="T3" fmla="*/ 9 h 33"/>
                <a:gd name="T4" fmla="*/ 59 w 1903"/>
                <a:gd name="T5" fmla="*/ 33 h 33"/>
                <a:gd name="T6" fmla="*/ 1898 w 1903"/>
                <a:gd name="T7" fmla="*/ 23 h 33"/>
                <a:gd name="T8" fmla="*/ 1903 w 1903"/>
                <a:gd name="T9" fmla="*/ 0 h 33"/>
              </a:gdLst>
              <a:ahLst/>
              <a:cxnLst>
                <a:cxn ang="0">
                  <a:pos x="T0" y="T1"/>
                </a:cxn>
                <a:cxn ang="0">
                  <a:pos x="T2" y="T3"/>
                </a:cxn>
                <a:cxn ang="0">
                  <a:pos x="T4" y="T5"/>
                </a:cxn>
                <a:cxn ang="0">
                  <a:pos x="T6" y="T7"/>
                </a:cxn>
                <a:cxn ang="0">
                  <a:pos x="T8" y="T9"/>
                </a:cxn>
              </a:cxnLst>
              <a:rect l="0" t="0" r="r" b="b"/>
              <a:pathLst>
                <a:path w="1903" h="33">
                  <a:moveTo>
                    <a:pt x="1903" y="0"/>
                  </a:moveTo>
                  <a:lnTo>
                    <a:pt x="0" y="9"/>
                  </a:lnTo>
                  <a:lnTo>
                    <a:pt x="59" y="33"/>
                  </a:lnTo>
                  <a:lnTo>
                    <a:pt x="1898" y="23"/>
                  </a:lnTo>
                  <a:lnTo>
                    <a:pt x="1903"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5" name="Freeform 267">
              <a:extLst>
                <a:ext uri="{FF2B5EF4-FFF2-40B4-BE49-F238E27FC236}">
                  <a16:creationId xmlns:a16="http://schemas.microsoft.com/office/drawing/2014/main" id="{F8109034-8FC3-4B8B-B847-376D1DCA531F}"/>
                </a:ext>
              </a:extLst>
            </p:cNvPr>
            <p:cNvSpPr>
              <a:spLocks/>
            </p:cNvSpPr>
            <p:nvPr/>
          </p:nvSpPr>
          <p:spPr bwMode="auto">
            <a:xfrm>
              <a:off x="9793" y="3114"/>
              <a:ext cx="1903" cy="33"/>
            </a:xfrm>
            <a:custGeom>
              <a:avLst/>
              <a:gdLst>
                <a:gd name="T0" fmla="*/ 1903 w 1903"/>
                <a:gd name="T1" fmla="*/ 0 h 33"/>
                <a:gd name="T2" fmla="*/ 0 w 1903"/>
                <a:gd name="T3" fmla="*/ 9 h 33"/>
                <a:gd name="T4" fmla="*/ 59 w 1903"/>
                <a:gd name="T5" fmla="*/ 33 h 33"/>
                <a:gd name="T6" fmla="*/ 1898 w 1903"/>
                <a:gd name="T7" fmla="*/ 23 h 33"/>
                <a:gd name="T8" fmla="*/ 1903 w 1903"/>
                <a:gd name="T9" fmla="*/ 0 h 33"/>
              </a:gdLst>
              <a:ahLst/>
              <a:cxnLst>
                <a:cxn ang="0">
                  <a:pos x="T0" y="T1"/>
                </a:cxn>
                <a:cxn ang="0">
                  <a:pos x="T2" y="T3"/>
                </a:cxn>
                <a:cxn ang="0">
                  <a:pos x="T4" y="T5"/>
                </a:cxn>
                <a:cxn ang="0">
                  <a:pos x="T6" y="T7"/>
                </a:cxn>
                <a:cxn ang="0">
                  <a:pos x="T8" y="T9"/>
                </a:cxn>
              </a:cxnLst>
              <a:rect l="0" t="0" r="r" b="b"/>
              <a:pathLst>
                <a:path w="1903" h="33">
                  <a:moveTo>
                    <a:pt x="1903" y="0"/>
                  </a:moveTo>
                  <a:lnTo>
                    <a:pt x="0" y="9"/>
                  </a:lnTo>
                  <a:lnTo>
                    <a:pt x="59" y="33"/>
                  </a:lnTo>
                  <a:lnTo>
                    <a:pt x="1898" y="23"/>
                  </a:lnTo>
                  <a:lnTo>
                    <a:pt x="19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6" name="Freeform 268">
              <a:extLst>
                <a:ext uri="{FF2B5EF4-FFF2-40B4-BE49-F238E27FC236}">
                  <a16:creationId xmlns:a16="http://schemas.microsoft.com/office/drawing/2014/main" id="{F7EA3642-A501-4A50-B9A0-34249A8C1981}"/>
                </a:ext>
              </a:extLst>
            </p:cNvPr>
            <p:cNvSpPr>
              <a:spLocks/>
            </p:cNvSpPr>
            <p:nvPr/>
          </p:nvSpPr>
          <p:spPr bwMode="auto">
            <a:xfrm>
              <a:off x="9732" y="3123"/>
              <a:ext cx="120" cy="24"/>
            </a:xfrm>
            <a:custGeom>
              <a:avLst/>
              <a:gdLst>
                <a:gd name="T0" fmla="*/ 61 w 120"/>
                <a:gd name="T1" fmla="*/ 0 h 24"/>
                <a:gd name="T2" fmla="*/ 0 w 120"/>
                <a:gd name="T3" fmla="*/ 2 h 24"/>
                <a:gd name="T4" fmla="*/ 12 w 120"/>
                <a:gd name="T5" fmla="*/ 24 h 24"/>
                <a:gd name="T6" fmla="*/ 120 w 120"/>
                <a:gd name="T7" fmla="*/ 24 h 24"/>
                <a:gd name="T8" fmla="*/ 61 w 120"/>
                <a:gd name="T9" fmla="*/ 0 h 24"/>
              </a:gdLst>
              <a:ahLst/>
              <a:cxnLst>
                <a:cxn ang="0">
                  <a:pos x="T0" y="T1"/>
                </a:cxn>
                <a:cxn ang="0">
                  <a:pos x="T2" y="T3"/>
                </a:cxn>
                <a:cxn ang="0">
                  <a:pos x="T4" y="T5"/>
                </a:cxn>
                <a:cxn ang="0">
                  <a:pos x="T6" y="T7"/>
                </a:cxn>
                <a:cxn ang="0">
                  <a:pos x="T8" y="T9"/>
                </a:cxn>
              </a:cxnLst>
              <a:rect l="0" t="0" r="r" b="b"/>
              <a:pathLst>
                <a:path w="120" h="24">
                  <a:moveTo>
                    <a:pt x="61" y="0"/>
                  </a:moveTo>
                  <a:lnTo>
                    <a:pt x="0" y="2"/>
                  </a:lnTo>
                  <a:lnTo>
                    <a:pt x="12" y="24"/>
                  </a:lnTo>
                  <a:lnTo>
                    <a:pt x="120" y="24"/>
                  </a:lnTo>
                  <a:lnTo>
                    <a:pt x="6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sp>
          <p:nvSpPr>
            <p:cNvPr id="477" name="Freeform 269">
              <a:extLst>
                <a:ext uri="{FF2B5EF4-FFF2-40B4-BE49-F238E27FC236}">
                  <a16:creationId xmlns:a16="http://schemas.microsoft.com/office/drawing/2014/main" id="{6326FE99-779D-48E2-97F9-8A26FFCE8883}"/>
                </a:ext>
              </a:extLst>
            </p:cNvPr>
            <p:cNvSpPr>
              <a:spLocks/>
            </p:cNvSpPr>
            <p:nvPr/>
          </p:nvSpPr>
          <p:spPr bwMode="auto">
            <a:xfrm>
              <a:off x="9732" y="3123"/>
              <a:ext cx="120" cy="24"/>
            </a:xfrm>
            <a:custGeom>
              <a:avLst/>
              <a:gdLst>
                <a:gd name="T0" fmla="*/ 61 w 120"/>
                <a:gd name="T1" fmla="*/ 0 h 24"/>
                <a:gd name="T2" fmla="*/ 0 w 120"/>
                <a:gd name="T3" fmla="*/ 2 h 24"/>
                <a:gd name="T4" fmla="*/ 12 w 120"/>
                <a:gd name="T5" fmla="*/ 24 h 24"/>
                <a:gd name="T6" fmla="*/ 120 w 120"/>
                <a:gd name="T7" fmla="*/ 24 h 24"/>
                <a:gd name="T8" fmla="*/ 61 w 120"/>
                <a:gd name="T9" fmla="*/ 0 h 24"/>
              </a:gdLst>
              <a:ahLst/>
              <a:cxnLst>
                <a:cxn ang="0">
                  <a:pos x="T0" y="T1"/>
                </a:cxn>
                <a:cxn ang="0">
                  <a:pos x="T2" y="T3"/>
                </a:cxn>
                <a:cxn ang="0">
                  <a:pos x="T4" y="T5"/>
                </a:cxn>
                <a:cxn ang="0">
                  <a:pos x="T6" y="T7"/>
                </a:cxn>
                <a:cxn ang="0">
                  <a:pos x="T8" y="T9"/>
                </a:cxn>
              </a:cxnLst>
              <a:rect l="0" t="0" r="r" b="b"/>
              <a:pathLst>
                <a:path w="120" h="24">
                  <a:moveTo>
                    <a:pt x="61" y="0"/>
                  </a:moveTo>
                  <a:lnTo>
                    <a:pt x="0" y="2"/>
                  </a:lnTo>
                  <a:lnTo>
                    <a:pt x="12" y="24"/>
                  </a:lnTo>
                  <a:lnTo>
                    <a:pt x="120" y="24"/>
                  </a:lnTo>
                  <a:lnTo>
                    <a:pt x="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latin typeface="+mj-lt"/>
              </a:endParaRPr>
            </a:p>
          </p:txBody>
        </p:sp>
      </p:grpSp>
      <p:sp>
        <p:nvSpPr>
          <p:cNvPr id="287" name="Textfeld 35">
            <a:extLst>
              <a:ext uri="{FF2B5EF4-FFF2-40B4-BE49-F238E27FC236}">
                <a16:creationId xmlns:a16="http://schemas.microsoft.com/office/drawing/2014/main" id="{550F0C15-51E5-4227-BCEF-FCAE18AC1777}"/>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25338476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0"/>
                                        </p:tgtEl>
                                        <p:attrNameLst>
                                          <p:attrName>style.visibility</p:attrName>
                                        </p:attrNameLst>
                                      </p:cBhvr>
                                      <p:to>
                                        <p:strVal val="visible"/>
                                      </p:to>
                                    </p:set>
                                    <p:anim calcmode="lin" valueType="num">
                                      <p:cBhvr additive="base">
                                        <p:cTn id="7" dur="500" fill="hold"/>
                                        <p:tgtEl>
                                          <p:spTgt spid="390"/>
                                        </p:tgtEl>
                                        <p:attrNameLst>
                                          <p:attrName>ppt_x</p:attrName>
                                        </p:attrNameLst>
                                      </p:cBhvr>
                                      <p:tavLst>
                                        <p:tav tm="0">
                                          <p:val>
                                            <p:strVal val="#ppt_x"/>
                                          </p:val>
                                        </p:tav>
                                        <p:tav tm="100000">
                                          <p:val>
                                            <p:strVal val="#ppt_x"/>
                                          </p:val>
                                        </p:tav>
                                      </p:tavLst>
                                    </p:anim>
                                    <p:anim calcmode="lin" valueType="num">
                                      <p:cBhvr additive="base">
                                        <p:cTn id="8" dur="500" fill="hold"/>
                                        <p:tgtEl>
                                          <p:spTgt spid="39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7"/>
                                        </p:tgtEl>
                                        <p:attrNameLst>
                                          <p:attrName>style.visibility</p:attrName>
                                        </p:attrNameLst>
                                      </p:cBhvr>
                                      <p:to>
                                        <p:strVal val="visible"/>
                                      </p:to>
                                    </p:set>
                                    <p:anim calcmode="lin" valueType="num">
                                      <p:cBhvr additive="base">
                                        <p:cTn id="11" dur="500" fill="hold"/>
                                        <p:tgtEl>
                                          <p:spTgt spid="397"/>
                                        </p:tgtEl>
                                        <p:attrNameLst>
                                          <p:attrName>ppt_x</p:attrName>
                                        </p:attrNameLst>
                                      </p:cBhvr>
                                      <p:tavLst>
                                        <p:tav tm="0">
                                          <p:val>
                                            <p:strVal val="#ppt_x"/>
                                          </p:val>
                                        </p:tav>
                                        <p:tav tm="100000">
                                          <p:val>
                                            <p:strVal val="#ppt_x"/>
                                          </p:val>
                                        </p:tav>
                                      </p:tavLst>
                                    </p:anim>
                                    <p:anim calcmode="lin" valueType="num">
                                      <p:cBhvr additive="base">
                                        <p:cTn id="12" dur="500" fill="hold"/>
                                        <p:tgtEl>
                                          <p:spTgt spid="39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12"/>
                                        </p:tgtEl>
                                        <p:attrNameLst>
                                          <p:attrName>style.visibility</p:attrName>
                                        </p:attrNameLst>
                                      </p:cBhvr>
                                      <p:to>
                                        <p:strVal val="visible"/>
                                      </p:to>
                                    </p:set>
                                    <p:anim calcmode="lin" valueType="num">
                                      <p:cBhvr additive="base">
                                        <p:cTn id="15" dur="500" fill="hold"/>
                                        <p:tgtEl>
                                          <p:spTgt spid="412"/>
                                        </p:tgtEl>
                                        <p:attrNameLst>
                                          <p:attrName>ppt_x</p:attrName>
                                        </p:attrNameLst>
                                      </p:cBhvr>
                                      <p:tavLst>
                                        <p:tav tm="0">
                                          <p:val>
                                            <p:strVal val="#ppt_x"/>
                                          </p:val>
                                        </p:tav>
                                        <p:tav tm="100000">
                                          <p:val>
                                            <p:strVal val="#ppt_x"/>
                                          </p:val>
                                        </p:tav>
                                      </p:tavLst>
                                    </p:anim>
                                    <p:anim calcmode="lin" valueType="num">
                                      <p:cBhvr additive="base">
                                        <p:cTn id="16" dur="500" fill="hold"/>
                                        <p:tgtEl>
                                          <p:spTgt spid="4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13"/>
                                        </p:tgtEl>
                                        <p:attrNameLst>
                                          <p:attrName>style.visibility</p:attrName>
                                        </p:attrNameLst>
                                      </p:cBhvr>
                                      <p:to>
                                        <p:strVal val="visible"/>
                                      </p:to>
                                    </p:set>
                                    <p:anim calcmode="lin" valueType="num">
                                      <p:cBhvr additive="base">
                                        <p:cTn id="19" dur="500" fill="hold"/>
                                        <p:tgtEl>
                                          <p:spTgt spid="413"/>
                                        </p:tgtEl>
                                        <p:attrNameLst>
                                          <p:attrName>ppt_x</p:attrName>
                                        </p:attrNameLst>
                                      </p:cBhvr>
                                      <p:tavLst>
                                        <p:tav tm="0">
                                          <p:val>
                                            <p:strVal val="#ppt_x"/>
                                          </p:val>
                                        </p:tav>
                                        <p:tav tm="100000">
                                          <p:val>
                                            <p:strVal val="#ppt_x"/>
                                          </p:val>
                                        </p:tav>
                                      </p:tavLst>
                                    </p:anim>
                                    <p:anim calcmode="lin" valueType="num">
                                      <p:cBhvr additive="base">
                                        <p:cTn id="20" dur="500" fill="hold"/>
                                        <p:tgtEl>
                                          <p:spTgt spid="4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14"/>
                                        </p:tgtEl>
                                        <p:attrNameLst>
                                          <p:attrName>style.visibility</p:attrName>
                                        </p:attrNameLst>
                                      </p:cBhvr>
                                      <p:to>
                                        <p:strVal val="visible"/>
                                      </p:to>
                                    </p:set>
                                    <p:anim calcmode="lin" valueType="num">
                                      <p:cBhvr additive="base">
                                        <p:cTn id="23" dur="500" fill="hold"/>
                                        <p:tgtEl>
                                          <p:spTgt spid="414"/>
                                        </p:tgtEl>
                                        <p:attrNameLst>
                                          <p:attrName>ppt_x</p:attrName>
                                        </p:attrNameLst>
                                      </p:cBhvr>
                                      <p:tavLst>
                                        <p:tav tm="0">
                                          <p:val>
                                            <p:strVal val="#ppt_x"/>
                                          </p:val>
                                        </p:tav>
                                        <p:tav tm="100000">
                                          <p:val>
                                            <p:strVal val="#ppt_x"/>
                                          </p:val>
                                        </p:tav>
                                      </p:tavLst>
                                    </p:anim>
                                    <p:anim calcmode="lin" valueType="num">
                                      <p:cBhvr additive="base">
                                        <p:cTn id="24" dur="500" fill="hold"/>
                                        <p:tgtEl>
                                          <p:spTgt spid="4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5"/>
                                        </p:tgtEl>
                                        <p:attrNameLst>
                                          <p:attrName>style.visibility</p:attrName>
                                        </p:attrNameLst>
                                      </p:cBhvr>
                                      <p:to>
                                        <p:strVal val="visible"/>
                                      </p:to>
                                    </p:set>
                                    <p:anim calcmode="lin" valueType="num">
                                      <p:cBhvr additive="base">
                                        <p:cTn id="27" dur="500" fill="hold"/>
                                        <p:tgtEl>
                                          <p:spTgt spid="415"/>
                                        </p:tgtEl>
                                        <p:attrNameLst>
                                          <p:attrName>ppt_x</p:attrName>
                                        </p:attrNameLst>
                                      </p:cBhvr>
                                      <p:tavLst>
                                        <p:tav tm="0">
                                          <p:val>
                                            <p:strVal val="#ppt_x"/>
                                          </p:val>
                                        </p:tav>
                                        <p:tav tm="100000">
                                          <p:val>
                                            <p:strVal val="#ppt_x"/>
                                          </p:val>
                                        </p:tav>
                                      </p:tavLst>
                                    </p:anim>
                                    <p:anim calcmode="lin" valueType="num">
                                      <p:cBhvr additive="base">
                                        <p:cTn id="28" dur="500" fill="hold"/>
                                        <p:tgtEl>
                                          <p:spTgt spid="4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6"/>
                                        </p:tgtEl>
                                        <p:attrNameLst>
                                          <p:attrName>style.visibility</p:attrName>
                                        </p:attrNameLst>
                                      </p:cBhvr>
                                      <p:to>
                                        <p:strVal val="visible"/>
                                      </p:to>
                                    </p:set>
                                    <p:anim calcmode="lin" valueType="num">
                                      <p:cBhvr additive="base">
                                        <p:cTn id="31" dur="500" fill="hold"/>
                                        <p:tgtEl>
                                          <p:spTgt spid="406"/>
                                        </p:tgtEl>
                                        <p:attrNameLst>
                                          <p:attrName>ppt_x</p:attrName>
                                        </p:attrNameLst>
                                      </p:cBhvr>
                                      <p:tavLst>
                                        <p:tav tm="0">
                                          <p:val>
                                            <p:strVal val="#ppt_x"/>
                                          </p:val>
                                        </p:tav>
                                        <p:tav tm="100000">
                                          <p:val>
                                            <p:strVal val="#ppt_x"/>
                                          </p:val>
                                        </p:tav>
                                      </p:tavLst>
                                    </p:anim>
                                    <p:anim calcmode="lin" valueType="num">
                                      <p:cBhvr additive="base">
                                        <p:cTn id="32" dur="500" fill="hold"/>
                                        <p:tgtEl>
                                          <p:spTgt spid="40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7"/>
                                        </p:tgtEl>
                                        <p:attrNameLst>
                                          <p:attrName>style.visibility</p:attrName>
                                        </p:attrNameLst>
                                      </p:cBhvr>
                                      <p:to>
                                        <p:strVal val="visible"/>
                                      </p:to>
                                    </p:set>
                                    <p:anim calcmode="lin" valueType="num">
                                      <p:cBhvr additive="base">
                                        <p:cTn id="35" dur="500" fill="hold"/>
                                        <p:tgtEl>
                                          <p:spTgt spid="407"/>
                                        </p:tgtEl>
                                        <p:attrNameLst>
                                          <p:attrName>ppt_x</p:attrName>
                                        </p:attrNameLst>
                                      </p:cBhvr>
                                      <p:tavLst>
                                        <p:tav tm="0">
                                          <p:val>
                                            <p:strVal val="#ppt_x"/>
                                          </p:val>
                                        </p:tav>
                                        <p:tav tm="100000">
                                          <p:val>
                                            <p:strVal val="#ppt_x"/>
                                          </p:val>
                                        </p:tav>
                                      </p:tavLst>
                                    </p:anim>
                                    <p:anim calcmode="lin" valueType="num">
                                      <p:cBhvr additive="base">
                                        <p:cTn id="36" dur="500" fill="hold"/>
                                        <p:tgtEl>
                                          <p:spTgt spid="40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17"/>
                                        </p:tgtEl>
                                        <p:attrNameLst>
                                          <p:attrName>style.visibility</p:attrName>
                                        </p:attrNameLst>
                                      </p:cBhvr>
                                      <p:to>
                                        <p:strVal val="visible"/>
                                      </p:to>
                                    </p:set>
                                    <p:anim calcmode="lin" valueType="num">
                                      <p:cBhvr additive="base">
                                        <p:cTn id="39" dur="500" fill="hold"/>
                                        <p:tgtEl>
                                          <p:spTgt spid="417"/>
                                        </p:tgtEl>
                                        <p:attrNameLst>
                                          <p:attrName>ppt_x</p:attrName>
                                        </p:attrNameLst>
                                      </p:cBhvr>
                                      <p:tavLst>
                                        <p:tav tm="0">
                                          <p:val>
                                            <p:strVal val="#ppt_x"/>
                                          </p:val>
                                        </p:tav>
                                        <p:tav tm="100000">
                                          <p:val>
                                            <p:strVal val="#ppt_x"/>
                                          </p:val>
                                        </p:tav>
                                      </p:tavLst>
                                    </p:anim>
                                    <p:anim calcmode="lin" valueType="num">
                                      <p:cBhvr additive="base">
                                        <p:cTn id="40" dur="500" fill="hold"/>
                                        <p:tgtEl>
                                          <p:spTgt spid="41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04"/>
                                        </p:tgtEl>
                                        <p:attrNameLst>
                                          <p:attrName>style.visibility</p:attrName>
                                        </p:attrNameLst>
                                      </p:cBhvr>
                                      <p:to>
                                        <p:strVal val="visible"/>
                                      </p:to>
                                    </p:set>
                                    <p:anim calcmode="lin" valueType="num">
                                      <p:cBhvr additive="base">
                                        <p:cTn id="43" dur="500" fill="hold"/>
                                        <p:tgtEl>
                                          <p:spTgt spid="404"/>
                                        </p:tgtEl>
                                        <p:attrNameLst>
                                          <p:attrName>ppt_x</p:attrName>
                                        </p:attrNameLst>
                                      </p:cBhvr>
                                      <p:tavLst>
                                        <p:tav tm="0">
                                          <p:val>
                                            <p:strVal val="#ppt_x"/>
                                          </p:val>
                                        </p:tav>
                                        <p:tav tm="100000">
                                          <p:val>
                                            <p:strVal val="#ppt_x"/>
                                          </p:val>
                                        </p:tav>
                                      </p:tavLst>
                                    </p:anim>
                                    <p:anim calcmode="lin" valueType="num">
                                      <p:cBhvr additive="base">
                                        <p:cTn id="44" dur="500" fill="hold"/>
                                        <p:tgtEl>
                                          <p:spTgt spid="40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7"/>
                                        </p:tgtEl>
                                        <p:attrNameLst>
                                          <p:attrName>style.visibility</p:attrName>
                                        </p:attrNameLst>
                                      </p:cBhvr>
                                      <p:to>
                                        <p:strVal val="visible"/>
                                      </p:to>
                                    </p:set>
                                    <p:anim calcmode="lin" valueType="num">
                                      <p:cBhvr additive="base">
                                        <p:cTn id="47" dur="500" fill="hold"/>
                                        <p:tgtEl>
                                          <p:spTgt spid="287"/>
                                        </p:tgtEl>
                                        <p:attrNameLst>
                                          <p:attrName>ppt_x</p:attrName>
                                        </p:attrNameLst>
                                      </p:cBhvr>
                                      <p:tavLst>
                                        <p:tav tm="0">
                                          <p:val>
                                            <p:strVal val="#ppt_x"/>
                                          </p:val>
                                        </p:tav>
                                        <p:tav tm="100000">
                                          <p:val>
                                            <p:strVal val="#ppt_x"/>
                                          </p:val>
                                        </p:tav>
                                      </p:tavLst>
                                    </p:anim>
                                    <p:anim calcmode="lin" valueType="num">
                                      <p:cBhvr additive="base">
                                        <p:cTn id="48" dur="500" fill="hold"/>
                                        <p:tgtEl>
                                          <p:spTgt spid="2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 grpId="0" animBg="1"/>
      <p:bldP spid="413" grpId="0"/>
      <p:bldP spid="414" grpId="0"/>
      <p:bldP spid="406" grpId="0"/>
      <p:bldP spid="407" grpId="0"/>
      <p:bldP spid="417" grpId="0"/>
      <p:bldP spid="2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0" name="Gruppieren 389"/>
          <p:cNvGrpSpPr/>
          <p:nvPr/>
        </p:nvGrpSpPr>
        <p:grpSpPr>
          <a:xfrm>
            <a:off x="1992493" y="3574863"/>
            <a:ext cx="4437439" cy="8479424"/>
            <a:chOff x="1160757" y="3751847"/>
            <a:chExt cx="4437439" cy="6780373"/>
          </a:xfrm>
        </p:grpSpPr>
        <p:sp>
          <p:nvSpPr>
            <p:cNvPr id="391" name="Shape 603"/>
            <p:cNvSpPr/>
            <p:nvPr/>
          </p:nvSpPr>
          <p:spPr>
            <a:xfrm>
              <a:off x="1160757" y="6937501"/>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Kurum İçi Koordinasyon Hizmetleri</a:t>
              </a:r>
            </a:p>
          </p:txBody>
        </p:sp>
        <p:sp>
          <p:nvSpPr>
            <p:cNvPr id="392" name="Shape 604"/>
            <p:cNvSpPr/>
            <p:nvPr/>
          </p:nvSpPr>
          <p:spPr>
            <a:xfrm>
              <a:off x="2206432" y="6231577"/>
              <a:ext cx="3391763"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14</a:t>
              </a:r>
              <a:r>
                <a:rPr lang="de-DE" sz="3001" b="1" dirty="0">
                  <a:latin typeface="+mj-lt"/>
                  <a:ea typeface="Roboto"/>
                  <a:cs typeface="Roboto"/>
                  <a:sym typeface="Roboto"/>
                </a:rPr>
                <a:t> </a:t>
              </a:r>
              <a:r>
                <a:rPr lang="tr-TR" sz="3001" dirty="0">
                  <a:latin typeface="+mj-lt"/>
                  <a:ea typeface="Roboto"/>
                  <a:cs typeface="Roboto"/>
                  <a:sym typeface="Roboto"/>
                </a:rPr>
                <a:t>İdari İşler</a:t>
              </a:r>
              <a:endParaRPr lang="id-ID" sz="3001" dirty="0">
                <a:latin typeface="+mj-lt"/>
                <a:ea typeface="Roboto"/>
                <a:cs typeface="Roboto"/>
                <a:sym typeface="Roboto"/>
              </a:endParaRPr>
            </a:p>
          </p:txBody>
        </p:sp>
        <p:sp>
          <p:nvSpPr>
            <p:cNvPr id="393" name="Shape 609"/>
            <p:cNvSpPr/>
            <p:nvPr/>
          </p:nvSpPr>
          <p:spPr>
            <a:xfrm>
              <a:off x="1160757" y="948427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Personel Bordro ve Özlük Hakları Yönetimi. (İnsan Kaynakları, İşçi Maaşlar)</a:t>
              </a:r>
            </a:p>
          </p:txBody>
        </p:sp>
        <p:sp>
          <p:nvSpPr>
            <p:cNvPr id="394" name="Shape 610"/>
            <p:cNvSpPr/>
            <p:nvPr/>
          </p:nvSpPr>
          <p:spPr>
            <a:xfrm>
              <a:off x="1265758" y="8778357"/>
              <a:ext cx="4332436" cy="459447"/>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15</a:t>
              </a:r>
              <a:r>
                <a:rPr lang="de-DE" sz="3001" b="1" dirty="0">
                  <a:latin typeface="+mj-lt"/>
                  <a:ea typeface="Roboto"/>
                  <a:cs typeface="Roboto"/>
                  <a:sym typeface="Roboto"/>
                </a:rPr>
                <a:t> </a:t>
              </a:r>
              <a:r>
                <a:rPr lang="tr-TR" sz="3001" dirty="0">
                  <a:latin typeface="+mj-lt"/>
                  <a:ea typeface="Roboto"/>
                  <a:cs typeface="Roboto"/>
                  <a:sym typeface="Roboto"/>
                </a:rPr>
                <a:t>İK</a:t>
              </a:r>
              <a:endParaRPr lang="id-ID" sz="3001" dirty="0">
                <a:latin typeface="+mj-lt"/>
                <a:ea typeface="Roboto"/>
                <a:cs typeface="Roboto"/>
                <a:sym typeface="Roboto"/>
              </a:endParaRPr>
            </a:p>
          </p:txBody>
        </p:sp>
        <p:sp>
          <p:nvSpPr>
            <p:cNvPr id="395" name="Shape 615"/>
            <p:cNvSpPr/>
            <p:nvPr/>
          </p:nvSpPr>
          <p:spPr>
            <a:xfrm>
              <a:off x="1160757" y="445776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tr-TR" dirty="0">
                  <a:solidFill>
                    <a:schemeClr val="accent3"/>
                  </a:solidFill>
                  <a:latin typeface="+mj-lt"/>
                  <a:ea typeface="Roboto"/>
                  <a:cs typeface="Roboto"/>
                  <a:sym typeface="Roboto"/>
                </a:rPr>
                <a:t>Dava ve Karar Yönetimi</a:t>
              </a:r>
            </a:p>
          </p:txBody>
        </p:sp>
        <p:sp>
          <p:nvSpPr>
            <p:cNvPr id="396" name="Shape 616"/>
            <p:cNvSpPr/>
            <p:nvPr/>
          </p:nvSpPr>
          <p:spPr>
            <a:xfrm>
              <a:off x="1160758" y="3751847"/>
              <a:ext cx="4437438"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13</a:t>
              </a:r>
              <a:r>
                <a:rPr lang="de-DE" sz="3001" b="1" dirty="0">
                  <a:latin typeface="+mj-lt"/>
                  <a:ea typeface="Roboto"/>
                  <a:cs typeface="Roboto"/>
                  <a:sym typeface="Roboto"/>
                </a:rPr>
                <a:t> </a:t>
              </a:r>
              <a:r>
                <a:rPr lang="tr-TR" sz="3001" dirty="0">
                  <a:latin typeface="+mj-lt"/>
                  <a:ea typeface="Roboto"/>
                  <a:cs typeface="Roboto"/>
                  <a:sym typeface="Roboto"/>
                </a:rPr>
                <a:t>Hukuk</a:t>
              </a:r>
              <a:endParaRPr lang="id-ID" sz="3001" dirty="0">
                <a:latin typeface="+mj-lt"/>
                <a:ea typeface="Roboto"/>
                <a:cs typeface="Roboto"/>
                <a:sym typeface="Roboto"/>
              </a:endParaRPr>
            </a:p>
          </p:txBody>
        </p:sp>
      </p:grpSp>
      <p:grpSp>
        <p:nvGrpSpPr>
          <p:cNvPr id="397" name="Gruppieren 396"/>
          <p:cNvGrpSpPr/>
          <p:nvPr/>
        </p:nvGrpSpPr>
        <p:grpSpPr>
          <a:xfrm>
            <a:off x="18157684" y="3574865"/>
            <a:ext cx="4474847" cy="6780373"/>
            <a:chOff x="18836380" y="3751847"/>
            <a:chExt cx="4474847" cy="6780373"/>
          </a:xfrm>
        </p:grpSpPr>
        <p:sp>
          <p:nvSpPr>
            <p:cNvPr id="398" name="Shape 601"/>
            <p:cNvSpPr/>
            <p:nvPr/>
          </p:nvSpPr>
          <p:spPr>
            <a:xfrm>
              <a:off x="18873791" y="6937501"/>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Yangın Yönetimi</a:t>
              </a:r>
            </a:p>
          </p:txBody>
        </p:sp>
        <p:sp>
          <p:nvSpPr>
            <p:cNvPr id="399" name="Shape 602"/>
            <p:cNvSpPr/>
            <p:nvPr/>
          </p:nvSpPr>
          <p:spPr>
            <a:xfrm>
              <a:off x="18865877" y="6231577"/>
              <a:ext cx="3151460"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17</a:t>
              </a:r>
              <a:r>
                <a:rPr lang="de-DE" sz="3001" b="1" dirty="0">
                  <a:latin typeface="+mj-lt"/>
                  <a:ea typeface="Roboto"/>
                  <a:cs typeface="Roboto"/>
                  <a:sym typeface="Roboto"/>
                </a:rPr>
                <a:t> </a:t>
              </a:r>
              <a:r>
                <a:rPr lang="tr-TR" sz="3001" dirty="0">
                  <a:latin typeface="+mj-lt"/>
                  <a:ea typeface="Roboto"/>
                  <a:cs typeface="Roboto"/>
                  <a:sym typeface="Roboto"/>
                </a:rPr>
                <a:t>İtfaiye</a:t>
              </a:r>
              <a:endParaRPr lang="id-ID" sz="3001" dirty="0">
                <a:latin typeface="+mj-lt"/>
                <a:ea typeface="Roboto"/>
                <a:cs typeface="Roboto"/>
                <a:sym typeface="Roboto"/>
              </a:endParaRPr>
            </a:p>
          </p:txBody>
        </p:sp>
        <p:sp>
          <p:nvSpPr>
            <p:cNvPr id="400" name="Shape 607"/>
            <p:cNvSpPr/>
            <p:nvPr/>
          </p:nvSpPr>
          <p:spPr>
            <a:xfrm>
              <a:off x="18873791" y="948427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Kreş ve Gündüz Bakımevi Yönetimi</a:t>
              </a:r>
            </a:p>
          </p:txBody>
        </p:sp>
        <p:sp>
          <p:nvSpPr>
            <p:cNvPr id="401" name="Shape 608"/>
            <p:cNvSpPr/>
            <p:nvPr/>
          </p:nvSpPr>
          <p:spPr>
            <a:xfrm>
              <a:off x="18865881" y="8778354"/>
              <a:ext cx="4109434"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18</a:t>
              </a:r>
              <a:r>
                <a:rPr lang="de-DE" sz="3001" b="1" dirty="0">
                  <a:latin typeface="+mj-lt"/>
                  <a:ea typeface="Roboto"/>
                  <a:cs typeface="Roboto"/>
                  <a:sym typeface="Roboto"/>
                </a:rPr>
                <a:t> </a:t>
              </a:r>
              <a:r>
                <a:rPr lang="tr-TR" sz="3001" dirty="0">
                  <a:latin typeface="+mj-lt"/>
                  <a:ea typeface="Roboto"/>
                  <a:cs typeface="Roboto"/>
                  <a:sym typeface="Roboto"/>
                </a:rPr>
                <a:t>Kreş</a:t>
              </a:r>
              <a:endParaRPr lang="id-ID" sz="3001" dirty="0">
                <a:latin typeface="+mj-lt"/>
                <a:ea typeface="Roboto"/>
                <a:cs typeface="Roboto"/>
                <a:sym typeface="Roboto"/>
              </a:endParaRPr>
            </a:p>
          </p:txBody>
        </p:sp>
        <p:sp>
          <p:nvSpPr>
            <p:cNvPr id="402" name="Shape 613"/>
            <p:cNvSpPr/>
            <p:nvPr/>
          </p:nvSpPr>
          <p:spPr>
            <a:xfrm>
              <a:off x="18873791" y="445776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Lokasyon ve Bina Yönetimi</a:t>
              </a:r>
            </a:p>
          </p:txBody>
        </p:sp>
        <p:sp>
          <p:nvSpPr>
            <p:cNvPr id="403" name="Shape 614"/>
            <p:cNvSpPr/>
            <p:nvPr/>
          </p:nvSpPr>
          <p:spPr>
            <a:xfrm>
              <a:off x="18836380" y="3751847"/>
              <a:ext cx="3334808"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16</a:t>
              </a:r>
              <a:r>
                <a:rPr lang="de-DE" sz="3001" b="1" dirty="0">
                  <a:latin typeface="+mj-lt"/>
                  <a:ea typeface="Roboto"/>
                  <a:cs typeface="Roboto"/>
                  <a:sym typeface="Roboto"/>
                </a:rPr>
                <a:t> </a:t>
              </a:r>
              <a:r>
                <a:rPr lang="tr-TR" sz="3001" dirty="0">
                  <a:latin typeface="+mj-lt"/>
                  <a:ea typeface="Roboto"/>
                  <a:cs typeface="Roboto"/>
                  <a:sym typeface="Roboto"/>
                </a:rPr>
                <a:t>İmar</a:t>
              </a:r>
              <a:endParaRPr lang="id-ID" sz="3001" dirty="0">
                <a:latin typeface="+mj-lt"/>
                <a:ea typeface="Roboto"/>
                <a:cs typeface="Roboto"/>
                <a:sym typeface="Roboto"/>
              </a:endParaRPr>
            </a:p>
          </p:txBody>
        </p:sp>
      </p:grpSp>
      <p:sp>
        <p:nvSpPr>
          <p:cNvPr id="412"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413" name="Textfeld 412"/>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Modül Bileşenleri</a:t>
            </a:r>
            <a:endParaRPr lang="de-DE" sz="2500" dirty="0">
              <a:latin typeface="Calibri Light" panose="020F0302020204030204" pitchFamily="34" charset="0"/>
            </a:endParaRPr>
          </a:p>
        </p:txBody>
      </p:sp>
      <p:sp>
        <p:nvSpPr>
          <p:cNvPr id="414" name="Textfeld 413"/>
          <p:cNvSpPr txBox="1"/>
          <p:nvPr/>
        </p:nvSpPr>
        <p:spPr>
          <a:xfrm>
            <a:off x="21752258" y="12223017"/>
            <a:ext cx="1963151" cy="707886"/>
          </a:xfrm>
          <a:prstGeom prst="rect">
            <a:avLst/>
          </a:prstGeom>
          <a:noFill/>
        </p:spPr>
        <p:txBody>
          <a:bodyPr wrap="square" rtlCol="0">
            <a:spAutoFit/>
          </a:bodyPr>
          <a:lstStyle/>
          <a:p>
            <a:pPr algn="r"/>
            <a:fld id="{260E2A6B-A809-4840-BF14-8648BC0BDF87}" type="slidenum">
              <a:rPr lang="id-ID" sz="4000" smtClean="0">
                <a:solidFill>
                  <a:schemeClr val="accent3"/>
                </a:solidFill>
                <a:latin typeface="Century Gothic" panose="020B0502020202020204" pitchFamily="34" charset="0"/>
                <a:cs typeface="Calibri Light"/>
              </a:rPr>
              <a:pPr algn="r"/>
              <a:t>14</a:t>
            </a:fld>
            <a:endParaRPr lang="de-DE" sz="4000" b="1">
              <a:solidFill>
                <a:schemeClr val="accent3"/>
              </a:solidFill>
              <a:latin typeface="Century Gothic" panose="020B0502020202020204" pitchFamily="34" charset="0"/>
            </a:endParaRPr>
          </a:p>
        </p:txBody>
      </p:sp>
      <p:cxnSp>
        <p:nvCxnSpPr>
          <p:cNvPr id="415" name="Gerader Verbinder 414"/>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6" name="Textfeld 26">
            <a:extLst>
              <a:ext uri="{FF2B5EF4-FFF2-40B4-BE49-F238E27FC236}">
                <a16:creationId xmlns:a16="http://schemas.microsoft.com/office/drawing/2014/main" id="{128A545E-EDB0-4776-A962-9E154876498E}"/>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07" name="Textfeld 30">
            <a:extLst>
              <a:ext uri="{FF2B5EF4-FFF2-40B4-BE49-F238E27FC236}">
                <a16:creationId xmlns:a16="http://schemas.microsoft.com/office/drawing/2014/main" id="{BD1B51DA-35CE-459A-966B-827C99EC7A59}"/>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08" name="Resim 407">
            <a:extLst>
              <a:ext uri="{FF2B5EF4-FFF2-40B4-BE49-F238E27FC236}">
                <a16:creationId xmlns:a16="http://schemas.microsoft.com/office/drawing/2014/main" id="{E3B106B7-4CC4-4E25-9D30-3D2B44812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17" name="Textfeld 29">
            <a:extLst>
              <a:ext uri="{FF2B5EF4-FFF2-40B4-BE49-F238E27FC236}">
                <a16:creationId xmlns:a16="http://schemas.microsoft.com/office/drawing/2014/main" id="{CBCD7A17-02A0-4EE5-A8CD-626A4319A60F}"/>
              </a:ext>
            </a:extLst>
          </p:cNvPr>
          <p:cNvSpPr txBox="1"/>
          <p:nvPr/>
        </p:nvSpPr>
        <p:spPr>
          <a:xfrm>
            <a:off x="1753652" y="2377272"/>
            <a:ext cx="20804467" cy="400110"/>
          </a:xfrm>
          <a:prstGeom prst="rect">
            <a:avLst/>
          </a:prstGeom>
          <a:noFill/>
        </p:spPr>
        <p:txBody>
          <a:bodyPr wrap="square" rtlCol="0">
            <a:spAutoFit/>
          </a:bodyPr>
          <a:lstStyle/>
          <a:p>
            <a:pPr algn="ctr"/>
            <a:r>
              <a:rPr lang="tr-TR" sz="2000" b="1" dirty="0"/>
              <a:t>Modül Bileşenleri</a:t>
            </a:r>
            <a:endParaRPr lang="de-DE" sz="2000" b="1" dirty="0"/>
          </a:p>
        </p:txBody>
      </p:sp>
      <p:grpSp>
        <p:nvGrpSpPr>
          <p:cNvPr id="404" name="Gruppieren 45">
            <a:extLst>
              <a:ext uri="{FF2B5EF4-FFF2-40B4-BE49-F238E27FC236}">
                <a16:creationId xmlns:a16="http://schemas.microsoft.com/office/drawing/2014/main" id="{1E7A1659-F2D1-4B4A-A591-045DE9256C45}"/>
              </a:ext>
            </a:extLst>
          </p:cNvPr>
          <p:cNvGrpSpPr/>
          <p:nvPr/>
        </p:nvGrpSpPr>
        <p:grpSpPr>
          <a:xfrm>
            <a:off x="10182264" y="5130550"/>
            <a:ext cx="4012737" cy="3985448"/>
            <a:chOff x="10182264" y="5130550"/>
            <a:chExt cx="4012737" cy="3985448"/>
          </a:xfrm>
        </p:grpSpPr>
        <p:sp>
          <p:nvSpPr>
            <p:cNvPr id="405" name="Arc 98">
              <a:extLst>
                <a:ext uri="{FF2B5EF4-FFF2-40B4-BE49-F238E27FC236}">
                  <a16:creationId xmlns:a16="http://schemas.microsoft.com/office/drawing/2014/main" id="{E2C0DC4A-ABF8-4E44-BA32-C5400893C914}"/>
                </a:ext>
              </a:extLst>
            </p:cNvPr>
            <p:cNvSpPr/>
            <p:nvPr/>
          </p:nvSpPr>
          <p:spPr>
            <a:xfrm flipV="1">
              <a:off x="10182264" y="5155984"/>
              <a:ext cx="4012737" cy="3960014"/>
            </a:xfrm>
            <a:prstGeom prst="arc">
              <a:avLst>
                <a:gd name="adj1" fmla="val 16200000"/>
                <a:gd name="adj2" fmla="val 4563804"/>
              </a:avLst>
            </a:prstGeom>
            <a:ln w="254000" cap="rnd"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lIns="182843" tIns="91422" rIns="182843" bIns="91422" rtlCol="0" anchor="ctr"/>
            <a:lstStyle/>
            <a:p>
              <a:pPr algn="ctr"/>
              <a:endParaRPr lang="en-US" sz="6400">
                <a:latin typeface="+mj-lt"/>
              </a:endParaRPr>
            </a:p>
          </p:txBody>
        </p:sp>
        <p:sp>
          <p:nvSpPr>
            <p:cNvPr id="409" name="Ellipse 50">
              <a:extLst>
                <a:ext uri="{FF2B5EF4-FFF2-40B4-BE49-F238E27FC236}">
                  <a16:creationId xmlns:a16="http://schemas.microsoft.com/office/drawing/2014/main" id="{1F8BE1CE-C694-4E62-A33A-D04738161BF3}"/>
                </a:ext>
              </a:extLst>
            </p:cNvPr>
            <p:cNvSpPr/>
            <p:nvPr/>
          </p:nvSpPr>
          <p:spPr>
            <a:xfrm rot="1412016">
              <a:off x="12591308" y="5130550"/>
              <a:ext cx="171468" cy="171468"/>
            </a:xfrm>
            <a:prstGeom prst="ellipse">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grpSp>
      <p:grpSp>
        <p:nvGrpSpPr>
          <p:cNvPr id="410" name="Gruppieren 52">
            <a:extLst>
              <a:ext uri="{FF2B5EF4-FFF2-40B4-BE49-F238E27FC236}">
                <a16:creationId xmlns:a16="http://schemas.microsoft.com/office/drawing/2014/main" id="{D8B77827-5835-44BF-89B2-82F252D8418C}"/>
              </a:ext>
            </a:extLst>
          </p:cNvPr>
          <p:cNvGrpSpPr/>
          <p:nvPr/>
        </p:nvGrpSpPr>
        <p:grpSpPr>
          <a:xfrm>
            <a:off x="9538125" y="4520317"/>
            <a:ext cx="5301013" cy="5231363"/>
            <a:chOff x="9538125" y="4520317"/>
            <a:chExt cx="5301013" cy="5231363"/>
          </a:xfrm>
        </p:grpSpPr>
        <p:sp>
          <p:nvSpPr>
            <p:cNvPr id="411" name="Arc 97">
              <a:extLst>
                <a:ext uri="{FF2B5EF4-FFF2-40B4-BE49-F238E27FC236}">
                  <a16:creationId xmlns:a16="http://schemas.microsoft.com/office/drawing/2014/main" id="{68C28B70-B0CE-4A61-9222-479E382F3978}"/>
                </a:ext>
              </a:extLst>
            </p:cNvPr>
            <p:cNvSpPr/>
            <p:nvPr/>
          </p:nvSpPr>
          <p:spPr>
            <a:xfrm flipV="1">
              <a:off x="9538125" y="4520317"/>
              <a:ext cx="5301013" cy="5231363"/>
            </a:xfrm>
            <a:prstGeom prst="arc">
              <a:avLst>
                <a:gd name="adj1" fmla="val 16200000"/>
                <a:gd name="adj2" fmla="val 8053755"/>
              </a:avLst>
            </a:prstGeom>
            <a:ln w="254000" cap="rnd"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lIns="182843" tIns="91422" rIns="182843" bIns="91422" rtlCol="0" anchor="ctr"/>
            <a:lstStyle/>
            <a:p>
              <a:pPr algn="ctr"/>
              <a:endParaRPr lang="en-US" sz="6400">
                <a:latin typeface="+mj-lt"/>
              </a:endParaRPr>
            </a:p>
          </p:txBody>
        </p:sp>
        <p:sp>
          <p:nvSpPr>
            <p:cNvPr id="416" name="Ellipse 64">
              <a:extLst>
                <a:ext uri="{FF2B5EF4-FFF2-40B4-BE49-F238E27FC236}">
                  <a16:creationId xmlns:a16="http://schemas.microsoft.com/office/drawing/2014/main" id="{6478D5A1-1B78-4A7C-9CFC-76EF2DE53801}"/>
                </a:ext>
              </a:extLst>
            </p:cNvPr>
            <p:cNvSpPr/>
            <p:nvPr/>
          </p:nvSpPr>
          <p:spPr>
            <a:xfrm>
              <a:off x="10278881" y="5143637"/>
              <a:ext cx="171468" cy="171468"/>
            </a:xfrm>
            <a:prstGeom prst="ellipse">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grpSp>
      <p:grpSp>
        <p:nvGrpSpPr>
          <p:cNvPr id="418" name="Gruppieren 66">
            <a:extLst>
              <a:ext uri="{FF2B5EF4-FFF2-40B4-BE49-F238E27FC236}">
                <a16:creationId xmlns:a16="http://schemas.microsoft.com/office/drawing/2014/main" id="{33AD1357-C370-47DE-95FC-18B7D80566E6}"/>
              </a:ext>
            </a:extLst>
          </p:cNvPr>
          <p:cNvGrpSpPr/>
          <p:nvPr/>
        </p:nvGrpSpPr>
        <p:grpSpPr>
          <a:xfrm>
            <a:off x="8895639" y="3886270"/>
            <a:ext cx="6585982" cy="6499451"/>
            <a:chOff x="8895639" y="3886270"/>
            <a:chExt cx="6585982" cy="6499451"/>
          </a:xfrm>
        </p:grpSpPr>
        <p:sp>
          <p:nvSpPr>
            <p:cNvPr id="419" name="Arc 100">
              <a:extLst>
                <a:ext uri="{FF2B5EF4-FFF2-40B4-BE49-F238E27FC236}">
                  <a16:creationId xmlns:a16="http://schemas.microsoft.com/office/drawing/2014/main" id="{A1AFA25B-C9CE-429F-BCBA-BDB81833526D}"/>
                </a:ext>
              </a:extLst>
            </p:cNvPr>
            <p:cNvSpPr/>
            <p:nvPr/>
          </p:nvSpPr>
          <p:spPr>
            <a:xfrm flipV="1">
              <a:off x="8895639" y="3886270"/>
              <a:ext cx="6585982" cy="6499451"/>
            </a:xfrm>
            <a:prstGeom prst="arc">
              <a:avLst>
                <a:gd name="adj1" fmla="val 16200000"/>
                <a:gd name="adj2" fmla="val 12599466"/>
              </a:avLst>
            </a:prstGeom>
            <a:ln w="254000" cap="rnd"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lIns="182843" tIns="91422" rIns="182843" bIns="91422" rtlCol="0" anchor="ctr"/>
            <a:lstStyle/>
            <a:p>
              <a:pPr algn="ctr"/>
              <a:endParaRPr lang="en-US" sz="6400">
                <a:latin typeface="+mj-lt"/>
              </a:endParaRPr>
            </a:p>
          </p:txBody>
        </p:sp>
        <p:sp>
          <p:nvSpPr>
            <p:cNvPr id="420" name="Ellipse 72">
              <a:extLst>
                <a:ext uri="{FF2B5EF4-FFF2-40B4-BE49-F238E27FC236}">
                  <a16:creationId xmlns:a16="http://schemas.microsoft.com/office/drawing/2014/main" id="{AE64C35C-850B-4438-83AB-E10D5652340F}"/>
                </a:ext>
              </a:extLst>
            </p:cNvPr>
            <p:cNvSpPr/>
            <p:nvPr/>
          </p:nvSpPr>
          <p:spPr>
            <a:xfrm rot="1470436">
              <a:off x="9250496" y="8679478"/>
              <a:ext cx="171468" cy="171468"/>
            </a:xfrm>
            <a:prstGeom prst="ellipse">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grpSp>
      <p:grpSp>
        <p:nvGrpSpPr>
          <p:cNvPr id="421" name="Gruppieren 74">
            <a:extLst>
              <a:ext uri="{FF2B5EF4-FFF2-40B4-BE49-F238E27FC236}">
                <a16:creationId xmlns:a16="http://schemas.microsoft.com/office/drawing/2014/main" id="{1C948A55-FDEF-4C66-BB74-D634539BA582}"/>
              </a:ext>
            </a:extLst>
          </p:cNvPr>
          <p:cNvGrpSpPr/>
          <p:nvPr/>
        </p:nvGrpSpPr>
        <p:grpSpPr>
          <a:xfrm>
            <a:off x="10777582" y="5793950"/>
            <a:ext cx="2770965" cy="2684097"/>
            <a:chOff x="10777582" y="5793950"/>
            <a:chExt cx="2770965" cy="2684097"/>
          </a:xfrm>
        </p:grpSpPr>
        <p:sp>
          <p:nvSpPr>
            <p:cNvPr id="422" name="Arc 99">
              <a:extLst>
                <a:ext uri="{FF2B5EF4-FFF2-40B4-BE49-F238E27FC236}">
                  <a16:creationId xmlns:a16="http://schemas.microsoft.com/office/drawing/2014/main" id="{0DEB1DD0-5216-42F8-8A9B-5D1E9B1273F0}"/>
                </a:ext>
              </a:extLst>
            </p:cNvPr>
            <p:cNvSpPr/>
            <p:nvPr/>
          </p:nvSpPr>
          <p:spPr>
            <a:xfrm flipV="1">
              <a:off x="10828715" y="5793950"/>
              <a:ext cx="2719832" cy="2684097"/>
            </a:xfrm>
            <a:prstGeom prst="arc">
              <a:avLst>
                <a:gd name="adj1" fmla="val 16200000"/>
                <a:gd name="adj2" fmla="val 10062058"/>
              </a:avLst>
            </a:prstGeom>
            <a:ln w="254000" cap="rnd"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lIns="182843" tIns="91422" rIns="182843" bIns="91422" rtlCol="0" anchor="ctr"/>
            <a:lstStyle/>
            <a:p>
              <a:pPr algn="ctr"/>
              <a:endParaRPr lang="en-US" sz="6400">
                <a:latin typeface="+mj-lt"/>
              </a:endParaRPr>
            </a:p>
          </p:txBody>
        </p:sp>
        <p:sp>
          <p:nvSpPr>
            <p:cNvPr id="423" name="Ellipse 80">
              <a:extLst>
                <a:ext uri="{FF2B5EF4-FFF2-40B4-BE49-F238E27FC236}">
                  <a16:creationId xmlns:a16="http://schemas.microsoft.com/office/drawing/2014/main" id="{34DA75F2-63CF-471D-971F-670FC92B3B47}"/>
                </a:ext>
              </a:extLst>
            </p:cNvPr>
            <p:cNvSpPr/>
            <p:nvPr/>
          </p:nvSpPr>
          <p:spPr>
            <a:xfrm rot="2427305">
              <a:off x="10777582" y="6758958"/>
              <a:ext cx="171468" cy="171468"/>
            </a:xfrm>
            <a:prstGeom prst="ellipse">
              <a:avLst/>
            </a:prstGeom>
            <a:solidFill>
              <a:schemeClr val="bg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grpSp>
      <p:sp>
        <p:nvSpPr>
          <p:cNvPr id="36" name="Textfeld 35">
            <a:extLst>
              <a:ext uri="{FF2B5EF4-FFF2-40B4-BE49-F238E27FC236}">
                <a16:creationId xmlns:a16="http://schemas.microsoft.com/office/drawing/2014/main" id="{FF726CB1-2B8D-4457-982C-7BE4CBB287CF}"/>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677362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0"/>
                                        </p:tgtEl>
                                        <p:attrNameLst>
                                          <p:attrName>style.visibility</p:attrName>
                                        </p:attrNameLst>
                                      </p:cBhvr>
                                      <p:to>
                                        <p:strVal val="visible"/>
                                      </p:to>
                                    </p:set>
                                    <p:anim calcmode="lin" valueType="num">
                                      <p:cBhvr additive="base">
                                        <p:cTn id="7" dur="500" fill="hold"/>
                                        <p:tgtEl>
                                          <p:spTgt spid="390"/>
                                        </p:tgtEl>
                                        <p:attrNameLst>
                                          <p:attrName>ppt_x</p:attrName>
                                        </p:attrNameLst>
                                      </p:cBhvr>
                                      <p:tavLst>
                                        <p:tav tm="0">
                                          <p:val>
                                            <p:strVal val="#ppt_x"/>
                                          </p:val>
                                        </p:tav>
                                        <p:tav tm="100000">
                                          <p:val>
                                            <p:strVal val="#ppt_x"/>
                                          </p:val>
                                        </p:tav>
                                      </p:tavLst>
                                    </p:anim>
                                    <p:anim calcmode="lin" valueType="num">
                                      <p:cBhvr additive="base">
                                        <p:cTn id="8" dur="500" fill="hold"/>
                                        <p:tgtEl>
                                          <p:spTgt spid="39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7"/>
                                        </p:tgtEl>
                                        <p:attrNameLst>
                                          <p:attrName>style.visibility</p:attrName>
                                        </p:attrNameLst>
                                      </p:cBhvr>
                                      <p:to>
                                        <p:strVal val="visible"/>
                                      </p:to>
                                    </p:set>
                                    <p:anim calcmode="lin" valueType="num">
                                      <p:cBhvr additive="base">
                                        <p:cTn id="11" dur="500" fill="hold"/>
                                        <p:tgtEl>
                                          <p:spTgt spid="397"/>
                                        </p:tgtEl>
                                        <p:attrNameLst>
                                          <p:attrName>ppt_x</p:attrName>
                                        </p:attrNameLst>
                                      </p:cBhvr>
                                      <p:tavLst>
                                        <p:tav tm="0">
                                          <p:val>
                                            <p:strVal val="#ppt_x"/>
                                          </p:val>
                                        </p:tav>
                                        <p:tav tm="100000">
                                          <p:val>
                                            <p:strVal val="#ppt_x"/>
                                          </p:val>
                                        </p:tav>
                                      </p:tavLst>
                                    </p:anim>
                                    <p:anim calcmode="lin" valueType="num">
                                      <p:cBhvr additive="base">
                                        <p:cTn id="12" dur="500" fill="hold"/>
                                        <p:tgtEl>
                                          <p:spTgt spid="39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12"/>
                                        </p:tgtEl>
                                        <p:attrNameLst>
                                          <p:attrName>style.visibility</p:attrName>
                                        </p:attrNameLst>
                                      </p:cBhvr>
                                      <p:to>
                                        <p:strVal val="visible"/>
                                      </p:to>
                                    </p:set>
                                    <p:anim calcmode="lin" valueType="num">
                                      <p:cBhvr additive="base">
                                        <p:cTn id="15" dur="500" fill="hold"/>
                                        <p:tgtEl>
                                          <p:spTgt spid="412"/>
                                        </p:tgtEl>
                                        <p:attrNameLst>
                                          <p:attrName>ppt_x</p:attrName>
                                        </p:attrNameLst>
                                      </p:cBhvr>
                                      <p:tavLst>
                                        <p:tav tm="0">
                                          <p:val>
                                            <p:strVal val="#ppt_x"/>
                                          </p:val>
                                        </p:tav>
                                        <p:tav tm="100000">
                                          <p:val>
                                            <p:strVal val="#ppt_x"/>
                                          </p:val>
                                        </p:tav>
                                      </p:tavLst>
                                    </p:anim>
                                    <p:anim calcmode="lin" valueType="num">
                                      <p:cBhvr additive="base">
                                        <p:cTn id="16" dur="500" fill="hold"/>
                                        <p:tgtEl>
                                          <p:spTgt spid="4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13"/>
                                        </p:tgtEl>
                                        <p:attrNameLst>
                                          <p:attrName>style.visibility</p:attrName>
                                        </p:attrNameLst>
                                      </p:cBhvr>
                                      <p:to>
                                        <p:strVal val="visible"/>
                                      </p:to>
                                    </p:set>
                                    <p:anim calcmode="lin" valueType="num">
                                      <p:cBhvr additive="base">
                                        <p:cTn id="19" dur="500" fill="hold"/>
                                        <p:tgtEl>
                                          <p:spTgt spid="413"/>
                                        </p:tgtEl>
                                        <p:attrNameLst>
                                          <p:attrName>ppt_x</p:attrName>
                                        </p:attrNameLst>
                                      </p:cBhvr>
                                      <p:tavLst>
                                        <p:tav tm="0">
                                          <p:val>
                                            <p:strVal val="#ppt_x"/>
                                          </p:val>
                                        </p:tav>
                                        <p:tav tm="100000">
                                          <p:val>
                                            <p:strVal val="#ppt_x"/>
                                          </p:val>
                                        </p:tav>
                                      </p:tavLst>
                                    </p:anim>
                                    <p:anim calcmode="lin" valueType="num">
                                      <p:cBhvr additive="base">
                                        <p:cTn id="20" dur="500" fill="hold"/>
                                        <p:tgtEl>
                                          <p:spTgt spid="4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14"/>
                                        </p:tgtEl>
                                        <p:attrNameLst>
                                          <p:attrName>style.visibility</p:attrName>
                                        </p:attrNameLst>
                                      </p:cBhvr>
                                      <p:to>
                                        <p:strVal val="visible"/>
                                      </p:to>
                                    </p:set>
                                    <p:anim calcmode="lin" valueType="num">
                                      <p:cBhvr additive="base">
                                        <p:cTn id="23" dur="500" fill="hold"/>
                                        <p:tgtEl>
                                          <p:spTgt spid="414"/>
                                        </p:tgtEl>
                                        <p:attrNameLst>
                                          <p:attrName>ppt_x</p:attrName>
                                        </p:attrNameLst>
                                      </p:cBhvr>
                                      <p:tavLst>
                                        <p:tav tm="0">
                                          <p:val>
                                            <p:strVal val="#ppt_x"/>
                                          </p:val>
                                        </p:tav>
                                        <p:tav tm="100000">
                                          <p:val>
                                            <p:strVal val="#ppt_x"/>
                                          </p:val>
                                        </p:tav>
                                      </p:tavLst>
                                    </p:anim>
                                    <p:anim calcmode="lin" valueType="num">
                                      <p:cBhvr additive="base">
                                        <p:cTn id="24" dur="500" fill="hold"/>
                                        <p:tgtEl>
                                          <p:spTgt spid="4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5"/>
                                        </p:tgtEl>
                                        <p:attrNameLst>
                                          <p:attrName>style.visibility</p:attrName>
                                        </p:attrNameLst>
                                      </p:cBhvr>
                                      <p:to>
                                        <p:strVal val="visible"/>
                                      </p:to>
                                    </p:set>
                                    <p:anim calcmode="lin" valueType="num">
                                      <p:cBhvr additive="base">
                                        <p:cTn id="27" dur="500" fill="hold"/>
                                        <p:tgtEl>
                                          <p:spTgt spid="415"/>
                                        </p:tgtEl>
                                        <p:attrNameLst>
                                          <p:attrName>ppt_x</p:attrName>
                                        </p:attrNameLst>
                                      </p:cBhvr>
                                      <p:tavLst>
                                        <p:tav tm="0">
                                          <p:val>
                                            <p:strVal val="#ppt_x"/>
                                          </p:val>
                                        </p:tav>
                                        <p:tav tm="100000">
                                          <p:val>
                                            <p:strVal val="#ppt_x"/>
                                          </p:val>
                                        </p:tav>
                                      </p:tavLst>
                                    </p:anim>
                                    <p:anim calcmode="lin" valueType="num">
                                      <p:cBhvr additive="base">
                                        <p:cTn id="28" dur="500" fill="hold"/>
                                        <p:tgtEl>
                                          <p:spTgt spid="4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6"/>
                                        </p:tgtEl>
                                        <p:attrNameLst>
                                          <p:attrName>style.visibility</p:attrName>
                                        </p:attrNameLst>
                                      </p:cBhvr>
                                      <p:to>
                                        <p:strVal val="visible"/>
                                      </p:to>
                                    </p:set>
                                    <p:anim calcmode="lin" valueType="num">
                                      <p:cBhvr additive="base">
                                        <p:cTn id="31" dur="500" fill="hold"/>
                                        <p:tgtEl>
                                          <p:spTgt spid="406"/>
                                        </p:tgtEl>
                                        <p:attrNameLst>
                                          <p:attrName>ppt_x</p:attrName>
                                        </p:attrNameLst>
                                      </p:cBhvr>
                                      <p:tavLst>
                                        <p:tav tm="0">
                                          <p:val>
                                            <p:strVal val="#ppt_x"/>
                                          </p:val>
                                        </p:tav>
                                        <p:tav tm="100000">
                                          <p:val>
                                            <p:strVal val="#ppt_x"/>
                                          </p:val>
                                        </p:tav>
                                      </p:tavLst>
                                    </p:anim>
                                    <p:anim calcmode="lin" valueType="num">
                                      <p:cBhvr additive="base">
                                        <p:cTn id="32" dur="500" fill="hold"/>
                                        <p:tgtEl>
                                          <p:spTgt spid="40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7"/>
                                        </p:tgtEl>
                                        <p:attrNameLst>
                                          <p:attrName>style.visibility</p:attrName>
                                        </p:attrNameLst>
                                      </p:cBhvr>
                                      <p:to>
                                        <p:strVal val="visible"/>
                                      </p:to>
                                    </p:set>
                                    <p:anim calcmode="lin" valueType="num">
                                      <p:cBhvr additive="base">
                                        <p:cTn id="35" dur="500" fill="hold"/>
                                        <p:tgtEl>
                                          <p:spTgt spid="407"/>
                                        </p:tgtEl>
                                        <p:attrNameLst>
                                          <p:attrName>ppt_x</p:attrName>
                                        </p:attrNameLst>
                                      </p:cBhvr>
                                      <p:tavLst>
                                        <p:tav tm="0">
                                          <p:val>
                                            <p:strVal val="#ppt_x"/>
                                          </p:val>
                                        </p:tav>
                                        <p:tav tm="100000">
                                          <p:val>
                                            <p:strVal val="#ppt_x"/>
                                          </p:val>
                                        </p:tav>
                                      </p:tavLst>
                                    </p:anim>
                                    <p:anim calcmode="lin" valueType="num">
                                      <p:cBhvr additive="base">
                                        <p:cTn id="36" dur="500" fill="hold"/>
                                        <p:tgtEl>
                                          <p:spTgt spid="40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17"/>
                                        </p:tgtEl>
                                        <p:attrNameLst>
                                          <p:attrName>style.visibility</p:attrName>
                                        </p:attrNameLst>
                                      </p:cBhvr>
                                      <p:to>
                                        <p:strVal val="visible"/>
                                      </p:to>
                                    </p:set>
                                    <p:anim calcmode="lin" valueType="num">
                                      <p:cBhvr additive="base">
                                        <p:cTn id="39" dur="500" fill="hold"/>
                                        <p:tgtEl>
                                          <p:spTgt spid="417"/>
                                        </p:tgtEl>
                                        <p:attrNameLst>
                                          <p:attrName>ppt_x</p:attrName>
                                        </p:attrNameLst>
                                      </p:cBhvr>
                                      <p:tavLst>
                                        <p:tav tm="0">
                                          <p:val>
                                            <p:strVal val="#ppt_x"/>
                                          </p:val>
                                        </p:tav>
                                        <p:tav tm="100000">
                                          <p:val>
                                            <p:strVal val="#ppt_x"/>
                                          </p:val>
                                        </p:tav>
                                      </p:tavLst>
                                    </p:anim>
                                    <p:anim calcmode="lin" valueType="num">
                                      <p:cBhvr additive="base">
                                        <p:cTn id="40" dur="500" fill="hold"/>
                                        <p:tgtEl>
                                          <p:spTgt spid="41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04"/>
                                        </p:tgtEl>
                                        <p:attrNameLst>
                                          <p:attrName>style.visibility</p:attrName>
                                        </p:attrNameLst>
                                      </p:cBhvr>
                                      <p:to>
                                        <p:strVal val="visible"/>
                                      </p:to>
                                    </p:set>
                                    <p:anim calcmode="lin" valueType="num">
                                      <p:cBhvr additive="base">
                                        <p:cTn id="43" dur="500" fill="hold"/>
                                        <p:tgtEl>
                                          <p:spTgt spid="404"/>
                                        </p:tgtEl>
                                        <p:attrNameLst>
                                          <p:attrName>ppt_x</p:attrName>
                                        </p:attrNameLst>
                                      </p:cBhvr>
                                      <p:tavLst>
                                        <p:tav tm="0">
                                          <p:val>
                                            <p:strVal val="#ppt_x"/>
                                          </p:val>
                                        </p:tav>
                                        <p:tav tm="100000">
                                          <p:val>
                                            <p:strVal val="#ppt_x"/>
                                          </p:val>
                                        </p:tav>
                                      </p:tavLst>
                                    </p:anim>
                                    <p:anim calcmode="lin" valueType="num">
                                      <p:cBhvr additive="base">
                                        <p:cTn id="44" dur="500" fill="hold"/>
                                        <p:tgtEl>
                                          <p:spTgt spid="40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10"/>
                                        </p:tgtEl>
                                        <p:attrNameLst>
                                          <p:attrName>style.visibility</p:attrName>
                                        </p:attrNameLst>
                                      </p:cBhvr>
                                      <p:to>
                                        <p:strVal val="visible"/>
                                      </p:to>
                                    </p:set>
                                    <p:anim calcmode="lin" valueType="num">
                                      <p:cBhvr additive="base">
                                        <p:cTn id="47" dur="500" fill="hold"/>
                                        <p:tgtEl>
                                          <p:spTgt spid="410"/>
                                        </p:tgtEl>
                                        <p:attrNameLst>
                                          <p:attrName>ppt_x</p:attrName>
                                        </p:attrNameLst>
                                      </p:cBhvr>
                                      <p:tavLst>
                                        <p:tav tm="0">
                                          <p:val>
                                            <p:strVal val="#ppt_x"/>
                                          </p:val>
                                        </p:tav>
                                        <p:tav tm="100000">
                                          <p:val>
                                            <p:strVal val="#ppt_x"/>
                                          </p:val>
                                        </p:tav>
                                      </p:tavLst>
                                    </p:anim>
                                    <p:anim calcmode="lin" valueType="num">
                                      <p:cBhvr additive="base">
                                        <p:cTn id="48" dur="500" fill="hold"/>
                                        <p:tgtEl>
                                          <p:spTgt spid="4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18"/>
                                        </p:tgtEl>
                                        <p:attrNameLst>
                                          <p:attrName>style.visibility</p:attrName>
                                        </p:attrNameLst>
                                      </p:cBhvr>
                                      <p:to>
                                        <p:strVal val="visible"/>
                                      </p:to>
                                    </p:set>
                                    <p:anim calcmode="lin" valueType="num">
                                      <p:cBhvr additive="base">
                                        <p:cTn id="51" dur="500" fill="hold"/>
                                        <p:tgtEl>
                                          <p:spTgt spid="418"/>
                                        </p:tgtEl>
                                        <p:attrNameLst>
                                          <p:attrName>ppt_x</p:attrName>
                                        </p:attrNameLst>
                                      </p:cBhvr>
                                      <p:tavLst>
                                        <p:tav tm="0">
                                          <p:val>
                                            <p:strVal val="#ppt_x"/>
                                          </p:val>
                                        </p:tav>
                                        <p:tav tm="100000">
                                          <p:val>
                                            <p:strVal val="#ppt_x"/>
                                          </p:val>
                                        </p:tav>
                                      </p:tavLst>
                                    </p:anim>
                                    <p:anim calcmode="lin" valueType="num">
                                      <p:cBhvr additive="base">
                                        <p:cTn id="52" dur="500" fill="hold"/>
                                        <p:tgtEl>
                                          <p:spTgt spid="41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21"/>
                                        </p:tgtEl>
                                        <p:attrNameLst>
                                          <p:attrName>style.visibility</p:attrName>
                                        </p:attrNameLst>
                                      </p:cBhvr>
                                      <p:to>
                                        <p:strVal val="visible"/>
                                      </p:to>
                                    </p:set>
                                    <p:anim calcmode="lin" valueType="num">
                                      <p:cBhvr additive="base">
                                        <p:cTn id="55" dur="500" fill="hold"/>
                                        <p:tgtEl>
                                          <p:spTgt spid="421"/>
                                        </p:tgtEl>
                                        <p:attrNameLst>
                                          <p:attrName>ppt_x</p:attrName>
                                        </p:attrNameLst>
                                      </p:cBhvr>
                                      <p:tavLst>
                                        <p:tav tm="0">
                                          <p:val>
                                            <p:strVal val="#ppt_x"/>
                                          </p:val>
                                        </p:tav>
                                        <p:tav tm="100000">
                                          <p:val>
                                            <p:strVal val="#ppt_x"/>
                                          </p:val>
                                        </p:tav>
                                      </p:tavLst>
                                    </p:anim>
                                    <p:anim calcmode="lin" valueType="num">
                                      <p:cBhvr additive="base">
                                        <p:cTn id="56" dur="500" fill="hold"/>
                                        <p:tgtEl>
                                          <p:spTgt spid="42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 grpId="0" animBg="1"/>
      <p:bldP spid="413" grpId="0"/>
      <p:bldP spid="414" grpId="0"/>
      <p:bldP spid="406" grpId="0"/>
      <p:bldP spid="407" grpId="0"/>
      <p:bldP spid="417"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0" name="Gruppieren 389"/>
          <p:cNvGrpSpPr/>
          <p:nvPr/>
        </p:nvGrpSpPr>
        <p:grpSpPr>
          <a:xfrm>
            <a:off x="1992493" y="3574863"/>
            <a:ext cx="4437439" cy="8479424"/>
            <a:chOff x="1160757" y="3751847"/>
            <a:chExt cx="4437439" cy="6780373"/>
          </a:xfrm>
        </p:grpSpPr>
        <p:sp>
          <p:nvSpPr>
            <p:cNvPr id="391" name="Shape 603"/>
            <p:cNvSpPr/>
            <p:nvPr/>
          </p:nvSpPr>
          <p:spPr>
            <a:xfrm>
              <a:off x="1160757" y="6937501"/>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Kütüphane Yönetimi</a:t>
              </a:r>
            </a:p>
          </p:txBody>
        </p:sp>
        <p:sp>
          <p:nvSpPr>
            <p:cNvPr id="392" name="Shape 604"/>
            <p:cNvSpPr/>
            <p:nvPr/>
          </p:nvSpPr>
          <p:spPr>
            <a:xfrm>
              <a:off x="2206432" y="6231577"/>
              <a:ext cx="3391763"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20</a:t>
              </a:r>
              <a:r>
                <a:rPr lang="de-DE" sz="3001" b="1" dirty="0">
                  <a:latin typeface="+mj-lt"/>
                  <a:ea typeface="Roboto"/>
                  <a:cs typeface="Roboto"/>
                  <a:sym typeface="Roboto"/>
                </a:rPr>
                <a:t> </a:t>
              </a:r>
              <a:r>
                <a:rPr lang="tr-TR" sz="3001" dirty="0">
                  <a:latin typeface="+mj-lt"/>
                  <a:ea typeface="Roboto"/>
                  <a:cs typeface="Roboto"/>
                  <a:sym typeface="Roboto"/>
                </a:rPr>
                <a:t>Kütüphane</a:t>
              </a:r>
              <a:endParaRPr lang="id-ID" sz="3001" dirty="0">
                <a:latin typeface="+mj-lt"/>
                <a:ea typeface="Roboto"/>
                <a:cs typeface="Roboto"/>
                <a:sym typeface="Roboto"/>
              </a:endParaRPr>
            </a:p>
          </p:txBody>
        </p:sp>
        <p:sp>
          <p:nvSpPr>
            <p:cNvPr id="393" name="Shape 609"/>
            <p:cNvSpPr/>
            <p:nvPr/>
          </p:nvSpPr>
          <p:spPr>
            <a:xfrm>
              <a:off x="1160757" y="948427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Her Yerden Kesintisiz Yönetim.</a:t>
              </a:r>
            </a:p>
          </p:txBody>
        </p:sp>
        <p:sp>
          <p:nvSpPr>
            <p:cNvPr id="394" name="Shape 610"/>
            <p:cNvSpPr/>
            <p:nvPr/>
          </p:nvSpPr>
          <p:spPr>
            <a:xfrm>
              <a:off x="1265758" y="8778357"/>
              <a:ext cx="4332436" cy="459447"/>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21 </a:t>
              </a:r>
              <a:r>
                <a:rPr lang="tr-TR" sz="3001" dirty="0">
                  <a:latin typeface="+mj-lt"/>
                  <a:ea typeface="Roboto"/>
                  <a:cs typeface="Roboto"/>
                  <a:sym typeface="Roboto"/>
                </a:rPr>
                <a:t>Mobil Uygulama</a:t>
              </a:r>
              <a:endParaRPr lang="id-ID" sz="3001" dirty="0">
                <a:latin typeface="+mj-lt"/>
                <a:ea typeface="Roboto"/>
                <a:cs typeface="Roboto"/>
                <a:sym typeface="Roboto"/>
              </a:endParaRPr>
            </a:p>
          </p:txBody>
        </p:sp>
        <p:sp>
          <p:nvSpPr>
            <p:cNvPr id="395" name="Shape 615"/>
            <p:cNvSpPr/>
            <p:nvPr/>
          </p:nvSpPr>
          <p:spPr>
            <a:xfrm>
              <a:off x="1160757" y="445776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tr-TR" dirty="0">
                  <a:solidFill>
                    <a:schemeClr val="accent3"/>
                  </a:solidFill>
                  <a:latin typeface="+mj-lt"/>
                  <a:ea typeface="Roboto"/>
                  <a:cs typeface="Roboto"/>
                  <a:sym typeface="Roboto"/>
                </a:rPr>
                <a:t>Festival, Konser ve Diğer Kültürel Faaliyet Yönetimi</a:t>
              </a:r>
            </a:p>
          </p:txBody>
        </p:sp>
        <p:sp>
          <p:nvSpPr>
            <p:cNvPr id="396" name="Shape 616"/>
            <p:cNvSpPr/>
            <p:nvPr/>
          </p:nvSpPr>
          <p:spPr>
            <a:xfrm>
              <a:off x="1160758" y="3751847"/>
              <a:ext cx="4437438"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19</a:t>
              </a:r>
              <a:r>
                <a:rPr lang="de-DE" sz="3001" b="1" dirty="0">
                  <a:latin typeface="+mj-lt"/>
                  <a:ea typeface="Roboto"/>
                  <a:cs typeface="Roboto"/>
                  <a:sym typeface="Roboto"/>
                </a:rPr>
                <a:t> </a:t>
              </a:r>
              <a:r>
                <a:rPr lang="tr-TR" sz="3001" dirty="0">
                  <a:latin typeface="+mj-lt"/>
                  <a:ea typeface="Roboto"/>
                  <a:cs typeface="Roboto"/>
                  <a:sym typeface="Roboto"/>
                </a:rPr>
                <a:t>Kültür</a:t>
              </a:r>
              <a:endParaRPr lang="id-ID" sz="3001" dirty="0">
                <a:latin typeface="+mj-lt"/>
                <a:ea typeface="Roboto"/>
                <a:cs typeface="Roboto"/>
                <a:sym typeface="Roboto"/>
              </a:endParaRPr>
            </a:p>
          </p:txBody>
        </p:sp>
      </p:grpSp>
      <p:grpSp>
        <p:nvGrpSpPr>
          <p:cNvPr id="397" name="Gruppieren 396"/>
          <p:cNvGrpSpPr/>
          <p:nvPr/>
        </p:nvGrpSpPr>
        <p:grpSpPr>
          <a:xfrm>
            <a:off x="18157684" y="3574865"/>
            <a:ext cx="4474847" cy="6780373"/>
            <a:chOff x="18836380" y="3751847"/>
            <a:chExt cx="4474847" cy="6780373"/>
          </a:xfrm>
        </p:grpSpPr>
        <p:sp>
          <p:nvSpPr>
            <p:cNvPr id="398" name="Shape 601"/>
            <p:cNvSpPr/>
            <p:nvPr/>
          </p:nvSpPr>
          <p:spPr>
            <a:xfrm>
              <a:off x="18873791" y="6937501"/>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Güvenlik ve Olay Yönetimi</a:t>
              </a:r>
            </a:p>
          </p:txBody>
        </p:sp>
        <p:sp>
          <p:nvSpPr>
            <p:cNvPr id="399" name="Shape 602"/>
            <p:cNvSpPr/>
            <p:nvPr/>
          </p:nvSpPr>
          <p:spPr>
            <a:xfrm>
              <a:off x="18865877" y="6231577"/>
              <a:ext cx="3151460"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23</a:t>
              </a:r>
              <a:r>
                <a:rPr lang="de-DE" sz="3001" b="1" dirty="0">
                  <a:latin typeface="+mj-lt"/>
                  <a:ea typeface="Roboto"/>
                  <a:cs typeface="Roboto"/>
                  <a:sym typeface="Roboto"/>
                </a:rPr>
                <a:t> </a:t>
              </a:r>
              <a:r>
                <a:rPr lang="tr-TR" sz="3001" dirty="0">
                  <a:latin typeface="+mj-lt"/>
                  <a:ea typeface="Roboto"/>
                  <a:cs typeface="Roboto"/>
                  <a:sym typeface="Roboto"/>
                </a:rPr>
                <a:t>Özel Güvenlik</a:t>
              </a:r>
              <a:endParaRPr lang="id-ID" sz="3001" dirty="0">
                <a:latin typeface="+mj-lt"/>
                <a:ea typeface="Roboto"/>
                <a:cs typeface="Roboto"/>
                <a:sym typeface="Roboto"/>
              </a:endParaRPr>
            </a:p>
          </p:txBody>
        </p:sp>
        <p:sp>
          <p:nvSpPr>
            <p:cNvPr id="400" name="Shape 607"/>
            <p:cNvSpPr/>
            <p:nvPr/>
          </p:nvSpPr>
          <p:spPr>
            <a:xfrm>
              <a:off x="18873791" y="948427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Yeşil Alan Yönetimi</a:t>
              </a:r>
            </a:p>
          </p:txBody>
        </p:sp>
        <p:sp>
          <p:nvSpPr>
            <p:cNvPr id="401" name="Shape 608"/>
            <p:cNvSpPr/>
            <p:nvPr/>
          </p:nvSpPr>
          <p:spPr>
            <a:xfrm>
              <a:off x="18865881" y="8778354"/>
              <a:ext cx="4109434"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24</a:t>
              </a:r>
              <a:r>
                <a:rPr lang="de-DE" sz="3001" b="1" dirty="0">
                  <a:latin typeface="+mj-lt"/>
                  <a:ea typeface="Roboto"/>
                  <a:cs typeface="Roboto"/>
                  <a:sym typeface="Roboto"/>
                </a:rPr>
                <a:t> </a:t>
              </a:r>
              <a:r>
                <a:rPr lang="tr-TR" sz="3001" dirty="0">
                  <a:latin typeface="+mj-lt"/>
                  <a:ea typeface="Roboto"/>
                  <a:cs typeface="Roboto"/>
                  <a:sym typeface="Roboto"/>
                </a:rPr>
                <a:t>Park Bahçe</a:t>
              </a:r>
              <a:endParaRPr lang="id-ID" sz="3001" dirty="0">
                <a:latin typeface="+mj-lt"/>
                <a:ea typeface="Roboto"/>
                <a:cs typeface="Roboto"/>
                <a:sym typeface="Roboto"/>
              </a:endParaRPr>
            </a:p>
          </p:txBody>
        </p:sp>
        <p:sp>
          <p:nvSpPr>
            <p:cNvPr id="402" name="Shape 613"/>
            <p:cNvSpPr/>
            <p:nvPr/>
          </p:nvSpPr>
          <p:spPr>
            <a:xfrm>
              <a:off x="18873791" y="445776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Kurumsal Finans ve Bütçe Yönetimi</a:t>
              </a:r>
            </a:p>
          </p:txBody>
        </p:sp>
        <p:sp>
          <p:nvSpPr>
            <p:cNvPr id="403" name="Shape 614"/>
            <p:cNvSpPr/>
            <p:nvPr/>
          </p:nvSpPr>
          <p:spPr>
            <a:xfrm>
              <a:off x="18836380" y="3751847"/>
              <a:ext cx="3334808"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22</a:t>
              </a:r>
              <a:r>
                <a:rPr lang="de-DE" sz="3001" b="1" dirty="0">
                  <a:latin typeface="+mj-lt"/>
                  <a:ea typeface="Roboto"/>
                  <a:cs typeface="Roboto"/>
                  <a:sym typeface="Roboto"/>
                </a:rPr>
                <a:t> </a:t>
              </a:r>
              <a:r>
                <a:rPr lang="tr-TR" sz="3001" dirty="0">
                  <a:latin typeface="+mj-lt"/>
                  <a:ea typeface="Roboto"/>
                  <a:cs typeface="Roboto"/>
                  <a:sym typeface="Roboto"/>
                </a:rPr>
                <a:t>Muhasebe</a:t>
              </a:r>
              <a:endParaRPr lang="id-ID" sz="3001" dirty="0">
                <a:latin typeface="+mj-lt"/>
                <a:ea typeface="Roboto"/>
                <a:cs typeface="Roboto"/>
                <a:sym typeface="Roboto"/>
              </a:endParaRPr>
            </a:p>
          </p:txBody>
        </p:sp>
      </p:grpSp>
      <p:sp>
        <p:nvSpPr>
          <p:cNvPr id="412"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413" name="Textfeld 412"/>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Modül Bileşenleri</a:t>
            </a:r>
            <a:endParaRPr lang="de-DE" sz="2500" dirty="0">
              <a:latin typeface="Calibri Light" panose="020F0302020204030204" pitchFamily="34" charset="0"/>
            </a:endParaRPr>
          </a:p>
        </p:txBody>
      </p:sp>
      <p:sp>
        <p:nvSpPr>
          <p:cNvPr id="414" name="Textfeld 413"/>
          <p:cNvSpPr txBox="1"/>
          <p:nvPr/>
        </p:nvSpPr>
        <p:spPr>
          <a:xfrm>
            <a:off x="21752258" y="12223017"/>
            <a:ext cx="1963151" cy="707886"/>
          </a:xfrm>
          <a:prstGeom prst="rect">
            <a:avLst/>
          </a:prstGeom>
          <a:noFill/>
        </p:spPr>
        <p:txBody>
          <a:bodyPr wrap="square" rtlCol="0">
            <a:spAutoFit/>
          </a:bodyPr>
          <a:lstStyle/>
          <a:p>
            <a:pPr algn="r"/>
            <a:fld id="{260E2A6B-A809-4840-BF14-8648BC0BDF87}" type="slidenum">
              <a:rPr lang="id-ID" sz="4000" smtClean="0">
                <a:solidFill>
                  <a:schemeClr val="accent3"/>
                </a:solidFill>
                <a:latin typeface="Century Gothic" panose="020B0502020202020204" pitchFamily="34" charset="0"/>
                <a:cs typeface="Calibri Light"/>
              </a:rPr>
              <a:pPr algn="r"/>
              <a:t>15</a:t>
            </a:fld>
            <a:endParaRPr lang="de-DE" sz="4000" b="1">
              <a:solidFill>
                <a:schemeClr val="accent3"/>
              </a:solidFill>
              <a:latin typeface="Century Gothic" panose="020B0502020202020204" pitchFamily="34" charset="0"/>
            </a:endParaRPr>
          </a:p>
        </p:txBody>
      </p:sp>
      <p:cxnSp>
        <p:nvCxnSpPr>
          <p:cNvPr id="415" name="Gerader Verbinder 414"/>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6" name="Textfeld 26">
            <a:extLst>
              <a:ext uri="{FF2B5EF4-FFF2-40B4-BE49-F238E27FC236}">
                <a16:creationId xmlns:a16="http://schemas.microsoft.com/office/drawing/2014/main" id="{128A545E-EDB0-4776-A962-9E154876498E}"/>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07" name="Textfeld 30">
            <a:extLst>
              <a:ext uri="{FF2B5EF4-FFF2-40B4-BE49-F238E27FC236}">
                <a16:creationId xmlns:a16="http://schemas.microsoft.com/office/drawing/2014/main" id="{BD1B51DA-35CE-459A-966B-827C99EC7A59}"/>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08" name="Resim 407">
            <a:extLst>
              <a:ext uri="{FF2B5EF4-FFF2-40B4-BE49-F238E27FC236}">
                <a16:creationId xmlns:a16="http://schemas.microsoft.com/office/drawing/2014/main" id="{E3B106B7-4CC4-4E25-9D30-3D2B44812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17" name="Textfeld 29">
            <a:extLst>
              <a:ext uri="{FF2B5EF4-FFF2-40B4-BE49-F238E27FC236}">
                <a16:creationId xmlns:a16="http://schemas.microsoft.com/office/drawing/2014/main" id="{CBCD7A17-02A0-4EE5-A8CD-626A4319A60F}"/>
              </a:ext>
            </a:extLst>
          </p:cNvPr>
          <p:cNvSpPr txBox="1"/>
          <p:nvPr/>
        </p:nvSpPr>
        <p:spPr>
          <a:xfrm>
            <a:off x="1753652" y="2377272"/>
            <a:ext cx="20804467" cy="400110"/>
          </a:xfrm>
          <a:prstGeom prst="rect">
            <a:avLst/>
          </a:prstGeom>
          <a:noFill/>
        </p:spPr>
        <p:txBody>
          <a:bodyPr wrap="square" rtlCol="0">
            <a:spAutoFit/>
          </a:bodyPr>
          <a:lstStyle/>
          <a:p>
            <a:pPr algn="ctr"/>
            <a:r>
              <a:rPr lang="tr-TR" sz="2000" b="1" dirty="0"/>
              <a:t>Modül Bileşenleri</a:t>
            </a:r>
            <a:endParaRPr lang="de-DE" sz="2000" b="1" dirty="0"/>
          </a:p>
        </p:txBody>
      </p:sp>
      <p:sp>
        <p:nvSpPr>
          <p:cNvPr id="404" name="Freeform 9">
            <a:extLst>
              <a:ext uri="{FF2B5EF4-FFF2-40B4-BE49-F238E27FC236}">
                <a16:creationId xmlns:a16="http://schemas.microsoft.com/office/drawing/2014/main" id="{2BF47548-E7B1-46B5-AC52-C98F5750212F}"/>
              </a:ext>
            </a:extLst>
          </p:cNvPr>
          <p:cNvSpPr>
            <a:spLocks/>
          </p:cNvSpPr>
          <p:nvPr/>
        </p:nvSpPr>
        <p:spPr bwMode="auto">
          <a:xfrm>
            <a:off x="7651679" y="5933673"/>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chemeClr val="tx1">
              <a:alpha val="80000"/>
            </a:schemeClr>
          </a:solidFill>
          <a:ln w="9525" cap="flat" cmpd="sng" algn="ctr">
            <a:noFill/>
            <a:prstDash val="solid"/>
            <a:round/>
            <a:headEnd type="none" w="med" len="med"/>
            <a:tailEnd type="none" w="med" len="med"/>
          </a:ln>
          <a:effectLst>
            <a:outerShdw blurRad="38100" dist="25400" dir="5400000" algn="t" rotWithShape="0">
              <a:srgbClr val="000000">
                <a:alpha val="26667"/>
              </a:srgbClr>
            </a:outerShdw>
          </a:effectLst>
        </p:spPr>
        <p:txBody>
          <a:bodyPr lIns="82124" tIns="41061" rIns="82124" bIns="41061" anchor="ctr"/>
          <a:lstStyle/>
          <a:p>
            <a:pPr algn="ctr" defTabSz="814388">
              <a:lnSpc>
                <a:spcPct val="90000"/>
              </a:lnSpc>
              <a:defRPr/>
            </a:pPr>
            <a:endParaRPr lang="en-US" sz="2400" dirty="0">
              <a:latin typeface="Arial" charset="0"/>
            </a:endParaRPr>
          </a:p>
        </p:txBody>
      </p:sp>
      <p:sp>
        <p:nvSpPr>
          <p:cNvPr id="405" name="Freeform 6">
            <a:extLst>
              <a:ext uri="{FF2B5EF4-FFF2-40B4-BE49-F238E27FC236}">
                <a16:creationId xmlns:a16="http://schemas.microsoft.com/office/drawing/2014/main" id="{C2AA0962-78BC-4C55-85A9-F6D7C165B14C}"/>
              </a:ext>
            </a:extLst>
          </p:cNvPr>
          <p:cNvSpPr>
            <a:spLocks/>
          </p:cNvSpPr>
          <p:nvPr/>
        </p:nvSpPr>
        <p:spPr bwMode="auto">
          <a:xfrm>
            <a:off x="9810679" y="5933673"/>
            <a:ext cx="2509837"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chemeClr val="accent1"/>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endParaRPr>
          </a:p>
        </p:txBody>
      </p:sp>
      <p:sp>
        <p:nvSpPr>
          <p:cNvPr id="409" name="Freeform 7">
            <a:extLst>
              <a:ext uri="{FF2B5EF4-FFF2-40B4-BE49-F238E27FC236}">
                <a16:creationId xmlns:a16="http://schemas.microsoft.com/office/drawing/2014/main" id="{10764871-5666-490E-8410-E33DB798FAC2}"/>
              </a:ext>
            </a:extLst>
          </p:cNvPr>
          <p:cNvSpPr>
            <a:spLocks/>
          </p:cNvSpPr>
          <p:nvPr/>
        </p:nvSpPr>
        <p:spPr bwMode="auto">
          <a:xfrm>
            <a:off x="11823629" y="5933673"/>
            <a:ext cx="2509837"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chemeClr val="tx1">
              <a:alpha val="60000"/>
            </a:schemeClr>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endParaRPr>
          </a:p>
        </p:txBody>
      </p:sp>
      <p:sp>
        <p:nvSpPr>
          <p:cNvPr id="410" name="Freeform 8">
            <a:extLst>
              <a:ext uri="{FF2B5EF4-FFF2-40B4-BE49-F238E27FC236}">
                <a16:creationId xmlns:a16="http://schemas.microsoft.com/office/drawing/2014/main" id="{480747F9-0B0C-4301-B39E-63A31851A2E9}"/>
              </a:ext>
            </a:extLst>
          </p:cNvPr>
          <p:cNvSpPr>
            <a:spLocks/>
          </p:cNvSpPr>
          <p:nvPr/>
        </p:nvSpPr>
        <p:spPr bwMode="auto">
          <a:xfrm>
            <a:off x="13836579" y="5933673"/>
            <a:ext cx="2506662"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chemeClr val="tx1">
              <a:alpha val="40000"/>
            </a:schemeClr>
          </a:solidFill>
          <a:ln w="9525" cap="flat" cmpd="sng" algn="ctr">
            <a:noFill/>
            <a:prstDash val="solid"/>
            <a:round/>
            <a:headEnd type="none" w="med" len="med"/>
            <a:tailEnd type="none" w="med" len="med"/>
          </a:ln>
          <a:effectLst>
            <a:outerShdw blurRad="38100" dist="25400" dir="5400000" algn="t" rotWithShape="0">
              <a:prstClr val="black">
                <a:alpha val="27000"/>
              </a:prstClr>
            </a:outerShdw>
          </a:effectLst>
        </p:spPr>
        <p:txBody>
          <a:bodyPr lIns="82124" tIns="41061" rIns="82124" bIns="41061" anchor="ctr"/>
          <a:lstStyle/>
          <a:p>
            <a:pPr algn="ctr" defTabSz="814388">
              <a:lnSpc>
                <a:spcPct val="90000"/>
              </a:lnSpc>
              <a:defRPr/>
            </a:pPr>
            <a:endParaRPr lang="en-US" sz="2400" dirty="0">
              <a:latin typeface="Arial" charset="0"/>
            </a:endParaRPr>
          </a:p>
        </p:txBody>
      </p:sp>
      <p:sp>
        <p:nvSpPr>
          <p:cNvPr id="28" name="Textfeld 35">
            <a:extLst>
              <a:ext uri="{FF2B5EF4-FFF2-40B4-BE49-F238E27FC236}">
                <a16:creationId xmlns:a16="http://schemas.microsoft.com/office/drawing/2014/main" id="{70444A61-A65B-4F63-97E6-36237AAA2E2E}"/>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30186320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0"/>
                                        </p:tgtEl>
                                        <p:attrNameLst>
                                          <p:attrName>style.visibility</p:attrName>
                                        </p:attrNameLst>
                                      </p:cBhvr>
                                      <p:to>
                                        <p:strVal val="visible"/>
                                      </p:to>
                                    </p:set>
                                    <p:anim calcmode="lin" valueType="num">
                                      <p:cBhvr additive="base">
                                        <p:cTn id="7" dur="500" fill="hold"/>
                                        <p:tgtEl>
                                          <p:spTgt spid="390"/>
                                        </p:tgtEl>
                                        <p:attrNameLst>
                                          <p:attrName>ppt_x</p:attrName>
                                        </p:attrNameLst>
                                      </p:cBhvr>
                                      <p:tavLst>
                                        <p:tav tm="0">
                                          <p:val>
                                            <p:strVal val="#ppt_x"/>
                                          </p:val>
                                        </p:tav>
                                        <p:tav tm="100000">
                                          <p:val>
                                            <p:strVal val="#ppt_x"/>
                                          </p:val>
                                        </p:tav>
                                      </p:tavLst>
                                    </p:anim>
                                    <p:anim calcmode="lin" valueType="num">
                                      <p:cBhvr additive="base">
                                        <p:cTn id="8" dur="500" fill="hold"/>
                                        <p:tgtEl>
                                          <p:spTgt spid="39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7"/>
                                        </p:tgtEl>
                                        <p:attrNameLst>
                                          <p:attrName>style.visibility</p:attrName>
                                        </p:attrNameLst>
                                      </p:cBhvr>
                                      <p:to>
                                        <p:strVal val="visible"/>
                                      </p:to>
                                    </p:set>
                                    <p:anim calcmode="lin" valueType="num">
                                      <p:cBhvr additive="base">
                                        <p:cTn id="11" dur="500" fill="hold"/>
                                        <p:tgtEl>
                                          <p:spTgt spid="397"/>
                                        </p:tgtEl>
                                        <p:attrNameLst>
                                          <p:attrName>ppt_x</p:attrName>
                                        </p:attrNameLst>
                                      </p:cBhvr>
                                      <p:tavLst>
                                        <p:tav tm="0">
                                          <p:val>
                                            <p:strVal val="#ppt_x"/>
                                          </p:val>
                                        </p:tav>
                                        <p:tav tm="100000">
                                          <p:val>
                                            <p:strVal val="#ppt_x"/>
                                          </p:val>
                                        </p:tav>
                                      </p:tavLst>
                                    </p:anim>
                                    <p:anim calcmode="lin" valueType="num">
                                      <p:cBhvr additive="base">
                                        <p:cTn id="12" dur="500" fill="hold"/>
                                        <p:tgtEl>
                                          <p:spTgt spid="39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12"/>
                                        </p:tgtEl>
                                        <p:attrNameLst>
                                          <p:attrName>style.visibility</p:attrName>
                                        </p:attrNameLst>
                                      </p:cBhvr>
                                      <p:to>
                                        <p:strVal val="visible"/>
                                      </p:to>
                                    </p:set>
                                    <p:anim calcmode="lin" valueType="num">
                                      <p:cBhvr additive="base">
                                        <p:cTn id="15" dur="500" fill="hold"/>
                                        <p:tgtEl>
                                          <p:spTgt spid="412"/>
                                        </p:tgtEl>
                                        <p:attrNameLst>
                                          <p:attrName>ppt_x</p:attrName>
                                        </p:attrNameLst>
                                      </p:cBhvr>
                                      <p:tavLst>
                                        <p:tav tm="0">
                                          <p:val>
                                            <p:strVal val="#ppt_x"/>
                                          </p:val>
                                        </p:tav>
                                        <p:tav tm="100000">
                                          <p:val>
                                            <p:strVal val="#ppt_x"/>
                                          </p:val>
                                        </p:tav>
                                      </p:tavLst>
                                    </p:anim>
                                    <p:anim calcmode="lin" valueType="num">
                                      <p:cBhvr additive="base">
                                        <p:cTn id="16" dur="500" fill="hold"/>
                                        <p:tgtEl>
                                          <p:spTgt spid="4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13"/>
                                        </p:tgtEl>
                                        <p:attrNameLst>
                                          <p:attrName>style.visibility</p:attrName>
                                        </p:attrNameLst>
                                      </p:cBhvr>
                                      <p:to>
                                        <p:strVal val="visible"/>
                                      </p:to>
                                    </p:set>
                                    <p:anim calcmode="lin" valueType="num">
                                      <p:cBhvr additive="base">
                                        <p:cTn id="19" dur="500" fill="hold"/>
                                        <p:tgtEl>
                                          <p:spTgt spid="413"/>
                                        </p:tgtEl>
                                        <p:attrNameLst>
                                          <p:attrName>ppt_x</p:attrName>
                                        </p:attrNameLst>
                                      </p:cBhvr>
                                      <p:tavLst>
                                        <p:tav tm="0">
                                          <p:val>
                                            <p:strVal val="#ppt_x"/>
                                          </p:val>
                                        </p:tav>
                                        <p:tav tm="100000">
                                          <p:val>
                                            <p:strVal val="#ppt_x"/>
                                          </p:val>
                                        </p:tav>
                                      </p:tavLst>
                                    </p:anim>
                                    <p:anim calcmode="lin" valueType="num">
                                      <p:cBhvr additive="base">
                                        <p:cTn id="20" dur="500" fill="hold"/>
                                        <p:tgtEl>
                                          <p:spTgt spid="4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14"/>
                                        </p:tgtEl>
                                        <p:attrNameLst>
                                          <p:attrName>style.visibility</p:attrName>
                                        </p:attrNameLst>
                                      </p:cBhvr>
                                      <p:to>
                                        <p:strVal val="visible"/>
                                      </p:to>
                                    </p:set>
                                    <p:anim calcmode="lin" valueType="num">
                                      <p:cBhvr additive="base">
                                        <p:cTn id="23" dur="500" fill="hold"/>
                                        <p:tgtEl>
                                          <p:spTgt spid="414"/>
                                        </p:tgtEl>
                                        <p:attrNameLst>
                                          <p:attrName>ppt_x</p:attrName>
                                        </p:attrNameLst>
                                      </p:cBhvr>
                                      <p:tavLst>
                                        <p:tav tm="0">
                                          <p:val>
                                            <p:strVal val="#ppt_x"/>
                                          </p:val>
                                        </p:tav>
                                        <p:tav tm="100000">
                                          <p:val>
                                            <p:strVal val="#ppt_x"/>
                                          </p:val>
                                        </p:tav>
                                      </p:tavLst>
                                    </p:anim>
                                    <p:anim calcmode="lin" valueType="num">
                                      <p:cBhvr additive="base">
                                        <p:cTn id="24" dur="500" fill="hold"/>
                                        <p:tgtEl>
                                          <p:spTgt spid="4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5"/>
                                        </p:tgtEl>
                                        <p:attrNameLst>
                                          <p:attrName>style.visibility</p:attrName>
                                        </p:attrNameLst>
                                      </p:cBhvr>
                                      <p:to>
                                        <p:strVal val="visible"/>
                                      </p:to>
                                    </p:set>
                                    <p:anim calcmode="lin" valueType="num">
                                      <p:cBhvr additive="base">
                                        <p:cTn id="27" dur="500" fill="hold"/>
                                        <p:tgtEl>
                                          <p:spTgt spid="415"/>
                                        </p:tgtEl>
                                        <p:attrNameLst>
                                          <p:attrName>ppt_x</p:attrName>
                                        </p:attrNameLst>
                                      </p:cBhvr>
                                      <p:tavLst>
                                        <p:tav tm="0">
                                          <p:val>
                                            <p:strVal val="#ppt_x"/>
                                          </p:val>
                                        </p:tav>
                                        <p:tav tm="100000">
                                          <p:val>
                                            <p:strVal val="#ppt_x"/>
                                          </p:val>
                                        </p:tav>
                                      </p:tavLst>
                                    </p:anim>
                                    <p:anim calcmode="lin" valueType="num">
                                      <p:cBhvr additive="base">
                                        <p:cTn id="28" dur="500" fill="hold"/>
                                        <p:tgtEl>
                                          <p:spTgt spid="4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6"/>
                                        </p:tgtEl>
                                        <p:attrNameLst>
                                          <p:attrName>style.visibility</p:attrName>
                                        </p:attrNameLst>
                                      </p:cBhvr>
                                      <p:to>
                                        <p:strVal val="visible"/>
                                      </p:to>
                                    </p:set>
                                    <p:anim calcmode="lin" valueType="num">
                                      <p:cBhvr additive="base">
                                        <p:cTn id="31" dur="500" fill="hold"/>
                                        <p:tgtEl>
                                          <p:spTgt spid="406"/>
                                        </p:tgtEl>
                                        <p:attrNameLst>
                                          <p:attrName>ppt_x</p:attrName>
                                        </p:attrNameLst>
                                      </p:cBhvr>
                                      <p:tavLst>
                                        <p:tav tm="0">
                                          <p:val>
                                            <p:strVal val="#ppt_x"/>
                                          </p:val>
                                        </p:tav>
                                        <p:tav tm="100000">
                                          <p:val>
                                            <p:strVal val="#ppt_x"/>
                                          </p:val>
                                        </p:tav>
                                      </p:tavLst>
                                    </p:anim>
                                    <p:anim calcmode="lin" valueType="num">
                                      <p:cBhvr additive="base">
                                        <p:cTn id="32" dur="500" fill="hold"/>
                                        <p:tgtEl>
                                          <p:spTgt spid="40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7"/>
                                        </p:tgtEl>
                                        <p:attrNameLst>
                                          <p:attrName>style.visibility</p:attrName>
                                        </p:attrNameLst>
                                      </p:cBhvr>
                                      <p:to>
                                        <p:strVal val="visible"/>
                                      </p:to>
                                    </p:set>
                                    <p:anim calcmode="lin" valueType="num">
                                      <p:cBhvr additive="base">
                                        <p:cTn id="35" dur="500" fill="hold"/>
                                        <p:tgtEl>
                                          <p:spTgt spid="407"/>
                                        </p:tgtEl>
                                        <p:attrNameLst>
                                          <p:attrName>ppt_x</p:attrName>
                                        </p:attrNameLst>
                                      </p:cBhvr>
                                      <p:tavLst>
                                        <p:tav tm="0">
                                          <p:val>
                                            <p:strVal val="#ppt_x"/>
                                          </p:val>
                                        </p:tav>
                                        <p:tav tm="100000">
                                          <p:val>
                                            <p:strVal val="#ppt_x"/>
                                          </p:val>
                                        </p:tav>
                                      </p:tavLst>
                                    </p:anim>
                                    <p:anim calcmode="lin" valueType="num">
                                      <p:cBhvr additive="base">
                                        <p:cTn id="36" dur="500" fill="hold"/>
                                        <p:tgtEl>
                                          <p:spTgt spid="40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17"/>
                                        </p:tgtEl>
                                        <p:attrNameLst>
                                          <p:attrName>style.visibility</p:attrName>
                                        </p:attrNameLst>
                                      </p:cBhvr>
                                      <p:to>
                                        <p:strVal val="visible"/>
                                      </p:to>
                                    </p:set>
                                    <p:anim calcmode="lin" valueType="num">
                                      <p:cBhvr additive="base">
                                        <p:cTn id="39" dur="500" fill="hold"/>
                                        <p:tgtEl>
                                          <p:spTgt spid="417"/>
                                        </p:tgtEl>
                                        <p:attrNameLst>
                                          <p:attrName>ppt_x</p:attrName>
                                        </p:attrNameLst>
                                      </p:cBhvr>
                                      <p:tavLst>
                                        <p:tav tm="0">
                                          <p:val>
                                            <p:strVal val="#ppt_x"/>
                                          </p:val>
                                        </p:tav>
                                        <p:tav tm="100000">
                                          <p:val>
                                            <p:strVal val="#ppt_x"/>
                                          </p:val>
                                        </p:tav>
                                      </p:tavLst>
                                    </p:anim>
                                    <p:anim calcmode="lin" valueType="num">
                                      <p:cBhvr additive="base">
                                        <p:cTn id="40" dur="500" fill="hold"/>
                                        <p:tgtEl>
                                          <p:spTgt spid="4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04"/>
                                        </p:tgtEl>
                                        <p:attrNameLst>
                                          <p:attrName>style.visibility</p:attrName>
                                        </p:attrNameLst>
                                      </p:cBhvr>
                                      <p:to>
                                        <p:strVal val="visible"/>
                                      </p:to>
                                    </p:set>
                                    <p:anim calcmode="lin" valueType="num">
                                      <p:cBhvr additive="base">
                                        <p:cTn id="43" dur="500" fill="hold"/>
                                        <p:tgtEl>
                                          <p:spTgt spid="404"/>
                                        </p:tgtEl>
                                        <p:attrNameLst>
                                          <p:attrName>ppt_x</p:attrName>
                                        </p:attrNameLst>
                                      </p:cBhvr>
                                      <p:tavLst>
                                        <p:tav tm="0">
                                          <p:val>
                                            <p:strVal val="#ppt_x"/>
                                          </p:val>
                                        </p:tav>
                                        <p:tav tm="100000">
                                          <p:val>
                                            <p:strVal val="#ppt_x"/>
                                          </p:val>
                                        </p:tav>
                                      </p:tavLst>
                                    </p:anim>
                                    <p:anim calcmode="lin" valueType="num">
                                      <p:cBhvr additive="base">
                                        <p:cTn id="44" dur="500" fill="hold"/>
                                        <p:tgtEl>
                                          <p:spTgt spid="40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05"/>
                                        </p:tgtEl>
                                        <p:attrNameLst>
                                          <p:attrName>style.visibility</p:attrName>
                                        </p:attrNameLst>
                                      </p:cBhvr>
                                      <p:to>
                                        <p:strVal val="visible"/>
                                      </p:to>
                                    </p:set>
                                    <p:anim calcmode="lin" valueType="num">
                                      <p:cBhvr additive="base">
                                        <p:cTn id="47" dur="500" fill="hold"/>
                                        <p:tgtEl>
                                          <p:spTgt spid="405"/>
                                        </p:tgtEl>
                                        <p:attrNameLst>
                                          <p:attrName>ppt_x</p:attrName>
                                        </p:attrNameLst>
                                      </p:cBhvr>
                                      <p:tavLst>
                                        <p:tav tm="0">
                                          <p:val>
                                            <p:strVal val="#ppt_x"/>
                                          </p:val>
                                        </p:tav>
                                        <p:tav tm="100000">
                                          <p:val>
                                            <p:strVal val="#ppt_x"/>
                                          </p:val>
                                        </p:tav>
                                      </p:tavLst>
                                    </p:anim>
                                    <p:anim calcmode="lin" valueType="num">
                                      <p:cBhvr additive="base">
                                        <p:cTn id="48" dur="500" fill="hold"/>
                                        <p:tgtEl>
                                          <p:spTgt spid="40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09"/>
                                        </p:tgtEl>
                                        <p:attrNameLst>
                                          <p:attrName>style.visibility</p:attrName>
                                        </p:attrNameLst>
                                      </p:cBhvr>
                                      <p:to>
                                        <p:strVal val="visible"/>
                                      </p:to>
                                    </p:set>
                                    <p:anim calcmode="lin" valueType="num">
                                      <p:cBhvr additive="base">
                                        <p:cTn id="51" dur="500" fill="hold"/>
                                        <p:tgtEl>
                                          <p:spTgt spid="409"/>
                                        </p:tgtEl>
                                        <p:attrNameLst>
                                          <p:attrName>ppt_x</p:attrName>
                                        </p:attrNameLst>
                                      </p:cBhvr>
                                      <p:tavLst>
                                        <p:tav tm="0">
                                          <p:val>
                                            <p:strVal val="#ppt_x"/>
                                          </p:val>
                                        </p:tav>
                                        <p:tav tm="100000">
                                          <p:val>
                                            <p:strVal val="#ppt_x"/>
                                          </p:val>
                                        </p:tav>
                                      </p:tavLst>
                                    </p:anim>
                                    <p:anim calcmode="lin" valueType="num">
                                      <p:cBhvr additive="base">
                                        <p:cTn id="52" dur="500" fill="hold"/>
                                        <p:tgtEl>
                                          <p:spTgt spid="40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10"/>
                                        </p:tgtEl>
                                        <p:attrNameLst>
                                          <p:attrName>style.visibility</p:attrName>
                                        </p:attrNameLst>
                                      </p:cBhvr>
                                      <p:to>
                                        <p:strVal val="visible"/>
                                      </p:to>
                                    </p:set>
                                    <p:anim calcmode="lin" valueType="num">
                                      <p:cBhvr additive="base">
                                        <p:cTn id="55" dur="500" fill="hold"/>
                                        <p:tgtEl>
                                          <p:spTgt spid="410"/>
                                        </p:tgtEl>
                                        <p:attrNameLst>
                                          <p:attrName>ppt_x</p:attrName>
                                        </p:attrNameLst>
                                      </p:cBhvr>
                                      <p:tavLst>
                                        <p:tav tm="0">
                                          <p:val>
                                            <p:strVal val="#ppt_x"/>
                                          </p:val>
                                        </p:tav>
                                        <p:tav tm="100000">
                                          <p:val>
                                            <p:strVal val="#ppt_x"/>
                                          </p:val>
                                        </p:tav>
                                      </p:tavLst>
                                    </p:anim>
                                    <p:anim calcmode="lin" valueType="num">
                                      <p:cBhvr additive="base">
                                        <p:cTn id="56" dur="500" fill="hold"/>
                                        <p:tgtEl>
                                          <p:spTgt spid="4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 grpId="0" animBg="1"/>
      <p:bldP spid="413" grpId="0"/>
      <p:bldP spid="414" grpId="0"/>
      <p:bldP spid="406" grpId="0"/>
      <p:bldP spid="407" grpId="0"/>
      <p:bldP spid="417" grpId="0"/>
      <p:bldP spid="404" grpId="0" animBg="1"/>
      <p:bldP spid="405" grpId="0" animBg="1"/>
      <p:bldP spid="409" grpId="0" animBg="1"/>
      <p:bldP spid="410" grpId="0" animBg="1"/>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0" name="Gruppieren 389"/>
          <p:cNvGrpSpPr/>
          <p:nvPr/>
        </p:nvGrpSpPr>
        <p:grpSpPr>
          <a:xfrm>
            <a:off x="1992493" y="3574863"/>
            <a:ext cx="4437439" cy="8479424"/>
            <a:chOff x="1160757" y="3751847"/>
            <a:chExt cx="4437439" cy="6780373"/>
          </a:xfrm>
        </p:grpSpPr>
        <p:sp>
          <p:nvSpPr>
            <p:cNvPr id="391" name="Shape 603"/>
            <p:cNvSpPr/>
            <p:nvPr/>
          </p:nvSpPr>
          <p:spPr>
            <a:xfrm>
              <a:off x="1160757" y="6937501"/>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Makam Randevu Yönetimi</a:t>
              </a:r>
            </a:p>
          </p:txBody>
        </p:sp>
        <p:sp>
          <p:nvSpPr>
            <p:cNvPr id="392" name="Shape 604"/>
            <p:cNvSpPr/>
            <p:nvPr/>
          </p:nvSpPr>
          <p:spPr>
            <a:xfrm>
              <a:off x="2206432" y="6231577"/>
              <a:ext cx="3391763"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26</a:t>
              </a:r>
              <a:r>
                <a:rPr lang="de-DE" sz="3001" b="1" dirty="0">
                  <a:latin typeface="+mj-lt"/>
                  <a:ea typeface="Roboto"/>
                  <a:cs typeface="Roboto"/>
                  <a:sym typeface="Roboto"/>
                </a:rPr>
                <a:t> </a:t>
              </a:r>
              <a:r>
                <a:rPr lang="tr-TR" sz="3001" dirty="0">
                  <a:latin typeface="+mj-lt"/>
                  <a:ea typeface="Roboto"/>
                  <a:cs typeface="Roboto"/>
                  <a:sym typeface="Roboto"/>
                </a:rPr>
                <a:t>Randevu</a:t>
              </a:r>
              <a:endParaRPr lang="id-ID" sz="3001" dirty="0">
                <a:latin typeface="+mj-lt"/>
                <a:ea typeface="Roboto"/>
                <a:cs typeface="Roboto"/>
                <a:sym typeface="Roboto"/>
              </a:endParaRPr>
            </a:p>
          </p:txBody>
        </p:sp>
        <p:sp>
          <p:nvSpPr>
            <p:cNvPr id="393" name="Shape 609"/>
            <p:cNvSpPr/>
            <p:nvPr/>
          </p:nvSpPr>
          <p:spPr>
            <a:xfrm>
              <a:off x="1160757" y="948427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İşyeri Açma ve Çalışma Ruhsat Yönetimi</a:t>
              </a:r>
            </a:p>
          </p:txBody>
        </p:sp>
        <p:sp>
          <p:nvSpPr>
            <p:cNvPr id="394" name="Shape 610"/>
            <p:cNvSpPr/>
            <p:nvPr/>
          </p:nvSpPr>
          <p:spPr>
            <a:xfrm>
              <a:off x="1265758" y="8778357"/>
              <a:ext cx="4332436" cy="459447"/>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27 </a:t>
              </a:r>
              <a:r>
                <a:rPr lang="tr-TR" sz="3001" dirty="0">
                  <a:latin typeface="+mj-lt"/>
                  <a:ea typeface="Roboto"/>
                  <a:cs typeface="Roboto"/>
                  <a:sym typeface="Roboto"/>
                </a:rPr>
                <a:t>Ruhsat</a:t>
              </a:r>
              <a:endParaRPr lang="id-ID" sz="3001" dirty="0">
                <a:latin typeface="+mj-lt"/>
                <a:ea typeface="Roboto"/>
                <a:cs typeface="Roboto"/>
                <a:sym typeface="Roboto"/>
              </a:endParaRPr>
            </a:p>
          </p:txBody>
        </p:sp>
        <p:sp>
          <p:nvSpPr>
            <p:cNvPr id="395" name="Shape 615"/>
            <p:cNvSpPr/>
            <p:nvPr/>
          </p:nvSpPr>
          <p:spPr>
            <a:xfrm>
              <a:off x="1160757" y="445776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tr-TR" dirty="0">
                  <a:solidFill>
                    <a:schemeClr val="accent3"/>
                  </a:solidFill>
                  <a:latin typeface="+mj-lt"/>
                  <a:ea typeface="Roboto"/>
                  <a:cs typeface="Roboto"/>
                  <a:sym typeface="Roboto"/>
                </a:rPr>
                <a:t>Etkileşim Odaklı Self Servis İşlemleri</a:t>
              </a:r>
            </a:p>
          </p:txBody>
        </p:sp>
        <p:sp>
          <p:nvSpPr>
            <p:cNvPr id="396" name="Shape 616"/>
            <p:cNvSpPr/>
            <p:nvPr/>
          </p:nvSpPr>
          <p:spPr>
            <a:xfrm>
              <a:off x="1160758" y="3751847"/>
              <a:ext cx="4437438"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25</a:t>
              </a:r>
              <a:r>
                <a:rPr lang="de-DE" sz="3001" b="1" dirty="0">
                  <a:latin typeface="+mj-lt"/>
                  <a:ea typeface="Roboto"/>
                  <a:cs typeface="Roboto"/>
                  <a:sym typeface="Roboto"/>
                </a:rPr>
                <a:t> </a:t>
              </a:r>
              <a:r>
                <a:rPr lang="tr-TR" sz="3001" dirty="0">
                  <a:latin typeface="+mj-lt"/>
                  <a:ea typeface="Roboto"/>
                  <a:cs typeface="Roboto"/>
                  <a:sym typeface="Roboto"/>
                </a:rPr>
                <a:t>Portal</a:t>
              </a:r>
              <a:endParaRPr lang="id-ID" sz="3001" dirty="0">
                <a:latin typeface="+mj-lt"/>
                <a:ea typeface="Roboto"/>
                <a:cs typeface="Roboto"/>
                <a:sym typeface="Roboto"/>
              </a:endParaRPr>
            </a:p>
          </p:txBody>
        </p:sp>
      </p:grpSp>
      <p:grpSp>
        <p:nvGrpSpPr>
          <p:cNvPr id="397" name="Gruppieren 396"/>
          <p:cNvGrpSpPr/>
          <p:nvPr/>
        </p:nvGrpSpPr>
        <p:grpSpPr>
          <a:xfrm>
            <a:off x="18157684" y="3574865"/>
            <a:ext cx="4474847" cy="6780373"/>
            <a:chOff x="18836380" y="3751847"/>
            <a:chExt cx="4474847" cy="6780373"/>
          </a:xfrm>
        </p:grpSpPr>
        <p:sp>
          <p:nvSpPr>
            <p:cNvPr id="398" name="Shape 601"/>
            <p:cNvSpPr/>
            <p:nvPr/>
          </p:nvSpPr>
          <p:spPr>
            <a:xfrm>
              <a:off x="18873791" y="6937501"/>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Online Sanayici İşlemleri</a:t>
              </a:r>
            </a:p>
          </p:txBody>
        </p:sp>
        <p:sp>
          <p:nvSpPr>
            <p:cNvPr id="399" name="Shape 602"/>
            <p:cNvSpPr/>
            <p:nvPr/>
          </p:nvSpPr>
          <p:spPr>
            <a:xfrm>
              <a:off x="18865876" y="6231577"/>
              <a:ext cx="3565077"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29</a:t>
              </a:r>
              <a:r>
                <a:rPr lang="de-DE" sz="3001" b="1" dirty="0">
                  <a:latin typeface="+mj-lt"/>
                  <a:ea typeface="Roboto"/>
                  <a:cs typeface="Roboto"/>
                  <a:sym typeface="Roboto"/>
                </a:rPr>
                <a:t> </a:t>
              </a:r>
              <a:r>
                <a:rPr lang="tr-TR" sz="3001" dirty="0">
                  <a:latin typeface="+mj-lt"/>
                  <a:ea typeface="Roboto"/>
                  <a:cs typeface="Roboto"/>
                  <a:sym typeface="Roboto"/>
                </a:rPr>
                <a:t>Sanayici Portal</a:t>
              </a:r>
              <a:endParaRPr lang="id-ID" sz="3001" dirty="0">
                <a:latin typeface="+mj-lt"/>
                <a:ea typeface="Roboto"/>
                <a:cs typeface="Roboto"/>
                <a:sym typeface="Roboto"/>
              </a:endParaRPr>
            </a:p>
          </p:txBody>
        </p:sp>
        <p:sp>
          <p:nvSpPr>
            <p:cNvPr id="400" name="Shape 607"/>
            <p:cNvSpPr/>
            <p:nvPr/>
          </p:nvSpPr>
          <p:spPr>
            <a:xfrm>
              <a:off x="18873791" y="948427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Mal/Hizmet Satın Alma Süreç Yönetimi.</a:t>
              </a:r>
            </a:p>
          </p:txBody>
        </p:sp>
        <p:sp>
          <p:nvSpPr>
            <p:cNvPr id="401" name="Shape 608"/>
            <p:cNvSpPr/>
            <p:nvPr/>
          </p:nvSpPr>
          <p:spPr>
            <a:xfrm>
              <a:off x="18865881" y="8778354"/>
              <a:ext cx="4109434"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30</a:t>
              </a:r>
              <a:r>
                <a:rPr lang="de-DE" sz="3001" b="1" dirty="0">
                  <a:latin typeface="+mj-lt"/>
                  <a:ea typeface="Roboto"/>
                  <a:cs typeface="Roboto"/>
                  <a:sym typeface="Roboto"/>
                </a:rPr>
                <a:t> </a:t>
              </a:r>
              <a:r>
                <a:rPr lang="tr-TR" sz="3001" dirty="0">
                  <a:latin typeface="+mj-lt"/>
                  <a:ea typeface="Roboto"/>
                  <a:cs typeface="Roboto"/>
                  <a:sym typeface="Roboto"/>
                </a:rPr>
                <a:t>Satın Alma</a:t>
              </a:r>
              <a:endParaRPr lang="id-ID" sz="3001" dirty="0">
                <a:latin typeface="+mj-lt"/>
                <a:ea typeface="Roboto"/>
                <a:cs typeface="Roboto"/>
                <a:sym typeface="Roboto"/>
              </a:endParaRPr>
            </a:p>
          </p:txBody>
        </p:sp>
        <p:sp>
          <p:nvSpPr>
            <p:cNvPr id="402" name="Shape 613"/>
            <p:cNvSpPr/>
            <p:nvPr/>
          </p:nvSpPr>
          <p:spPr>
            <a:xfrm>
              <a:off x="18873791" y="445776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es-ES" dirty="0">
                  <a:solidFill>
                    <a:schemeClr val="accent3"/>
                  </a:solidFill>
                  <a:latin typeface="+mj-lt"/>
                  <a:ea typeface="Roboto"/>
                  <a:cs typeface="Roboto"/>
                  <a:sym typeface="Roboto"/>
                </a:rPr>
                <a:t>Hasta </a:t>
              </a:r>
              <a:r>
                <a:rPr lang="es-ES" dirty="0" err="1">
                  <a:solidFill>
                    <a:schemeClr val="accent3"/>
                  </a:solidFill>
                  <a:latin typeface="+mj-lt"/>
                  <a:ea typeface="Roboto"/>
                  <a:cs typeface="Roboto"/>
                  <a:sym typeface="Roboto"/>
                </a:rPr>
                <a:t>Kontrol</a:t>
              </a:r>
              <a:r>
                <a:rPr lang="es-ES" dirty="0">
                  <a:solidFill>
                    <a:schemeClr val="accent3"/>
                  </a:solidFill>
                  <a:latin typeface="+mj-lt"/>
                  <a:ea typeface="Roboto"/>
                  <a:cs typeface="Roboto"/>
                  <a:sym typeface="Roboto"/>
                </a:rPr>
                <a:t> ve </a:t>
              </a:r>
              <a:r>
                <a:rPr lang="es-ES" dirty="0" err="1">
                  <a:solidFill>
                    <a:schemeClr val="accent3"/>
                  </a:solidFill>
                  <a:latin typeface="+mj-lt"/>
                  <a:ea typeface="Roboto"/>
                  <a:cs typeface="Roboto"/>
                  <a:sym typeface="Roboto"/>
                </a:rPr>
                <a:t>Takip</a:t>
              </a:r>
              <a:r>
                <a:rPr lang="es-ES" dirty="0">
                  <a:solidFill>
                    <a:schemeClr val="accent3"/>
                  </a:solidFill>
                  <a:latin typeface="+mj-lt"/>
                  <a:ea typeface="Roboto"/>
                  <a:cs typeface="Roboto"/>
                  <a:sym typeface="Roboto"/>
                </a:rPr>
                <a:t> Yönetimi.</a:t>
              </a:r>
            </a:p>
          </p:txBody>
        </p:sp>
        <p:sp>
          <p:nvSpPr>
            <p:cNvPr id="403" name="Shape 614"/>
            <p:cNvSpPr/>
            <p:nvPr/>
          </p:nvSpPr>
          <p:spPr>
            <a:xfrm>
              <a:off x="18836380" y="3751847"/>
              <a:ext cx="3334808"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28</a:t>
              </a:r>
              <a:r>
                <a:rPr lang="de-DE" sz="3001" b="1" dirty="0">
                  <a:latin typeface="+mj-lt"/>
                  <a:ea typeface="Roboto"/>
                  <a:cs typeface="Roboto"/>
                  <a:sym typeface="Roboto"/>
                </a:rPr>
                <a:t> </a:t>
              </a:r>
              <a:r>
                <a:rPr lang="tr-TR" sz="3001" dirty="0">
                  <a:latin typeface="+mj-lt"/>
                  <a:ea typeface="Roboto"/>
                  <a:cs typeface="Roboto"/>
                  <a:sym typeface="Roboto"/>
                </a:rPr>
                <a:t>Sağlık</a:t>
              </a:r>
              <a:endParaRPr lang="id-ID" sz="3001" dirty="0">
                <a:latin typeface="+mj-lt"/>
                <a:ea typeface="Roboto"/>
                <a:cs typeface="Roboto"/>
                <a:sym typeface="Roboto"/>
              </a:endParaRPr>
            </a:p>
          </p:txBody>
        </p:sp>
      </p:grpSp>
      <p:sp>
        <p:nvSpPr>
          <p:cNvPr id="412"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413" name="Textfeld 412"/>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Modül Bileşenleri</a:t>
            </a:r>
            <a:endParaRPr lang="de-DE" sz="2500" dirty="0">
              <a:latin typeface="Calibri Light" panose="020F0302020204030204" pitchFamily="34" charset="0"/>
            </a:endParaRPr>
          </a:p>
        </p:txBody>
      </p:sp>
      <p:sp>
        <p:nvSpPr>
          <p:cNvPr id="414" name="Textfeld 413"/>
          <p:cNvSpPr txBox="1"/>
          <p:nvPr/>
        </p:nvSpPr>
        <p:spPr>
          <a:xfrm>
            <a:off x="21752258" y="12223017"/>
            <a:ext cx="1963151" cy="707886"/>
          </a:xfrm>
          <a:prstGeom prst="rect">
            <a:avLst/>
          </a:prstGeom>
          <a:noFill/>
        </p:spPr>
        <p:txBody>
          <a:bodyPr wrap="square" rtlCol="0">
            <a:spAutoFit/>
          </a:bodyPr>
          <a:lstStyle/>
          <a:p>
            <a:pPr algn="r"/>
            <a:fld id="{260E2A6B-A809-4840-BF14-8648BC0BDF87}" type="slidenum">
              <a:rPr lang="id-ID" sz="4000" smtClean="0">
                <a:solidFill>
                  <a:schemeClr val="accent3"/>
                </a:solidFill>
                <a:latin typeface="Century Gothic" panose="020B0502020202020204" pitchFamily="34" charset="0"/>
                <a:cs typeface="Calibri Light"/>
              </a:rPr>
              <a:pPr algn="r"/>
              <a:t>16</a:t>
            </a:fld>
            <a:endParaRPr lang="de-DE" sz="4000" b="1">
              <a:solidFill>
                <a:schemeClr val="accent3"/>
              </a:solidFill>
              <a:latin typeface="Century Gothic" panose="020B0502020202020204" pitchFamily="34" charset="0"/>
            </a:endParaRPr>
          </a:p>
        </p:txBody>
      </p:sp>
      <p:cxnSp>
        <p:nvCxnSpPr>
          <p:cNvPr id="415" name="Gerader Verbinder 414"/>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6" name="Textfeld 26">
            <a:extLst>
              <a:ext uri="{FF2B5EF4-FFF2-40B4-BE49-F238E27FC236}">
                <a16:creationId xmlns:a16="http://schemas.microsoft.com/office/drawing/2014/main" id="{128A545E-EDB0-4776-A962-9E154876498E}"/>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07" name="Textfeld 30">
            <a:extLst>
              <a:ext uri="{FF2B5EF4-FFF2-40B4-BE49-F238E27FC236}">
                <a16:creationId xmlns:a16="http://schemas.microsoft.com/office/drawing/2014/main" id="{BD1B51DA-35CE-459A-966B-827C99EC7A59}"/>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08" name="Resim 407">
            <a:extLst>
              <a:ext uri="{FF2B5EF4-FFF2-40B4-BE49-F238E27FC236}">
                <a16:creationId xmlns:a16="http://schemas.microsoft.com/office/drawing/2014/main" id="{E3B106B7-4CC4-4E25-9D30-3D2B44812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17" name="Textfeld 29">
            <a:extLst>
              <a:ext uri="{FF2B5EF4-FFF2-40B4-BE49-F238E27FC236}">
                <a16:creationId xmlns:a16="http://schemas.microsoft.com/office/drawing/2014/main" id="{CBCD7A17-02A0-4EE5-A8CD-626A4319A60F}"/>
              </a:ext>
            </a:extLst>
          </p:cNvPr>
          <p:cNvSpPr txBox="1"/>
          <p:nvPr/>
        </p:nvSpPr>
        <p:spPr>
          <a:xfrm>
            <a:off x="1753652" y="2377272"/>
            <a:ext cx="20804467" cy="400110"/>
          </a:xfrm>
          <a:prstGeom prst="rect">
            <a:avLst/>
          </a:prstGeom>
          <a:noFill/>
        </p:spPr>
        <p:txBody>
          <a:bodyPr wrap="square" rtlCol="0">
            <a:spAutoFit/>
          </a:bodyPr>
          <a:lstStyle/>
          <a:p>
            <a:pPr algn="ctr"/>
            <a:r>
              <a:rPr lang="tr-TR" sz="2000" b="1" dirty="0"/>
              <a:t>Modül Bileşenleri</a:t>
            </a:r>
            <a:endParaRPr lang="de-DE" sz="2000" b="1" dirty="0"/>
          </a:p>
        </p:txBody>
      </p:sp>
      <p:sp>
        <p:nvSpPr>
          <p:cNvPr id="404" name="Rounded Rectangle 27">
            <a:extLst>
              <a:ext uri="{FF2B5EF4-FFF2-40B4-BE49-F238E27FC236}">
                <a16:creationId xmlns:a16="http://schemas.microsoft.com/office/drawing/2014/main" id="{58B69420-7CC1-4B55-978C-E176BD35C78B}"/>
              </a:ext>
            </a:extLst>
          </p:cNvPr>
          <p:cNvSpPr/>
          <p:nvPr/>
        </p:nvSpPr>
        <p:spPr>
          <a:xfrm>
            <a:off x="10249279" y="6482574"/>
            <a:ext cx="4087856" cy="813314"/>
          </a:xfrm>
          <a:prstGeom prst="roundRect">
            <a:avLst>
              <a:gd name="adj" fmla="val 50000"/>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mj-lt"/>
            </a:endParaRPr>
          </a:p>
        </p:txBody>
      </p:sp>
      <p:sp>
        <p:nvSpPr>
          <p:cNvPr id="405" name="Rounded Rectangle 21">
            <a:extLst>
              <a:ext uri="{FF2B5EF4-FFF2-40B4-BE49-F238E27FC236}">
                <a16:creationId xmlns:a16="http://schemas.microsoft.com/office/drawing/2014/main" id="{5EA5FF9C-43E6-4263-8FB9-88B8727FA313}"/>
              </a:ext>
            </a:extLst>
          </p:cNvPr>
          <p:cNvSpPr/>
          <p:nvPr/>
        </p:nvSpPr>
        <p:spPr>
          <a:xfrm>
            <a:off x="7531324" y="6482574"/>
            <a:ext cx="3542932" cy="813314"/>
          </a:xfrm>
          <a:prstGeom prst="roundRect">
            <a:avLst>
              <a:gd name="adj" fmla="val 50000"/>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mj-lt"/>
            </a:endParaRPr>
          </a:p>
        </p:txBody>
      </p:sp>
      <p:sp>
        <p:nvSpPr>
          <p:cNvPr id="409" name="Rounded Rectangle 30">
            <a:extLst>
              <a:ext uri="{FF2B5EF4-FFF2-40B4-BE49-F238E27FC236}">
                <a16:creationId xmlns:a16="http://schemas.microsoft.com/office/drawing/2014/main" id="{01AF47EB-1A75-4059-AC33-D09D47069949}"/>
              </a:ext>
            </a:extLst>
          </p:cNvPr>
          <p:cNvSpPr/>
          <p:nvPr/>
        </p:nvSpPr>
        <p:spPr>
          <a:xfrm>
            <a:off x="13463318" y="6482574"/>
            <a:ext cx="3565078" cy="813314"/>
          </a:xfrm>
          <a:prstGeom prst="roundRect">
            <a:avLst>
              <a:gd name="adj" fmla="val 50000"/>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latin typeface="+mj-lt"/>
            </a:endParaRPr>
          </a:p>
        </p:txBody>
      </p:sp>
      <p:sp>
        <p:nvSpPr>
          <p:cNvPr id="27" name="Textfeld 35">
            <a:extLst>
              <a:ext uri="{FF2B5EF4-FFF2-40B4-BE49-F238E27FC236}">
                <a16:creationId xmlns:a16="http://schemas.microsoft.com/office/drawing/2014/main" id="{67DE5C37-B6CB-479A-A751-DEF5BC3F3D88}"/>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1698572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0"/>
                                        </p:tgtEl>
                                        <p:attrNameLst>
                                          <p:attrName>style.visibility</p:attrName>
                                        </p:attrNameLst>
                                      </p:cBhvr>
                                      <p:to>
                                        <p:strVal val="visible"/>
                                      </p:to>
                                    </p:set>
                                    <p:anim calcmode="lin" valueType="num">
                                      <p:cBhvr additive="base">
                                        <p:cTn id="7" dur="500" fill="hold"/>
                                        <p:tgtEl>
                                          <p:spTgt spid="390"/>
                                        </p:tgtEl>
                                        <p:attrNameLst>
                                          <p:attrName>ppt_x</p:attrName>
                                        </p:attrNameLst>
                                      </p:cBhvr>
                                      <p:tavLst>
                                        <p:tav tm="0">
                                          <p:val>
                                            <p:strVal val="#ppt_x"/>
                                          </p:val>
                                        </p:tav>
                                        <p:tav tm="100000">
                                          <p:val>
                                            <p:strVal val="#ppt_x"/>
                                          </p:val>
                                        </p:tav>
                                      </p:tavLst>
                                    </p:anim>
                                    <p:anim calcmode="lin" valueType="num">
                                      <p:cBhvr additive="base">
                                        <p:cTn id="8" dur="500" fill="hold"/>
                                        <p:tgtEl>
                                          <p:spTgt spid="39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7"/>
                                        </p:tgtEl>
                                        <p:attrNameLst>
                                          <p:attrName>style.visibility</p:attrName>
                                        </p:attrNameLst>
                                      </p:cBhvr>
                                      <p:to>
                                        <p:strVal val="visible"/>
                                      </p:to>
                                    </p:set>
                                    <p:anim calcmode="lin" valueType="num">
                                      <p:cBhvr additive="base">
                                        <p:cTn id="11" dur="500" fill="hold"/>
                                        <p:tgtEl>
                                          <p:spTgt spid="397"/>
                                        </p:tgtEl>
                                        <p:attrNameLst>
                                          <p:attrName>ppt_x</p:attrName>
                                        </p:attrNameLst>
                                      </p:cBhvr>
                                      <p:tavLst>
                                        <p:tav tm="0">
                                          <p:val>
                                            <p:strVal val="#ppt_x"/>
                                          </p:val>
                                        </p:tav>
                                        <p:tav tm="100000">
                                          <p:val>
                                            <p:strVal val="#ppt_x"/>
                                          </p:val>
                                        </p:tav>
                                      </p:tavLst>
                                    </p:anim>
                                    <p:anim calcmode="lin" valueType="num">
                                      <p:cBhvr additive="base">
                                        <p:cTn id="12" dur="500" fill="hold"/>
                                        <p:tgtEl>
                                          <p:spTgt spid="39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12"/>
                                        </p:tgtEl>
                                        <p:attrNameLst>
                                          <p:attrName>style.visibility</p:attrName>
                                        </p:attrNameLst>
                                      </p:cBhvr>
                                      <p:to>
                                        <p:strVal val="visible"/>
                                      </p:to>
                                    </p:set>
                                    <p:anim calcmode="lin" valueType="num">
                                      <p:cBhvr additive="base">
                                        <p:cTn id="15" dur="500" fill="hold"/>
                                        <p:tgtEl>
                                          <p:spTgt spid="412"/>
                                        </p:tgtEl>
                                        <p:attrNameLst>
                                          <p:attrName>ppt_x</p:attrName>
                                        </p:attrNameLst>
                                      </p:cBhvr>
                                      <p:tavLst>
                                        <p:tav tm="0">
                                          <p:val>
                                            <p:strVal val="#ppt_x"/>
                                          </p:val>
                                        </p:tav>
                                        <p:tav tm="100000">
                                          <p:val>
                                            <p:strVal val="#ppt_x"/>
                                          </p:val>
                                        </p:tav>
                                      </p:tavLst>
                                    </p:anim>
                                    <p:anim calcmode="lin" valueType="num">
                                      <p:cBhvr additive="base">
                                        <p:cTn id="16" dur="500" fill="hold"/>
                                        <p:tgtEl>
                                          <p:spTgt spid="4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13"/>
                                        </p:tgtEl>
                                        <p:attrNameLst>
                                          <p:attrName>style.visibility</p:attrName>
                                        </p:attrNameLst>
                                      </p:cBhvr>
                                      <p:to>
                                        <p:strVal val="visible"/>
                                      </p:to>
                                    </p:set>
                                    <p:anim calcmode="lin" valueType="num">
                                      <p:cBhvr additive="base">
                                        <p:cTn id="19" dur="500" fill="hold"/>
                                        <p:tgtEl>
                                          <p:spTgt spid="413"/>
                                        </p:tgtEl>
                                        <p:attrNameLst>
                                          <p:attrName>ppt_x</p:attrName>
                                        </p:attrNameLst>
                                      </p:cBhvr>
                                      <p:tavLst>
                                        <p:tav tm="0">
                                          <p:val>
                                            <p:strVal val="#ppt_x"/>
                                          </p:val>
                                        </p:tav>
                                        <p:tav tm="100000">
                                          <p:val>
                                            <p:strVal val="#ppt_x"/>
                                          </p:val>
                                        </p:tav>
                                      </p:tavLst>
                                    </p:anim>
                                    <p:anim calcmode="lin" valueType="num">
                                      <p:cBhvr additive="base">
                                        <p:cTn id="20" dur="500" fill="hold"/>
                                        <p:tgtEl>
                                          <p:spTgt spid="4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14"/>
                                        </p:tgtEl>
                                        <p:attrNameLst>
                                          <p:attrName>style.visibility</p:attrName>
                                        </p:attrNameLst>
                                      </p:cBhvr>
                                      <p:to>
                                        <p:strVal val="visible"/>
                                      </p:to>
                                    </p:set>
                                    <p:anim calcmode="lin" valueType="num">
                                      <p:cBhvr additive="base">
                                        <p:cTn id="23" dur="500" fill="hold"/>
                                        <p:tgtEl>
                                          <p:spTgt spid="414"/>
                                        </p:tgtEl>
                                        <p:attrNameLst>
                                          <p:attrName>ppt_x</p:attrName>
                                        </p:attrNameLst>
                                      </p:cBhvr>
                                      <p:tavLst>
                                        <p:tav tm="0">
                                          <p:val>
                                            <p:strVal val="#ppt_x"/>
                                          </p:val>
                                        </p:tav>
                                        <p:tav tm="100000">
                                          <p:val>
                                            <p:strVal val="#ppt_x"/>
                                          </p:val>
                                        </p:tav>
                                      </p:tavLst>
                                    </p:anim>
                                    <p:anim calcmode="lin" valueType="num">
                                      <p:cBhvr additive="base">
                                        <p:cTn id="24" dur="500" fill="hold"/>
                                        <p:tgtEl>
                                          <p:spTgt spid="4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5"/>
                                        </p:tgtEl>
                                        <p:attrNameLst>
                                          <p:attrName>style.visibility</p:attrName>
                                        </p:attrNameLst>
                                      </p:cBhvr>
                                      <p:to>
                                        <p:strVal val="visible"/>
                                      </p:to>
                                    </p:set>
                                    <p:anim calcmode="lin" valueType="num">
                                      <p:cBhvr additive="base">
                                        <p:cTn id="27" dur="500" fill="hold"/>
                                        <p:tgtEl>
                                          <p:spTgt spid="415"/>
                                        </p:tgtEl>
                                        <p:attrNameLst>
                                          <p:attrName>ppt_x</p:attrName>
                                        </p:attrNameLst>
                                      </p:cBhvr>
                                      <p:tavLst>
                                        <p:tav tm="0">
                                          <p:val>
                                            <p:strVal val="#ppt_x"/>
                                          </p:val>
                                        </p:tav>
                                        <p:tav tm="100000">
                                          <p:val>
                                            <p:strVal val="#ppt_x"/>
                                          </p:val>
                                        </p:tav>
                                      </p:tavLst>
                                    </p:anim>
                                    <p:anim calcmode="lin" valueType="num">
                                      <p:cBhvr additive="base">
                                        <p:cTn id="28" dur="500" fill="hold"/>
                                        <p:tgtEl>
                                          <p:spTgt spid="4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6"/>
                                        </p:tgtEl>
                                        <p:attrNameLst>
                                          <p:attrName>style.visibility</p:attrName>
                                        </p:attrNameLst>
                                      </p:cBhvr>
                                      <p:to>
                                        <p:strVal val="visible"/>
                                      </p:to>
                                    </p:set>
                                    <p:anim calcmode="lin" valueType="num">
                                      <p:cBhvr additive="base">
                                        <p:cTn id="31" dur="500" fill="hold"/>
                                        <p:tgtEl>
                                          <p:spTgt spid="406"/>
                                        </p:tgtEl>
                                        <p:attrNameLst>
                                          <p:attrName>ppt_x</p:attrName>
                                        </p:attrNameLst>
                                      </p:cBhvr>
                                      <p:tavLst>
                                        <p:tav tm="0">
                                          <p:val>
                                            <p:strVal val="#ppt_x"/>
                                          </p:val>
                                        </p:tav>
                                        <p:tav tm="100000">
                                          <p:val>
                                            <p:strVal val="#ppt_x"/>
                                          </p:val>
                                        </p:tav>
                                      </p:tavLst>
                                    </p:anim>
                                    <p:anim calcmode="lin" valueType="num">
                                      <p:cBhvr additive="base">
                                        <p:cTn id="32" dur="500" fill="hold"/>
                                        <p:tgtEl>
                                          <p:spTgt spid="40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7"/>
                                        </p:tgtEl>
                                        <p:attrNameLst>
                                          <p:attrName>style.visibility</p:attrName>
                                        </p:attrNameLst>
                                      </p:cBhvr>
                                      <p:to>
                                        <p:strVal val="visible"/>
                                      </p:to>
                                    </p:set>
                                    <p:anim calcmode="lin" valueType="num">
                                      <p:cBhvr additive="base">
                                        <p:cTn id="35" dur="500" fill="hold"/>
                                        <p:tgtEl>
                                          <p:spTgt spid="407"/>
                                        </p:tgtEl>
                                        <p:attrNameLst>
                                          <p:attrName>ppt_x</p:attrName>
                                        </p:attrNameLst>
                                      </p:cBhvr>
                                      <p:tavLst>
                                        <p:tav tm="0">
                                          <p:val>
                                            <p:strVal val="#ppt_x"/>
                                          </p:val>
                                        </p:tav>
                                        <p:tav tm="100000">
                                          <p:val>
                                            <p:strVal val="#ppt_x"/>
                                          </p:val>
                                        </p:tav>
                                      </p:tavLst>
                                    </p:anim>
                                    <p:anim calcmode="lin" valueType="num">
                                      <p:cBhvr additive="base">
                                        <p:cTn id="36" dur="500" fill="hold"/>
                                        <p:tgtEl>
                                          <p:spTgt spid="40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17"/>
                                        </p:tgtEl>
                                        <p:attrNameLst>
                                          <p:attrName>style.visibility</p:attrName>
                                        </p:attrNameLst>
                                      </p:cBhvr>
                                      <p:to>
                                        <p:strVal val="visible"/>
                                      </p:to>
                                    </p:set>
                                    <p:anim calcmode="lin" valueType="num">
                                      <p:cBhvr additive="base">
                                        <p:cTn id="39" dur="500" fill="hold"/>
                                        <p:tgtEl>
                                          <p:spTgt spid="417"/>
                                        </p:tgtEl>
                                        <p:attrNameLst>
                                          <p:attrName>ppt_x</p:attrName>
                                        </p:attrNameLst>
                                      </p:cBhvr>
                                      <p:tavLst>
                                        <p:tav tm="0">
                                          <p:val>
                                            <p:strVal val="#ppt_x"/>
                                          </p:val>
                                        </p:tav>
                                        <p:tav tm="100000">
                                          <p:val>
                                            <p:strVal val="#ppt_x"/>
                                          </p:val>
                                        </p:tav>
                                      </p:tavLst>
                                    </p:anim>
                                    <p:anim calcmode="lin" valueType="num">
                                      <p:cBhvr additive="base">
                                        <p:cTn id="40" dur="500" fill="hold"/>
                                        <p:tgtEl>
                                          <p:spTgt spid="4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04"/>
                                        </p:tgtEl>
                                        <p:attrNameLst>
                                          <p:attrName>style.visibility</p:attrName>
                                        </p:attrNameLst>
                                      </p:cBhvr>
                                      <p:to>
                                        <p:strVal val="visible"/>
                                      </p:to>
                                    </p:set>
                                    <p:anim calcmode="lin" valueType="num">
                                      <p:cBhvr additive="base">
                                        <p:cTn id="43" dur="500" fill="hold"/>
                                        <p:tgtEl>
                                          <p:spTgt spid="404"/>
                                        </p:tgtEl>
                                        <p:attrNameLst>
                                          <p:attrName>ppt_x</p:attrName>
                                        </p:attrNameLst>
                                      </p:cBhvr>
                                      <p:tavLst>
                                        <p:tav tm="0">
                                          <p:val>
                                            <p:strVal val="#ppt_x"/>
                                          </p:val>
                                        </p:tav>
                                        <p:tav tm="100000">
                                          <p:val>
                                            <p:strVal val="#ppt_x"/>
                                          </p:val>
                                        </p:tav>
                                      </p:tavLst>
                                    </p:anim>
                                    <p:anim calcmode="lin" valueType="num">
                                      <p:cBhvr additive="base">
                                        <p:cTn id="44" dur="500" fill="hold"/>
                                        <p:tgtEl>
                                          <p:spTgt spid="40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05"/>
                                        </p:tgtEl>
                                        <p:attrNameLst>
                                          <p:attrName>style.visibility</p:attrName>
                                        </p:attrNameLst>
                                      </p:cBhvr>
                                      <p:to>
                                        <p:strVal val="visible"/>
                                      </p:to>
                                    </p:set>
                                    <p:anim calcmode="lin" valueType="num">
                                      <p:cBhvr additive="base">
                                        <p:cTn id="47" dur="500" fill="hold"/>
                                        <p:tgtEl>
                                          <p:spTgt spid="405"/>
                                        </p:tgtEl>
                                        <p:attrNameLst>
                                          <p:attrName>ppt_x</p:attrName>
                                        </p:attrNameLst>
                                      </p:cBhvr>
                                      <p:tavLst>
                                        <p:tav tm="0">
                                          <p:val>
                                            <p:strVal val="#ppt_x"/>
                                          </p:val>
                                        </p:tav>
                                        <p:tav tm="100000">
                                          <p:val>
                                            <p:strVal val="#ppt_x"/>
                                          </p:val>
                                        </p:tav>
                                      </p:tavLst>
                                    </p:anim>
                                    <p:anim calcmode="lin" valueType="num">
                                      <p:cBhvr additive="base">
                                        <p:cTn id="48" dur="500" fill="hold"/>
                                        <p:tgtEl>
                                          <p:spTgt spid="40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09"/>
                                        </p:tgtEl>
                                        <p:attrNameLst>
                                          <p:attrName>style.visibility</p:attrName>
                                        </p:attrNameLst>
                                      </p:cBhvr>
                                      <p:to>
                                        <p:strVal val="visible"/>
                                      </p:to>
                                    </p:set>
                                    <p:anim calcmode="lin" valueType="num">
                                      <p:cBhvr additive="base">
                                        <p:cTn id="51" dur="500" fill="hold"/>
                                        <p:tgtEl>
                                          <p:spTgt spid="409"/>
                                        </p:tgtEl>
                                        <p:attrNameLst>
                                          <p:attrName>ppt_x</p:attrName>
                                        </p:attrNameLst>
                                      </p:cBhvr>
                                      <p:tavLst>
                                        <p:tav tm="0">
                                          <p:val>
                                            <p:strVal val="#ppt_x"/>
                                          </p:val>
                                        </p:tav>
                                        <p:tav tm="100000">
                                          <p:val>
                                            <p:strVal val="#ppt_x"/>
                                          </p:val>
                                        </p:tav>
                                      </p:tavLst>
                                    </p:anim>
                                    <p:anim calcmode="lin" valueType="num">
                                      <p:cBhvr additive="base">
                                        <p:cTn id="52" dur="500" fill="hold"/>
                                        <p:tgtEl>
                                          <p:spTgt spid="40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fill="hold"/>
                                        <p:tgtEl>
                                          <p:spTgt spid="27"/>
                                        </p:tgtEl>
                                        <p:attrNameLst>
                                          <p:attrName>ppt_x</p:attrName>
                                        </p:attrNameLst>
                                      </p:cBhvr>
                                      <p:tavLst>
                                        <p:tav tm="0">
                                          <p:val>
                                            <p:strVal val="#ppt_x"/>
                                          </p:val>
                                        </p:tav>
                                        <p:tav tm="100000">
                                          <p:val>
                                            <p:strVal val="#ppt_x"/>
                                          </p:val>
                                        </p:tav>
                                      </p:tavLst>
                                    </p:anim>
                                    <p:anim calcmode="lin" valueType="num">
                                      <p:cBhvr additive="base">
                                        <p:cTn id="5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 grpId="0" animBg="1"/>
      <p:bldP spid="413" grpId="0"/>
      <p:bldP spid="414" grpId="0"/>
      <p:bldP spid="406" grpId="0"/>
      <p:bldP spid="407" grpId="0"/>
      <p:bldP spid="417" grpId="0"/>
      <p:bldP spid="404" grpId="0" animBg="1"/>
      <p:bldP spid="405" grpId="0" animBg="1"/>
      <p:bldP spid="409"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0" name="Gruppieren 389"/>
          <p:cNvGrpSpPr/>
          <p:nvPr/>
        </p:nvGrpSpPr>
        <p:grpSpPr>
          <a:xfrm>
            <a:off x="1992493" y="3574863"/>
            <a:ext cx="4484376" cy="6934625"/>
            <a:chOff x="1160757" y="3751847"/>
            <a:chExt cx="4484376" cy="5545111"/>
          </a:xfrm>
        </p:grpSpPr>
        <p:sp>
          <p:nvSpPr>
            <p:cNvPr id="391" name="Shape 603"/>
            <p:cNvSpPr/>
            <p:nvPr/>
          </p:nvSpPr>
          <p:spPr>
            <a:xfrm>
              <a:off x="1160757" y="6390945"/>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es-ES" dirty="0" err="1">
                  <a:solidFill>
                    <a:schemeClr val="accent3"/>
                  </a:solidFill>
                  <a:latin typeface="+mj-lt"/>
                  <a:ea typeface="Roboto"/>
                  <a:cs typeface="Roboto"/>
                  <a:sym typeface="Roboto"/>
                </a:rPr>
                <a:t>Kulüp</a:t>
              </a:r>
              <a:r>
                <a:rPr lang="es-ES" dirty="0">
                  <a:solidFill>
                    <a:schemeClr val="accent3"/>
                  </a:solidFill>
                  <a:latin typeface="+mj-lt"/>
                  <a:ea typeface="Roboto"/>
                  <a:cs typeface="Roboto"/>
                  <a:sym typeface="Roboto"/>
                </a:rPr>
                <a:t>, </a:t>
              </a:r>
              <a:r>
                <a:rPr lang="es-ES" dirty="0" err="1">
                  <a:solidFill>
                    <a:schemeClr val="accent3"/>
                  </a:solidFill>
                  <a:latin typeface="+mj-lt"/>
                  <a:ea typeface="Roboto"/>
                  <a:cs typeface="Roboto"/>
                  <a:sym typeface="Roboto"/>
                </a:rPr>
                <a:t>Sporcu</a:t>
              </a:r>
              <a:r>
                <a:rPr lang="es-ES" dirty="0">
                  <a:solidFill>
                    <a:schemeClr val="accent3"/>
                  </a:solidFill>
                  <a:latin typeface="+mj-lt"/>
                  <a:ea typeface="Roboto"/>
                  <a:cs typeface="Roboto"/>
                  <a:sym typeface="Roboto"/>
                </a:rPr>
                <a:t> ve Tesis Yönetimi</a:t>
              </a:r>
            </a:p>
          </p:txBody>
        </p:sp>
        <p:sp>
          <p:nvSpPr>
            <p:cNvPr id="392" name="Shape 604"/>
            <p:cNvSpPr/>
            <p:nvPr/>
          </p:nvSpPr>
          <p:spPr>
            <a:xfrm>
              <a:off x="2253370" y="5641256"/>
              <a:ext cx="3391763"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32</a:t>
              </a:r>
              <a:r>
                <a:rPr lang="de-DE" sz="3001" b="1" dirty="0">
                  <a:latin typeface="+mj-lt"/>
                  <a:ea typeface="Roboto"/>
                  <a:cs typeface="Roboto"/>
                  <a:sym typeface="Roboto"/>
                </a:rPr>
                <a:t> </a:t>
              </a:r>
              <a:r>
                <a:rPr lang="tr-TR" sz="3001" dirty="0">
                  <a:latin typeface="+mj-lt"/>
                  <a:ea typeface="Roboto"/>
                  <a:cs typeface="Roboto"/>
                  <a:sym typeface="Roboto"/>
                </a:rPr>
                <a:t>Spor</a:t>
              </a:r>
              <a:endParaRPr lang="id-ID" sz="3001" dirty="0">
                <a:latin typeface="+mj-lt"/>
                <a:ea typeface="Roboto"/>
                <a:cs typeface="Roboto"/>
                <a:sym typeface="Roboto"/>
              </a:endParaRPr>
            </a:p>
          </p:txBody>
        </p:sp>
        <p:sp>
          <p:nvSpPr>
            <p:cNvPr id="393" name="Shape 609"/>
            <p:cNvSpPr/>
            <p:nvPr/>
          </p:nvSpPr>
          <p:spPr>
            <a:xfrm>
              <a:off x="1160757" y="8249016"/>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dirty="0">
                  <a:solidFill>
                    <a:schemeClr val="accent3"/>
                  </a:solidFill>
                  <a:latin typeface="+mj-lt"/>
                  <a:ea typeface="Roboto"/>
                  <a:cs typeface="Roboto"/>
                  <a:sym typeface="Roboto"/>
                </a:rPr>
                <a:t>Kişi ve Kurum Tapu Kayıt İşlemleri. (Tapu Kadastro Bilgi Sistemi)</a:t>
              </a:r>
            </a:p>
          </p:txBody>
        </p:sp>
        <p:sp>
          <p:nvSpPr>
            <p:cNvPr id="394" name="Shape 610"/>
            <p:cNvSpPr/>
            <p:nvPr/>
          </p:nvSpPr>
          <p:spPr>
            <a:xfrm>
              <a:off x="1312697" y="7623274"/>
              <a:ext cx="4332436" cy="459447"/>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33 </a:t>
              </a:r>
              <a:r>
                <a:rPr lang="tr-TR" sz="3001" dirty="0">
                  <a:latin typeface="+mj-lt"/>
                  <a:ea typeface="Roboto"/>
                  <a:cs typeface="Roboto"/>
                  <a:sym typeface="Roboto"/>
                </a:rPr>
                <a:t>Tapu</a:t>
              </a:r>
              <a:endParaRPr lang="id-ID" sz="3001" dirty="0">
                <a:latin typeface="+mj-lt"/>
                <a:ea typeface="Roboto"/>
                <a:cs typeface="Roboto"/>
                <a:sym typeface="Roboto"/>
              </a:endParaRPr>
            </a:p>
          </p:txBody>
        </p:sp>
        <p:sp>
          <p:nvSpPr>
            <p:cNvPr id="395" name="Shape 615"/>
            <p:cNvSpPr/>
            <p:nvPr/>
          </p:nvSpPr>
          <p:spPr>
            <a:xfrm>
              <a:off x="1160757" y="4457768"/>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tr-TR" dirty="0">
                  <a:solidFill>
                    <a:schemeClr val="accent3"/>
                  </a:solidFill>
                  <a:latin typeface="+mj-lt"/>
                  <a:ea typeface="Roboto"/>
                  <a:cs typeface="Roboto"/>
                  <a:sym typeface="Roboto"/>
                </a:rPr>
                <a:t>Acil Durum Yönetimi</a:t>
              </a:r>
            </a:p>
          </p:txBody>
        </p:sp>
        <p:sp>
          <p:nvSpPr>
            <p:cNvPr id="396" name="Shape 616"/>
            <p:cNvSpPr/>
            <p:nvPr/>
          </p:nvSpPr>
          <p:spPr>
            <a:xfrm>
              <a:off x="1160758" y="3751847"/>
              <a:ext cx="4437438" cy="800182"/>
            </a:xfrm>
            <a:prstGeom prst="rect">
              <a:avLst/>
            </a:prstGeom>
            <a:noFill/>
            <a:ln>
              <a:noFill/>
            </a:ln>
          </p:spPr>
          <p:txBody>
            <a:bodyPr lIns="182824" tIns="91400" rIns="182824" bIns="91400" anchor="t" anchorCtr="0">
              <a:noAutofit/>
            </a:bodyPr>
            <a:lstStyle/>
            <a:p>
              <a:pPr algn="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31</a:t>
              </a:r>
              <a:r>
                <a:rPr lang="de-DE" sz="3001" b="1" dirty="0">
                  <a:latin typeface="+mj-lt"/>
                  <a:ea typeface="Roboto"/>
                  <a:cs typeface="Roboto"/>
                  <a:sym typeface="Roboto"/>
                </a:rPr>
                <a:t> </a:t>
              </a:r>
              <a:r>
                <a:rPr lang="tr-TR" sz="3001" dirty="0">
                  <a:latin typeface="+mj-lt"/>
                  <a:ea typeface="Roboto"/>
                  <a:cs typeface="Roboto"/>
                  <a:sym typeface="Roboto"/>
                </a:rPr>
                <a:t>Sivil Savunma</a:t>
              </a:r>
              <a:endParaRPr lang="id-ID" sz="3001" dirty="0">
                <a:latin typeface="+mj-lt"/>
                <a:ea typeface="Roboto"/>
                <a:cs typeface="Roboto"/>
                <a:sym typeface="Roboto"/>
              </a:endParaRPr>
            </a:p>
          </p:txBody>
        </p:sp>
      </p:grpSp>
      <p:grpSp>
        <p:nvGrpSpPr>
          <p:cNvPr id="397" name="Gruppieren 396"/>
          <p:cNvGrpSpPr/>
          <p:nvPr/>
        </p:nvGrpSpPr>
        <p:grpSpPr>
          <a:xfrm>
            <a:off x="18157684" y="3574865"/>
            <a:ext cx="4474847" cy="6780373"/>
            <a:chOff x="18836380" y="3751847"/>
            <a:chExt cx="4474847" cy="6780373"/>
          </a:xfrm>
        </p:grpSpPr>
        <p:sp>
          <p:nvSpPr>
            <p:cNvPr id="398" name="Shape 601"/>
            <p:cNvSpPr/>
            <p:nvPr/>
          </p:nvSpPr>
          <p:spPr>
            <a:xfrm>
              <a:off x="18873791" y="6683957"/>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Kurumsal Taşınır Mal Envanter Yönetimi. (Taşınır Mal Yönetmeliği)</a:t>
              </a:r>
            </a:p>
          </p:txBody>
        </p:sp>
        <p:sp>
          <p:nvSpPr>
            <p:cNvPr id="399" name="Shape 602"/>
            <p:cNvSpPr/>
            <p:nvPr/>
          </p:nvSpPr>
          <p:spPr>
            <a:xfrm>
              <a:off x="18873791" y="5940120"/>
              <a:ext cx="3565077"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35</a:t>
              </a:r>
              <a:r>
                <a:rPr lang="de-DE" sz="3001" b="1" dirty="0">
                  <a:latin typeface="+mj-lt"/>
                  <a:ea typeface="Roboto"/>
                  <a:cs typeface="Roboto"/>
                  <a:sym typeface="Roboto"/>
                </a:rPr>
                <a:t> </a:t>
              </a:r>
              <a:r>
                <a:rPr lang="tr-TR" sz="3001" dirty="0">
                  <a:latin typeface="+mj-lt"/>
                  <a:ea typeface="Roboto"/>
                  <a:cs typeface="Roboto"/>
                  <a:sym typeface="Roboto"/>
                </a:rPr>
                <a:t>TMY(STOK)</a:t>
              </a:r>
              <a:endParaRPr lang="id-ID" sz="3001" dirty="0">
                <a:latin typeface="+mj-lt"/>
                <a:ea typeface="Roboto"/>
                <a:cs typeface="Roboto"/>
                <a:sym typeface="Roboto"/>
              </a:endParaRPr>
            </a:p>
          </p:txBody>
        </p:sp>
        <p:sp>
          <p:nvSpPr>
            <p:cNvPr id="400" name="Shape 607"/>
            <p:cNvSpPr/>
            <p:nvPr/>
          </p:nvSpPr>
          <p:spPr>
            <a:xfrm>
              <a:off x="18873791" y="948427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Kurumsal Toplantı ve Karar Yönetimi. (Yönetim kararları)</a:t>
              </a:r>
            </a:p>
          </p:txBody>
        </p:sp>
        <p:sp>
          <p:nvSpPr>
            <p:cNvPr id="401" name="Shape 608"/>
            <p:cNvSpPr/>
            <p:nvPr/>
          </p:nvSpPr>
          <p:spPr>
            <a:xfrm>
              <a:off x="18865881" y="8778354"/>
              <a:ext cx="4109434"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36</a:t>
              </a:r>
              <a:r>
                <a:rPr lang="de-DE" sz="3001" b="1" dirty="0">
                  <a:latin typeface="+mj-lt"/>
                  <a:ea typeface="Roboto"/>
                  <a:cs typeface="Roboto"/>
                  <a:sym typeface="Roboto"/>
                </a:rPr>
                <a:t> </a:t>
              </a:r>
              <a:r>
                <a:rPr lang="tr-TR" sz="3001" dirty="0">
                  <a:latin typeface="+mj-lt"/>
                  <a:ea typeface="Roboto"/>
                  <a:cs typeface="Roboto"/>
                  <a:sym typeface="Roboto"/>
                </a:rPr>
                <a:t>Toplantı</a:t>
              </a:r>
              <a:endParaRPr lang="id-ID" sz="3001" dirty="0">
                <a:latin typeface="+mj-lt"/>
                <a:ea typeface="Roboto"/>
                <a:cs typeface="Roboto"/>
                <a:sym typeface="Roboto"/>
              </a:endParaRPr>
            </a:p>
          </p:txBody>
        </p:sp>
        <p:sp>
          <p:nvSpPr>
            <p:cNvPr id="402" name="Shape 613"/>
            <p:cNvSpPr/>
            <p:nvPr/>
          </p:nvSpPr>
          <p:spPr>
            <a:xfrm>
              <a:off x="18873791" y="4457768"/>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dirty="0">
                  <a:solidFill>
                    <a:schemeClr val="accent3"/>
                  </a:solidFill>
                  <a:latin typeface="+mj-lt"/>
                  <a:ea typeface="Roboto"/>
                  <a:cs typeface="Roboto"/>
                  <a:sym typeface="Roboto"/>
                </a:rPr>
                <a:t>Süreç Kapsamlı Temizlik Hizmetleri Yönetimi.</a:t>
              </a:r>
            </a:p>
          </p:txBody>
        </p:sp>
        <p:sp>
          <p:nvSpPr>
            <p:cNvPr id="403" name="Shape 614"/>
            <p:cNvSpPr/>
            <p:nvPr/>
          </p:nvSpPr>
          <p:spPr>
            <a:xfrm>
              <a:off x="18836380" y="3751847"/>
              <a:ext cx="3334808"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34</a:t>
              </a:r>
              <a:r>
                <a:rPr lang="de-DE" sz="3001" b="1" dirty="0">
                  <a:latin typeface="+mj-lt"/>
                  <a:ea typeface="Roboto"/>
                  <a:cs typeface="Roboto"/>
                  <a:sym typeface="Roboto"/>
                </a:rPr>
                <a:t> </a:t>
              </a:r>
              <a:r>
                <a:rPr lang="tr-TR" sz="3001" dirty="0">
                  <a:latin typeface="+mj-lt"/>
                  <a:ea typeface="Roboto"/>
                  <a:cs typeface="Roboto"/>
                  <a:sym typeface="Roboto"/>
                </a:rPr>
                <a:t>Temizlik</a:t>
              </a:r>
              <a:endParaRPr lang="id-ID" sz="3001" dirty="0">
                <a:latin typeface="+mj-lt"/>
                <a:ea typeface="Roboto"/>
                <a:cs typeface="Roboto"/>
                <a:sym typeface="Roboto"/>
              </a:endParaRPr>
            </a:p>
          </p:txBody>
        </p:sp>
      </p:grpSp>
      <p:sp>
        <p:nvSpPr>
          <p:cNvPr id="412"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413" name="Textfeld 412"/>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Modül Bileşenleri</a:t>
            </a:r>
            <a:endParaRPr lang="de-DE" sz="2500" dirty="0">
              <a:latin typeface="Calibri Light" panose="020F0302020204030204" pitchFamily="34" charset="0"/>
            </a:endParaRPr>
          </a:p>
        </p:txBody>
      </p:sp>
      <p:sp>
        <p:nvSpPr>
          <p:cNvPr id="414" name="Textfeld 413"/>
          <p:cNvSpPr txBox="1"/>
          <p:nvPr/>
        </p:nvSpPr>
        <p:spPr>
          <a:xfrm>
            <a:off x="21752258" y="12223017"/>
            <a:ext cx="1963151" cy="707886"/>
          </a:xfrm>
          <a:prstGeom prst="rect">
            <a:avLst/>
          </a:prstGeom>
          <a:noFill/>
        </p:spPr>
        <p:txBody>
          <a:bodyPr wrap="square" rtlCol="0">
            <a:spAutoFit/>
          </a:bodyPr>
          <a:lstStyle/>
          <a:p>
            <a:pPr algn="r"/>
            <a:fld id="{260E2A6B-A809-4840-BF14-8648BC0BDF87}" type="slidenum">
              <a:rPr lang="id-ID" sz="4000" smtClean="0">
                <a:solidFill>
                  <a:schemeClr val="accent3"/>
                </a:solidFill>
                <a:latin typeface="Century Gothic" panose="020B0502020202020204" pitchFamily="34" charset="0"/>
                <a:cs typeface="Calibri Light"/>
              </a:rPr>
              <a:pPr algn="r"/>
              <a:t>17</a:t>
            </a:fld>
            <a:endParaRPr lang="de-DE" sz="4000" b="1">
              <a:solidFill>
                <a:schemeClr val="accent3"/>
              </a:solidFill>
              <a:latin typeface="Century Gothic" panose="020B0502020202020204" pitchFamily="34" charset="0"/>
            </a:endParaRPr>
          </a:p>
        </p:txBody>
      </p:sp>
      <p:cxnSp>
        <p:nvCxnSpPr>
          <p:cNvPr id="415" name="Gerader Verbinder 414"/>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6" name="Textfeld 26">
            <a:extLst>
              <a:ext uri="{FF2B5EF4-FFF2-40B4-BE49-F238E27FC236}">
                <a16:creationId xmlns:a16="http://schemas.microsoft.com/office/drawing/2014/main" id="{128A545E-EDB0-4776-A962-9E154876498E}"/>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07" name="Textfeld 30">
            <a:extLst>
              <a:ext uri="{FF2B5EF4-FFF2-40B4-BE49-F238E27FC236}">
                <a16:creationId xmlns:a16="http://schemas.microsoft.com/office/drawing/2014/main" id="{BD1B51DA-35CE-459A-966B-827C99EC7A59}"/>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08" name="Resim 407">
            <a:extLst>
              <a:ext uri="{FF2B5EF4-FFF2-40B4-BE49-F238E27FC236}">
                <a16:creationId xmlns:a16="http://schemas.microsoft.com/office/drawing/2014/main" id="{E3B106B7-4CC4-4E25-9D30-3D2B44812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17" name="Textfeld 29">
            <a:extLst>
              <a:ext uri="{FF2B5EF4-FFF2-40B4-BE49-F238E27FC236}">
                <a16:creationId xmlns:a16="http://schemas.microsoft.com/office/drawing/2014/main" id="{CBCD7A17-02A0-4EE5-A8CD-626A4319A60F}"/>
              </a:ext>
            </a:extLst>
          </p:cNvPr>
          <p:cNvSpPr txBox="1"/>
          <p:nvPr/>
        </p:nvSpPr>
        <p:spPr>
          <a:xfrm>
            <a:off x="1753652" y="2377272"/>
            <a:ext cx="20804467" cy="400110"/>
          </a:xfrm>
          <a:prstGeom prst="rect">
            <a:avLst/>
          </a:prstGeom>
          <a:noFill/>
        </p:spPr>
        <p:txBody>
          <a:bodyPr wrap="square" rtlCol="0">
            <a:spAutoFit/>
          </a:bodyPr>
          <a:lstStyle/>
          <a:p>
            <a:pPr algn="ctr"/>
            <a:r>
              <a:rPr lang="tr-TR" sz="2000" b="1" dirty="0"/>
              <a:t>Modül Bileşenleri</a:t>
            </a:r>
            <a:endParaRPr lang="de-DE" sz="2000" b="1" dirty="0"/>
          </a:p>
        </p:txBody>
      </p:sp>
      <p:sp>
        <p:nvSpPr>
          <p:cNvPr id="404" name="Oval 16">
            <a:extLst>
              <a:ext uri="{FF2B5EF4-FFF2-40B4-BE49-F238E27FC236}">
                <a16:creationId xmlns:a16="http://schemas.microsoft.com/office/drawing/2014/main" id="{8795C222-FDBE-4086-B0D0-9B0D5CE487A7}"/>
              </a:ext>
            </a:extLst>
          </p:cNvPr>
          <p:cNvSpPr>
            <a:spLocks noChangeArrowheads="1"/>
          </p:cNvSpPr>
          <p:nvPr/>
        </p:nvSpPr>
        <p:spPr bwMode="auto">
          <a:xfrm>
            <a:off x="10789986" y="4927322"/>
            <a:ext cx="2620963" cy="2620962"/>
          </a:xfrm>
          <a:prstGeom prst="ellipse">
            <a:avLst/>
          </a:prstGeom>
          <a:solidFill>
            <a:schemeClr val="tx1">
              <a:alpha val="70000"/>
            </a:schemeClr>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defRPr/>
            </a:pPr>
            <a:endParaRPr lang="en-US" sz="2400" dirty="0">
              <a:latin typeface="Arial" charset="0"/>
              <a:cs typeface="+mn-cs"/>
            </a:endParaRPr>
          </a:p>
        </p:txBody>
      </p:sp>
      <p:sp>
        <p:nvSpPr>
          <p:cNvPr id="405" name="Oval 18">
            <a:extLst>
              <a:ext uri="{FF2B5EF4-FFF2-40B4-BE49-F238E27FC236}">
                <a16:creationId xmlns:a16="http://schemas.microsoft.com/office/drawing/2014/main" id="{7B69B18B-D106-4C73-8263-21626AF67AD8}"/>
              </a:ext>
            </a:extLst>
          </p:cNvPr>
          <p:cNvSpPr>
            <a:spLocks noChangeArrowheads="1"/>
          </p:cNvSpPr>
          <p:nvPr/>
        </p:nvSpPr>
        <p:spPr bwMode="auto">
          <a:xfrm>
            <a:off x="11802811" y="5938559"/>
            <a:ext cx="2620963" cy="2622550"/>
          </a:xfrm>
          <a:prstGeom prst="ellipse">
            <a:avLst/>
          </a:prstGeom>
          <a:solidFill>
            <a:schemeClr val="accent1">
              <a:alpha val="70000"/>
            </a:schemeClr>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defRPr/>
            </a:pPr>
            <a:endParaRPr lang="en-US" sz="2400" dirty="0">
              <a:latin typeface="Arial" charset="0"/>
              <a:cs typeface="+mn-cs"/>
            </a:endParaRPr>
          </a:p>
        </p:txBody>
      </p:sp>
      <p:sp>
        <p:nvSpPr>
          <p:cNvPr id="409" name="Oval 11">
            <a:extLst>
              <a:ext uri="{FF2B5EF4-FFF2-40B4-BE49-F238E27FC236}">
                <a16:creationId xmlns:a16="http://schemas.microsoft.com/office/drawing/2014/main" id="{ADC95687-E116-4573-B70F-93643D30565C}"/>
              </a:ext>
            </a:extLst>
          </p:cNvPr>
          <p:cNvSpPr>
            <a:spLocks noChangeArrowheads="1"/>
          </p:cNvSpPr>
          <p:nvPr/>
        </p:nvSpPr>
        <p:spPr bwMode="auto">
          <a:xfrm>
            <a:off x="10789986" y="6959322"/>
            <a:ext cx="2617788" cy="2613025"/>
          </a:xfrm>
          <a:prstGeom prst="ellipse">
            <a:avLst/>
          </a:prstGeom>
          <a:solidFill>
            <a:schemeClr val="tx1">
              <a:alpha val="70000"/>
            </a:schemeClr>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defRPr/>
            </a:pPr>
            <a:endParaRPr lang="en-US" sz="2400" dirty="0">
              <a:latin typeface="Arial" charset="0"/>
              <a:cs typeface="+mn-cs"/>
            </a:endParaRPr>
          </a:p>
        </p:txBody>
      </p:sp>
      <p:sp>
        <p:nvSpPr>
          <p:cNvPr id="410" name="Oval 14">
            <a:extLst>
              <a:ext uri="{FF2B5EF4-FFF2-40B4-BE49-F238E27FC236}">
                <a16:creationId xmlns:a16="http://schemas.microsoft.com/office/drawing/2014/main" id="{4527ABA4-30F7-4A68-BF39-11A6F5A73E33}"/>
              </a:ext>
            </a:extLst>
          </p:cNvPr>
          <p:cNvSpPr>
            <a:spLocks noChangeArrowheads="1"/>
          </p:cNvSpPr>
          <p:nvPr/>
        </p:nvSpPr>
        <p:spPr bwMode="auto">
          <a:xfrm>
            <a:off x="9773986" y="5943322"/>
            <a:ext cx="2617788" cy="2613025"/>
          </a:xfrm>
          <a:prstGeom prst="ellipse">
            <a:avLst/>
          </a:prstGeom>
          <a:solidFill>
            <a:schemeClr val="tx1">
              <a:alpha val="70000"/>
            </a:schemeClr>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defRPr/>
            </a:pPr>
            <a:endParaRPr lang="en-US" sz="2400" dirty="0">
              <a:latin typeface="Arial" charset="0"/>
              <a:cs typeface="+mn-cs"/>
            </a:endParaRPr>
          </a:p>
        </p:txBody>
      </p:sp>
      <p:sp>
        <p:nvSpPr>
          <p:cNvPr id="28" name="Textfeld 35">
            <a:extLst>
              <a:ext uri="{FF2B5EF4-FFF2-40B4-BE49-F238E27FC236}">
                <a16:creationId xmlns:a16="http://schemas.microsoft.com/office/drawing/2014/main" id="{E1F18E9E-332A-4FB1-9A04-8DD953616408}"/>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
        <p:nvSpPr>
          <p:cNvPr id="29" name="Shape 608">
            <a:extLst>
              <a:ext uri="{FF2B5EF4-FFF2-40B4-BE49-F238E27FC236}">
                <a16:creationId xmlns:a16="http://schemas.microsoft.com/office/drawing/2014/main" id="{0158A84D-1439-4BD1-B848-1AC2C597A218}"/>
              </a:ext>
            </a:extLst>
          </p:cNvPr>
          <p:cNvSpPr/>
          <p:nvPr/>
        </p:nvSpPr>
        <p:spPr>
          <a:xfrm>
            <a:off x="10359664" y="10109397"/>
            <a:ext cx="3048110" cy="800182"/>
          </a:xfrm>
          <a:prstGeom prst="rect">
            <a:avLst/>
          </a:prstGeom>
          <a:noFill/>
          <a:ln>
            <a:noFill/>
          </a:ln>
        </p:spPr>
        <p:txBody>
          <a:bodyPr lIns="182824" tIns="91400" rIns="182824" bIns="91400" anchor="t" anchorCtr="0">
            <a:noAutofit/>
          </a:bodyPr>
          <a:lstStyle/>
          <a:p>
            <a:pPr>
              <a:lnSpc>
                <a:spcPct val="130000"/>
              </a:lnSpc>
              <a:buSzPct val="25000"/>
            </a:pPr>
            <a:r>
              <a:rPr lang="de-DE" sz="3001" b="1" dirty="0">
                <a:latin typeface="+mj-lt"/>
                <a:ea typeface="Roboto"/>
                <a:cs typeface="Roboto"/>
                <a:sym typeface="Roboto"/>
              </a:rPr>
              <a:t>#</a:t>
            </a:r>
            <a:r>
              <a:rPr lang="tr-TR" sz="3001" b="1" dirty="0">
                <a:latin typeface="+mj-lt"/>
                <a:ea typeface="Roboto"/>
                <a:cs typeface="Roboto"/>
                <a:sym typeface="Roboto"/>
              </a:rPr>
              <a:t>37</a:t>
            </a:r>
            <a:r>
              <a:rPr lang="de-DE" sz="3001" b="1" dirty="0">
                <a:latin typeface="+mj-lt"/>
                <a:ea typeface="Roboto"/>
                <a:cs typeface="Roboto"/>
                <a:sym typeface="Roboto"/>
              </a:rPr>
              <a:t> </a:t>
            </a:r>
            <a:r>
              <a:rPr lang="tr-TR" sz="3001" dirty="0">
                <a:latin typeface="+mj-lt"/>
                <a:ea typeface="Roboto"/>
                <a:cs typeface="Roboto"/>
                <a:sym typeface="Roboto"/>
              </a:rPr>
              <a:t>Laboratuvar</a:t>
            </a:r>
            <a:endParaRPr lang="id-ID" sz="3001" dirty="0">
              <a:latin typeface="+mj-lt"/>
              <a:ea typeface="Roboto"/>
              <a:cs typeface="Roboto"/>
              <a:sym typeface="Roboto"/>
            </a:endParaRPr>
          </a:p>
        </p:txBody>
      </p:sp>
      <p:sp>
        <p:nvSpPr>
          <p:cNvPr id="30" name="Shape 607">
            <a:extLst>
              <a:ext uri="{FF2B5EF4-FFF2-40B4-BE49-F238E27FC236}">
                <a16:creationId xmlns:a16="http://schemas.microsoft.com/office/drawing/2014/main" id="{97638E09-E3C8-4CE8-B55F-8C7D1FC0CBC0}"/>
              </a:ext>
            </a:extLst>
          </p:cNvPr>
          <p:cNvSpPr/>
          <p:nvPr/>
        </p:nvSpPr>
        <p:spPr>
          <a:xfrm>
            <a:off x="10408279" y="10948405"/>
            <a:ext cx="3048110" cy="600955"/>
          </a:xfrm>
          <a:prstGeom prst="rect">
            <a:avLst/>
          </a:prstGeom>
          <a:noFill/>
          <a:ln>
            <a:noFill/>
          </a:ln>
        </p:spPr>
        <p:txBody>
          <a:bodyPr lIns="182824" tIns="91400" rIns="182824" bIns="91400" anchor="t" anchorCtr="0">
            <a:noAutofit/>
          </a:bodyPr>
          <a:lstStyle/>
          <a:p>
            <a:pPr>
              <a:lnSpc>
                <a:spcPct val="130000"/>
              </a:lnSpc>
              <a:buSzPct val="25000"/>
            </a:pPr>
            <a:r>
              <a:rPr lang="tr-TR" dirty="0">
                <a:solidFill>
                  <a:schemeClr val="accent3"/>
                </a:solidFill>
                <a:latin typeface="+mj-lt"/>
                <a:ea typeface="Roboto"/>
                <a:cs typeface="Roboto"/>
                <a:sym typeface="Roboto"/>
              </a:rPr>
              <a:t>Laboratuvar Analiz Yönetimi</a:t>
            </a:r>
            <a:endParaRPr lang="id-ID" dirty="0">
              <a:solidFill>
                <a:schemeClr val="accent3"/>
              </a:solidFill>
              <a:latin typeface="+mj-lt"/>
              <a:ea typeface="Roboto"/>
              <a:cs typeface="Roboto"/>
              <a:sym typeface="Roboto"/>
            </a:endParaRPr>
          </a:p>
        </p:txBody>
      </p:sp>
    </p:spTree>
    <p:extLst>
      <p:ext uri="{BB962C8B-B14F-4D97-AF65-F5344CB8AC3E}">
        <p14:creationId xmlns:p14="http://schemas.microsoft.com/office/powerpoint/2010/main" val="20338738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0"/>
                                        </p:tgtEl>
                                        <p:attrNameLst>
                                          <p:attrName>style.visibility</p:attrName>
                                        </p:attrNameLst>
                                      </p:cBhvr>
                                      <p:to>
                                        <p:strVal val="visible"/>
                                      </p:to>
                                    </p:set>
                                    <p:anim calcmode="lin" valueType="num">
                                      <p:cBhvr additive="base">
                                        <p:cTn id="7" dur="500" fill="hold"/>
                                        <p:tgtEl>
                                          <p:spTgt spid="390"/>
                                        </p:tgtEl>
                                        <p:attrNameLst>
                                          <p:attrName>ppt_x</p:attrName>
                                        </p:attrNameLst>
                                      </p:cBhvr>
                                      <p:tavLst>
                                        <p:tav tm="0">
                                          <p:val>
                                            <p:strVal val="#ppt_x"/>
                                          </p:val>
                                        </p:tav>
                                        <p:tav tm="100000">
                                          <p:val>
                                            <p:strVal val="#ppt_x"/>
                                          </p:val>
                                        </p:tav>
                                      </p:tavLst>
                                    </p:anim>
                                    <p:anim calcmode="lin" valueType="num">
                                      <p:cBhvr additive="base">
                                        <p:cTn id="8" dur="500" fill="hold"/>
                                        <p:tgtEl>
                                          <p:spTgt spid="39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7"/>
                                        </p:tgtEl>
                                        <p:attrNameLst>
                                          <p:attrName>style.visibility</p:attrName>
                                        </p:attrNameLst>
                                      </p:cBhvr>
                                      <p:to>
                                        <p:strVal val="visible"/>
                                      </p:to>
                                    </p:set>
                                    <p:anim calcmode="lin" valueType="num">
                                      <p:cBhvr additive="base">
                                        <p:cTn id="11" dur="500" fill="hold"/>
                                        <p:tgtEl>
                                          <p:spTgt spid="397"/>
                                        </p:tgtEl>
                                        <p:attrNameLst>
                                          <p:attrName>ppt_x</p:attrName>
                                        </p:attrNameLst>
                                      </p:cBhvr>
                                      <p:tavLst>
                                        <p:tav tm="0">
                                          <p:val>
                                            <p:strVal val="#ppt_x"/>
                                          </p:val>
                                        </p:tav>
                                        <p:tav tm="100000">
                                          <p:val>
                                            <p:strVal val="#ppt_x"/>
                                          </p:val>
                                        </p:tav>
                                      </p:tavLst>
                                    </p:anim>
                                    <p:anim calcmode="lin" valueType="num">
                                      <p:cBhvr additive="base">
                                        <p:cTn id="12" dur="500" fill="hold"/>
                                        <p:tgtEl>
                                          <p:spTgt spid="39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12"/>
                                        </p:tgtEl>
                                        <p:attrNameLst>
                                          <p:attrName>style.visibility</p:attrName>
                                        </p:attrNameLst>
                                      </p:cBhvr>
                                      <p:to>
                                        <p:strVal val="visible"/>
                                      </p:to>
                                    </p:set>
                                    <p:anim calcmode="lin" valueType="num">
                                      <p:cBhvr additive="base">
                                        <p:cTn id="15" dur="500" fill="hold"/>
                                        <p:tgtEl>
                                          <p:spTgt spid="412"/>
                                        </p:tgtEl>
                                        <p:attrNameLst>
                                          <p:attrName>ppt_x</p:attrName>
                                        </p:attrNameLst>
                                      </p:cBhvr>
                                      <p:tavLst>
                                        <p:tav tm="0">
                                          <p:val>
                                            <p:strVal val="#ppt_x"/>
                                          </p:val>
                                        </p:tav>
                                        <p:tav tm="100000">
                                          <p:val>
                                            <p:strVal val="#ppt_x"/>
                                          </p:val>
                                        </p:tav>
                                      </p:tavLst>
                                    </p:anim>
                                    <p:anim calcmode="lin" valueType="num">
                                      <p:cBhvr additive="base">
                                        <p:cTn id="16" dur="500" fill="hold"/>
                                        <p:tgtEl>
                                          <p:spTgt spid="4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13"/>
                                        </p:tgtEl>
                                        <p:attrNameLst>
                                          <p:attrName>style.visibility</p:attrName>
                                        </p:attrNameLst>
                                      </p:cBhvr>
                                      <p:to>
                                        <p:strVal val="visible"/>
                                      </p:to>
                                    </p:set>
                                    <p:anim calcmode="lin" valueType="num">
                                      <p:cBhvr additive="base">
                                        <p:cTn id="19" dur="500" fill="hold"/>
                                        <p:tgtEl>
                                          <p:spTgt spid="413"/>
                                        </p:tgtEl>
                                        <p:attrNameLst>
                                          <p:attrName>ppt_x</p:attrName>
                                        </p:attrNameLst>
                                      </p:cBhvr>
                                      <p:tavLst>
                                        <p:tav tm="0">
                                          <p:val>
                                            <p:strVal val="#ppt_x"/>
                                          </p:val>
                                        </p:tav>
                                        <p:tav tm="100000">
                                          <p:val>
                                            <p:strVal val="#ppt_x"/>
                                          </p:val>
                                        </p:tav>
                                      </p:tavLst>
                                    </p:anim>
                                    <p:anim calcmode="lin" valueType="num">
                                      <p:cBhvr additive="base">
                                        <p:cTn id="20" dur="500" fill="hold"/>
                                        <p:tgtEl>
                                          <p:spTgt spid="4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14"/>
                                        </p:tgtEl>
                                        <p:attrNameLst>
                                          <p:attrName>style.visibility</p:attrName>
                                        </p:attrNameLst>
                                      </p:cBhvr>
                                      <p:to>
                                        <p:strVal val="visible"/>
                                      </p:to>
                                    </p:set>
                                    <p:anim calcmode="lin" valueType="num">
                                      <p:cBhvr additive="base">
                                        <p:cTn id="23" dur="500" fill="hold"/>
                                        <p:tgtEl>
                                          <p:spTgt spid="414"/>
                                        </p:tgtEl>
                                        <p:attrNameLst>
                                          <p:attrName>ppt_x</p:attrName>
                                        </p:attrNameLst>
                                      </p:cBhvr>
                                      <p:tavLst>
                                        <p:tav tm="0">
                                          <p:val>
                                            <p:strVal val="#ppt_x"/>
                                          </p:val>
                                        </p:tav>
                                        <p:tav tm="100000">
                                          <p:val>
                                            <p:strVal val="#ppt_x"/>
                                          </p:val>
                                        </p:tav>
                                      </p:tavLst>
                                    </p:anim>
                                    <p:anim calcmode="lin" valueType="num">
                                      <p:cBhvr additive="base">
                                        <p:cTn id="24" dur="500" fill="hold"/>
                                        <p:tgtEl>
                                          <p:spTgt spid="4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15"/>
                                        </p:tgtEl>
                                        <p:attrNameLst>
                                          <p:attrName>style.visibility</p:attrName>
                                        </p:attrNameLst>
                                      </p:cBhvr>
                                      <p:to>
                                        <p:strVal val="visible"/>
                                      </p:to>
                                    </p:set>
                                    <p:anim calcmode="lin" valueType="num">
                                      <p:cBhvr additive="base">
                                        <p:cTn id="27" dur="500" fill="hold"/>
                                        <p:tgtEl>
                                          <p:spTgt spid="415"/>
                                        </p:tgtEl>
                                        <p:attrNameLst>
                                          <p:attrName>ppt_x</p:attrName>
                                        </p:attrNameLst>
                                      </p:cBhvr>
                                      <p:tavLst>
                                        <p:tav tm="0">
                                          <p:val>
                                            <p:strVal val="#ppt_x"/>
                                          </p:val>
                                        </p:tav>
                                        <p:tav tm="100000">
                                          <p:val>
                                            <p:strVal val="#ppt_x"/>
                                          </p:val>
                                        </p:tav>
                                      </p:tavLst>
                                    </p:anim>
                                    <p:anim calcmode="lin" valueType="num">
                                      <p:cBhvr additive="base">
                                        <p:cTn id="28" dur="500" fill="hold"/>
                                        <p:tgtEl>
                                          <p:spTgt spid="4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6"/>
                                        </p:tgtEl>
                                        <p:attrNameLst>
                                          <p:attrName>style.visibility</p:attrName>
                                        </p:attrNameLst>
                                      </p:cBhvr>
                                      <p:to>
                                        <p:strVal val="visible"/>
                                      </p:to>
                                    </p:set>
                                    <p:anim calcmode="lin" valueType="num">
                                      <p:cBhvr additive="base">
                                        <p:cTn id="31" dur="500" fill="hold"/>
                                        <p:tgtEl>
                                          <p:spTgt spid="406"/>
                                        </p:tgtEl>
                                        <p:attrNameLst>
                                          <p:attrName>ppt_x</p:attrName>
                                        </p:attrNameLst>
                                      </p:cBhvr>
                                      <p:tavLst>
                                        <p:tav tm="0">
                                          <p:val>
                                            <p:strVal val="#ppt_x"/>
                                          </p:val>
                                        </p:tav>
                                        <p:tav tm="100000">
                                          <p:val>
                                            <p:strVal val="#ppt_x"/>
                                          </p:val>
                                        </p:tav>
                                      </p:tavLst>
                                    </p:anim>
                                    <p:anim calcmode="lin" valueType="num">
                                      <p:cBhvr additive="base">
                                        <p:cTn id="32" dur="500" fill="hold"/>
                                        <p:tgtEl>
                                          <p:spTgt spid="40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7"/>
                                        </p:tgtEl>
                                        <p:attrNameLst>
                                          <p:attrName>style.visibility</p:attrName>
                                        </p:attrNameLst>
                                      </p:cBhvr>
                                      <p:to>
                                        <p:strVal val="visible"/>
                                      </p:to>
                                    </p:set>
                                    <p:anim calcmode="lin" valueType="num">
                                      <p:cBhvr additive="base">
                                        <p:cTn id="35" dur="500" fill="hold"/>
                                        <p:tgtEl>
                                          <p:spTgt spid="407"/>
                                        </p:tgtEl>
                                        <p:attrNameLst>
                                          <p:attrName>ppt_x</p:attrName>
                                        </p:attrNameLst>
                                      </p:cBhvr>
                                      <p:tavLst>
                                        <p:tav tm="0">
                                          <p:val>
                                            <p:strVal val="#ppt_x"/>
                                          </p:val>
                                        </p:tav>
                                        <p:tav tm="100000">
                                          <p:val>
                                            <p:strVal val="#ppt_x"/>
                                          </p:val>
                                        </p:tav>
                                      </p:tavLst>
                                    </p:anim>
                                    <p:anim calcmode="lin" valueType="num">
                                      <p:cBhvr additive="base">
                                        <p:cTn id="36" dur="500" fill="hold"/>
                                        <p:tgtEl>
                                          <p:spTgt spid="40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17"/>
                                        </p:tgtEl>
                                        <p:attrNameLst>
                                          <p:attrName>style.visibility</p:attrName>
                                        </p:attrNameLst>
                                      </p:cBhvr>
                                      <p:to>
                                        <p:strVal val="visible"/>
                                      </p:to>
                                    </p:set>
                                    <p:anim calcmode="lin" valueType="num">
                                      <p:cBhvr additive="base">
                                        <p:cTn id="39" dur="500" fill="hold"/>
                                        <p:tgtEl>
                                          <p:spTgt spid="417"/>
                                        </p:tgtEl>
                                        <p:attrNameLst>
                                          <p:attrName>ppt_x</p:attrName>
                                        </p:attrNameLst>
                                      </p:cBhvr>
                                      <p:tavLst>
                                        <p:tav tm="0">
                                          <p:val>
                                            <p:strVal val="#ppt_x"/>
                                          </p:val>
                                        </p:tav>
                                        <p:tav tm="100000">
                                          <p:val>
                                            <p:strVal val="#ppt_x"/>
                                          </p:val>
                                        </p:tav>
                                      </p:tavLst>
                                    </p:anim>
                                    <p:anim calcmode="lin" valueType="num">
                                      <p:cBhvr additive="base">
                                        <p:cTn id="40" dur="500" fill="hold"/>
                                        <p:tgtEl>
                                          <p:spTgt spid="4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04"/>
                                        </p:tgtEl>
                                        <p:attrNameLst>
                                          <p:attrName>style.visibility</p:attrName>
                                        </p:attrNameLst>
                                      </p:cBhvr>
                                      <p:to>
                                        <p:strVal val="visible"/>
                                      </p:to>
                                    </p:set>
                                    <p:anim calcmode="lin" valueType="num">
                                      <p:cBhvr additive="base">
                                        <p:cTn id="43" dur="500" fill="hold"/>
                                        <p:tgtEl>
                                          <p:spTgt spid="404"/>
                                        </p:tgtEl>
                                        <p:attrNameLst>
                                          <p:attrName>ppt_x</p:attrName>
                                        </p:attrNameLst>
                                      </p:cBhvr>
                                      <p:tavLst>
                                        <p:tav tm="0">
                                          <p:val>
                                            <p:strVal val="#ppt_x"/>
                                          </p:val>
                                        </p:tav>
                                        <p:tav tm="100000">
                                          <p:val>
                                            <p:strVal val="#ppt_x"/>
                                          </p:val>
                                        </p:tav>
                                      </p:tavLst>
                                    </p:anim>
                                    <p:anim calcmode="lin" valueType="num">
                                      <p:cBhvr additive="base">
                                        <p:cTn id="44" dur="500" fill="hold"/>
                                        <p:tgtEl>
                                          <p:spTgt spid="40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05"/>
                                        </p:tgtEl>
                                        <p:attrNameLst>
                                          <p:attrName>style.visibility</p:attrName>
                                        </p:attrNameLst>
                                      </p:cBhvr>
                                      <p:to>
                                        <p:strVal val="visible"/>
                                      </p:to>
                                    </p:set>
                                    <p:anim calcmode="lin" valueType="num">
                                      <p:cBhvr additive="base">
                                        <p:cTn id="47" dur="500" fill="hold"/>
                                        <p:tgtEl>
                                          <p:spTgt spid="405"/>
                                        </p:tgtEl>
                                        <p:attrNameLst>
                                          <p:attrName>ppt_x</p:attrName>
                                        </p:attrNameLst>
                                      </p:cBhvr>
                                      <p:tavLst>
                                        <p:tav tm="0">
                                          <p:val>
                                            <p:strVal val="#ppt_x"/>
                                          </p:val>
                                        </p:tav>
                                        <p:tav tm="100000">
                                          <p:val>
                                            <p:strVal val="#ppt_x"/>
                                          </p:val>
                                        </p:tav>
                                      </p:tavLst>
                                    </p:anim>
                                    <p:anim calcmode="lin" valueType="num">
                                      <p:cBhvr additive="base">
                                        <p:cTn id="48" dur="500" fill="hold"/>
                                        <p:tgtEl>
                                          <p:spTgt spid="40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09"/>
                                        </p:tgtEl>
                                        <p:attrNameLst>
                                          <p:attrName>style.visibility</p:attrName>
                                        </p:attrNameLst>
                                      </p:cBhvr>
                                      <p:to>
                                        <p:strVal val="visible"/>
                                      </p:to>
                                    </p:set>
                                    <p:anim calcmode="lin" valueType="num">
                                      <p:cBhvr additive="base">
                                        <p:cTn id="51" dur="500" fill="hold"/>
                                        <p:tgtEl>
                                          <p:spTgt spid="409"/>
                                        </p:tgtEl>
                                        <p:attrNameLst>
                                          <p:attrName>ppt_x</p:attrName>
                                        </p:attrNameLst>
                                      </p:cBhvr>
                                      <p:tavLst>
                                        <p:tav tm="0">
                                          <p:val>
                                            <p:strVal val="#ppt_x"/>
                                          </p:val>
                                        </p:tav>
                                        <p:tav tm="100000">
                                          <p:val>
                                            <p:strVal val="#ppt_x"/>
                                          </p:val>
                                        </p:tav>
                                      </p:tavLst>
                                    </p:anim>
                                    <p:anim calcmode="lin" valueType="num">
                                      <p:cBhvr additive="base">
                                        <p:cTn id="52" dur="500" fill="hold"/>
                                        <p:tgtEl>
                                          <p:spTgt spid="40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10"/>
                                        </p:tgtEl>
                                        <p:attrNameLst>
                                          <p:attrName>style.visibility</p:attrName>
                                        </p:attrNameLst>
                                      </p:cBhvr>
                                      <p:to>
                                        <p:strVal val="visible"/>
                                      </p:to>
                                    </p:set>
                                    <p:anim calcmode="lin" valueType="num">
                                      <p:cBhvr additive="base">
                                        <p:cTn id="55" dur="500" fill="hold"/>
                                        <p:tgtEl>
                                          <p:spTgt spid="410"/>
                                        </p:tgtEl>
                                        <p:attrNameLst>
                                          <p:attrName>ppt_x</p:attrName>
                                        </p:attrNameLst>
                                      </p:cBhvr>
                                      <p:tavLst>
                                        <p:tav tm="0">
                                          <p:val>
                                            <p:strVal val="#ppt_x"/>
                                          </p:val>
                                        </p:tav>
                                        <p:tav tm="100000">
                                          <p:val>
                                            <p:strVal val="#ppt_x"/>
                                          </p:val>
                                        </p:tav>
                                      </p:tavLst>
                                    </p:anim>
                                    <p:anim calcmode="lin" valueType="num">
                                      <p:cBhvr additive="base">
                                        <p:cTn id="56" dur="500" fill="hold"/>
                                        <p:tgtEl>
                                          <p:spTgt spid="4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 grpId="0" animBg="1"/>
      <p:bldP spid="413" grpId="0"/>
      <p:bldP spid="414" grpId="0"/>
      <p:bldP spid="406" grpId="0"/>
      <p:bldP spid="407" grpId="0"/>
      <p:bldP spid="417" grpId="0"/>
      <p:bldP spid="404" grpId="0" animBg="1"/>
      <p:bldP spid="405" grpId="0" animBg="1"/>
      <p:bldP spid="409" grpId="0" animBg="1"/>
      <p:bldP spid="410" grpId="0" animBg="1"/>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01"/>
          <p:cNvSpPr/>
          <p:nvPr/>
        </p:nvSpPr>
        <p:spPr>
          <a:xfrm>
            <a:off x="17729166" y="6829087"/>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Kişilerin nüfus bilgilerinin internet ortamında sorgulanmasına olanak sağlayan, e-devlet projelerinin merkezi olarak kabul edilen proje tüm sicil işlemlerinde kullanılır.</a:t>
            </a:r>
          </a:p>
        </p:txBody>
      </p:sp>
      <p:sp>
        <p:nvSpPr>
          <p:cNvPr id="65" name="Shape 602"/>
          <p:cNvSpPr/>
          <p:nvPr/>
        </p:nvSpPr>
        <p:spPr>
          <a:xfrm>
            <a:off x="17721252" y="6123163"/>
            <a:ext cx="1688328"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KPS</a:t>
            </a:r>
            <a:endParaRPr lang="id-ID" sz="3001" dirty="0">
              <a:latin typeface="+mj-lt"/>
              <a:ea typeface="Roboto"/>
              <a:cs typeface="Roboto"/>
              <a:sym typeface="Roboto"/>
            </a:endParaRPr>
          </a:p>
        </p:txBody>
      </p:sp>
      <p:sp>
        <p:nvSpPr>
          <p:cNvPr id="67" name="Shape 607"/>
          <p:cNvSpPr/>
          <p:nvPr/>
        </p:nvSpPr>
        <p:spPr>
          <a:xfrm>
            <a:off x="17729166" y="8785924"/>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EPDK kaspamındaki işletmeler için, Gelir İdaresi Başkanlığı Bilgi Transfer Sistemine (BTRANS) elektronik ortamda doğrudan verilerinizi aktarın.</a:t>
            </a:r>
          </a:p>
        </p:txBody>
      </p:sp>
      <p:sp>
        <p:nvSpPr>
          <p:cNvPr id="72" name="Shape 608"/>
          <p:cNvSpPr/>
          <p:nvPr/>
        </p:nvSpPr>
        <p:spPr>
          <a:xfrm>
            <a:off x="17721256" y="8080000"/>
            <a:ext cx="2555753"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BTRANS</a:t>
            </a:r>
            <a:endParaRPr lang="id-ID" sz="3001" dirty="0">
              <a:latin typeface="+mj-lt"/>
              <a:ea typeface="Roboto"/>
              <a:cs typeface="Roboto"/>
              <a:sym typeface="Roboto"/>
            </a:endParaRPr>
          </a:p>
        </p:txBody>
      </p:sp>
      <p:sp>
        <p:nvSpPr>
          <p:cNvPr id="73" name="Shape 613"/>
          <p:cNvSpPr/>
          <p:nvPr/>
        </p:nvSpPr>
        <p:spPr>
          <a:xfrm>
            <a:off x="17729166" y="4939294"/>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Adres bilgilerinin coğrafi koordinatlarla birleştirilmesi ve oluşturulan altyapının diğer sistemlerle entegre edilebilmesi amaçlanarak yetkilendirilmiş servislere erişim sunar.</a:t>
            </a:r>
          </a:p>
        </p:txBody>
      </p:sp>
      <p:sp>
        <p:nvSpPr>
          <p:cNvPr id="74" name="Shape 614"/>
          <p:cNvSpPr/>
          <p:nvPr/>
        </p:nvSpPr>
        <p:spPr>
          <a:xfrm>
            <a:off x="17721252" y="4233373"/>
            <a:ext cx="2029788"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MAKS</a:t>
            </a:r>
            <a:endParaRPr lang="id-ID" sz="3001" dirty="0">
              <a:latin typeface="+mj-lt"/>
              <a:ea typeface="Roboto"/>
              <a:cs typeface="Roboto"/>
              <a:sym typeface="Roboto"/>
            </a:endParaRPr>
          </a:p>
        </p:txBody>
      </p:sp>
      <p:sp>
        <p:nvSpPr>
          <p:cNvPr id="75" name="Ellipse 74"/>
          <p:cNvSpPr/>
          <p:nvPr/>
        </p:nvSpPr>
        <p:spPr>
          <a:xfrm>
            <a:off x="16652465" y="470122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95" name="Ellipse 94"/>
          <p:cNvSpPr/>
          <p:nvPr/>
        </p:nvSpPr>
        <p:spPr>
          <a:xfrm>
            <a:off x="16652465" y="8467031"/>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96" name="Ellipse 95"/>
          <p:cNvSpPr/>
          <p:nvPr/>
        </p:nvSpPr>
        <p:spPr>
          <a:xfrm>
            <a:off x="16652465" y="6554953"/>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0" name="Shape 601"/>
          <p:cNvSpPr/>
          <p:nvPr/>
        </p:nvSpPr>
        <p:spPr>
          <a:xfrm>
            <a:off x="2005604" y="6829087"/>
            <a:ext cx="4437436" cy="1500266"/>
          </a:xfrm>
          <a:prstGeom prst="rect">
            <a:avLst/>
          </a:prstGeom>
          <a:noFill/>
          <a:ln>
            <a:noFill/>
          </a:ln>
        </p:spPr>
        <p:txBody>
          <a:bodyPr lIns="182824" tIns="91400" rIns="182824" bIns="91400" anchor="t" anchorCtr="0">
            <a:noAutofit/>
          </a:bodyPr>
          <a:lstStyle/>
          <a:p>
            <a:pPr algn="r">
              <a:lnSpc>
                <a:spcPct val="130000"/>
              </a:lnSpc>
              <a:buSzPct val="25000"/>
            </a:pPr>
            <a:r>
              <a:rPr lang="id-ID" sz="1600" dirty="0">
                <a:latin typeface="+mj-lt"/>
                <a:ea typeface="Roboto"/>
                <a:cs typeface="Roboto"/>
                <a:sym typeface="Roboto"/>
              </a:rPr>
              <a:t>Vergi Usul Kanununa ve/veya Türk Ticaret Kanununa göre tutulması zorunlu olan defterlerde yer alması gereken bilgileri kapsayan elektronik kayıtlar bütünü.</a:t>
            </a:r>
          </a:p>
        </p:txBody>
      </p:sp>
      <p:sp>
        <p:nvSpPr>
          <p:cNvPr id="101" name="Shape 602"/>
          <p:cNvSpPr/>
          <p:nvPr/>
        </p:nvSpPr>
        <p:spPr>
          <a:xfrm>
            <a:off x="4754712" y="6123163"/>
            <a:ext cx="1688328"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E-Defter</a:t>
            </a:r>
            <a:endParaRPr lang="id-ID" sz="3001" dirty="0">
              <a:latin typeface="+mj-lt"/>
              <a:ea typeface="Roboto"/>
              <a:cs typeface="Roboto"/>
              <a:sym typeface="Roboto"/>
            </a:endParaRPr>
          </a:p>
        </p:txBody>
      </p:sp>
      <p:sp>
        <p:nvSpPr>
          <p:cNvPr id="102" name="Shape 607"/>
          <p:cNvSpPr/>
          <p:nvPr/>
        </p:nvSpPr>
        <p:spPr>
          <a:xfrm>
            <a:off x="2005604" y="8785924"/>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sz="1600" dirty="0">
                <a:latin typeface="+mj-lt"/>
                <a:ea typeface="Roboto"/>
                <a:cs typeface="Roboto"/>
                <a:sym typeface="Roboto"/>
              </a:rPr>
              <a:t>E-Fatura süreci mükelleflerin Gelir İdaresi Başkanlığı’nın sistemi üzerinden, belirlenen standart ve formata göre birbirlerine fatura alıp göndermelerini sağlayan sistem.</a:t>
            </a:r>
          </a:p>
        </p:txBody>
      </p:sp>
      <p:sp>
        <p:nvSpPr>
          <p:cNvPr id="103" name="Shape 608"/>
          <p:cNvSpPr/>
          <p:nvPr/>
        </p:nvSpPr>
        <p:spPr>
          <a:xfrm>
            <a:off x="3887287" y="8080000"/>
            <a:ext cx="2555753"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E-Fatura</a:t>
            </a:r>
            <a:endParaRPr lang="id-ID" sz="3001" dirty="0">
              <a:latin typeface="+mj-lt"/>
              <a:ea typeface="Roboto"/>
              <a:cs typeface="Roboto"/>
              <a:sym typeface="Roboto"/>
            </a:endParaRPr>
          </a:p>
        </p:txBody>
      </p:sp>
      <p:sp>
        <p:nvSpPr>
          <p:cNvPr id="104" name="Shape 613"/>
          <p:cNvSpPr/>
          <p:nvPr/>
        </p:nvSpPr>
        <p:spPr>
          <a:xfrm>
            <a:off x="2005604" y="4939294"/>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sz="1600" dirty="0">
                <a:latin typeface="+mj-lt"/>
                <a:ea typeface="Roboto"/>
                <a:cs typeface="Roboto"/>
                <a:sym typeface="Roboto"/>
              </a:rPr>
              <a:t>E-Arşiv uygulaması ile e-Fatura uygulaması kapsamı dışında kalan mükelleflere de elektronik ortamda fatura düzenlenebilmesi, saklanması ve ibraz edilebilmesi</a:t>
            </a:r>
          </a:p>
        </p:txBody>
      </p:sp>
      <p:sp>
        <p:nvSpPr>
          <p:cNvPr id="105" name="Shape 614"/>
          <p:cNvSpPr/>
          <p:nvPr/>
        </p:nvSpPr>
        <p:spPr>
          <a:xfrm>
            <a:off x="4874936" y="4233373"/>
            <a:ext cx="1568104"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E-Arşiv</a:t>
            </a:r>
            <a:endParaRPr lang="id-ID" sz="3001" dirty="0">
              <a:latin typeface="+mj-lt"/>
              <a:ea typeface="Roboto"/>
              <a:cs typeface="Roboto"/>
              <a:sym typeface="Roboto"/>
            </a:endParaRPr>
          </a:p>
        </p:txBody>
      </p:sp>
      <p:sp>
        <p:nvSpPr>
          <p:cNvPr id="106" name="Ellipse 105"/>
          <p:cNvSpPr/>
          <p:nvPr/>
        </p:nvSpPr>
        <p:spPr>
          <a:xfrm>
            <a:off x="6857756" y="4701229"/>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7" name="Ellipse 106"/>
          <p:cNvSpPr/>
          <p:nvPr/>
        </p:nvSpPr>
        <p:spPr>
          <a:xfrm>
            <a:off x="6857756" y="8467031"/>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8" name="Ellipse 107"/>
          <p:cNvSpPr/>
          <p:nvPr/>
        </p:nvSpPr>
        <p:spPr>
          <a:xfrm>
            <a:off x="6857756" y="6554953"/>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35" name="Freeform 7"/>
          <p:cNvSpPr>
            <a:spLocks/>
          </p:cNvSpPr>
          <p:nvPr/>
        </p:nvSpPr>
        <p:spPr bwMode="auto">
          <a:xfrm>
            <a:off x="8554011" y="5327473"/>
            <a:ext cx="3203917" cy="3312966"/>
          </a:xfrm>
          <a:custGeom>
            <a:avLst/>
            <a:gdLst>
              <a:gd name="T0" fmla="*/ 1 w 383"/>
              <a:gd name="T1" fmla="*/ 125 h 396"/>
              <a:gd name="T2" fmla="*/ 104 w 383"/>
              <a:gd name="T3" fmla="*/ 125 h 396"/>
              <a:gd name="T4" fmla="*/ 104 w 383"/>
              <a:gd name="T5" fmla="*/ 56 h 396"/>
              <a:gd name="T6" fmla="*/ 348 w 383"/>
              <a:gd name="T7" fmla="*/ 197 h 396"/>
              <a:gd name="T8" fmla="*/ 104 w 383"/>
              <a:gd name="T9" fmla="*/ 337 h 396"/>
              <a:gd name="T10" fmla="*/ 104 w 383"/>
              <a:gd name="T11" fmla="*/ 268 h 396"/>
              <a:gd name="T12" fmla="*/ 0 w 383"/>
              <a:gd name="T13" fmla="*/ 268 h 396"/>
              <a:gd name="T14" fmla="*/ 185 w 383"/>
              <a:gd name="T15" fmla="*/ 396 h 396"/>
              <a:gd name="T16" fmla="*/ 383 w 383"/>
              <a:gd name="T17" fmla="*/ 198 h 396"/>
              <a:gd name="T18" fmla="*/ 185 w 383"/>
              <a:gd name="T19" fmla="*/ 0 h 396"/>
              <a:gd name="T20" fmla="*/ 1 w 383"/>
              <a:gd name="T21" fmla="*/ 12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3" h="396">
                <a:moveTo>
                  <a:pt x="1" y="125"/>
                </a:moveTo>
                <a:cubicBezTo>
                  <a:pt x="104" y="125"/>
                  <a:pt x="104" y="125"/>
                  <a:pt x="104" y="125"/>
                </a:cubicBezTo>
                <a:cubicBezTo>
                  <a:pt x="104" y="56"/>
                  <a:pt x="104" y="56"/>
                  <a:pt x="104" y="56"/>
                </a:cubicBezTo>
                <a:cubicBezTo>
                  <a:pt x="348" y="197"/>
                  <a:pt x="348" y="197"/>
                  <a:pt x="348" y="197"/>
                </a:cubicBezTo>
                <a:cubicBezTo>
                  <a:pt x="104" y="337"/>
                  <a:pt x="104" y="337"/>
                  <a:pt x="104" y="337"/>
                </a:cubicBezTo>
                <a:cubicBezTo>
                  <a:pt x="104" y="268"/>
                  <a:pt x="104" y="268"/>
                  <a:pt x="104" y="268"/>
                </a:cubicBezTo>
                <a:cubicBezTo>
                  <a:pt x="0" y="268"/>
                  <a:pt x="0" y="268"/>
                  <a:pt x="0" y="268"/>
                </a:cubicBezTo>
                <a:cubicBezTo>
                  <a:pt x="28" y="342"/>
                  <a:pt x="101" y="396"/>
                  <a:pt x="185" y="396"/>
                </a:cubicBezTo>
                <a:cubicBezTo>
                  <a:pt x="295" y="396"/>
                  <a:pt x="383" y="307"/>
                  <a:pt x="383" y="198"/>
                </a:cubicBezTo>
                <a:cubicBezTo>
                  <a:pt x="383" y="88"/>
                  <a:pt x="295" y="0"/>
                  <a:pt x="185" y="0"/>
                </a:cubicBezTo>
                <a:cubicBezTo>
                  <a:pt x="101" y="0"/>
                  <a:pt x="30" y="52"/>
                  <a:pt x="1" y="125"/>
                </a:cubicBezTo>
                <a:close/>
              </a:path>
            </a:pathLst>
          </a:custGeom>
          <a:solidFill>
            <a:schemeClr val="tx1">
              <a:alpha val="40000"/>
            </a:schemeClr>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lnSpc>
                <a:spcPct val="90000"/>
              </a:lnSpc>
              <a:defRPr/>
            </a:pPr>
            <a:endParaRPr lang="en-US" sz="2400">
              <a:latin typeface="Arial" charset="0"/>
              <a:cs typeface="+mn-cs"/>
            </a:endParaRPr>
          </a:p>
        </p:txBody>
      </p:sp>
      <p:sp>
        <p:nvSpPr>
          <p:cNvPr id="41" name="Freeform 8"/>
          <p:cNvSpPr>
            <a:spLocks/>
          </p:cNvSpPr>
          <p:nvPr/>
        </p:nvSpPr>
        <p:spPr bwMode="auto">
          <a:xfrm>
            <a:off x="12587531" y="5327473"/>
            <a:ext cx="3203917" cy="3312966"/>
          </a:xfrm>
          <a:custGeom>
            <a:avLst/>
            <a:gdLst>
              <a:gd name="T0" fmla="*/ 382 w 383"/>
              <a:gd name="T1" fmla="*/ 270 h 396"/>
              <a:gd name="T2" fmla="*/ 279 w 383"/>
              <a:gd name="T3" fmla="*/ 270 h 396"/>
              <a:gd name="T4" fmla="*/ 279 w 383"/>
              <a:gd name="T5" fmla="*/ 340 h 396"/>
              <a:gd name="T6" fmla="*/ 36 w 383"/>
              <a:gd name="T7" fmla="*/ 198 h 396"/>
              <a:gd name="T8" fmla="*/ 279 w 383"/>
              <a:gd name="T9" fmla="*/ 58 h 396"/>
              <a:gd name="T10" fmla="*/ 279 w 383"/>
              <a:gd name="T11" fmla="*/ 128 h 396"/>
              <a:gd name="T12" fmla="*/ 383 w 383"/>
              <a:gd name="T13" fmla="*/ 128 h 396"/>
              <a:gd name="T14" fmla="*/ 198 w 383"/>
              <a:gd name="T15" fmla="*/ 0 h 396"/>
              <a:gd name="T16" fmla="*/ 0 w 383"/>
              <a:gd name="T17" fmla="*/ 198 h 396"/>
              <a:gd name="T18" fmla="*/ 198 w 383"/>
              <a:gd name="T19" fmla="*/ 396 h 396"/>
              <a:gd name="T20" fmla="*/ 382 w 383"/>
              <a:gd name="T21" fmla="*/ 27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3" h="396">
                <a:moveTo>
                  <a:pt x="382" y="270"/>
                </a:moveTo>
                <a:cubicBezTo>
                  <a:pt x="279" y="270"/>
                  <a:pt x="279" y="270"/>
                  <a:pt x="279" y="270"/>
                </a:cubicBezTo>
                <a:cubicBezTo>
                  <a:pt x="279" y="340"/>
                  <a:pt x="279" y="340"/>
                  <a:pt x="279" y="340"/>
                </a:cubicBezTo>
                <a:cubicBezTo>
                  <a:pt x="36" y="198"/>
                  <a:pt x="36" y="198"/>
                  <a:pt x="36" y="198"/>
                </a:cubicBezTo>
                <a:cubicBezTo>
                  <a:pt x="279" y="58"/>
                  <a:pt x="279" y="58"/>
                  <a:pt x="279" y="58"/>
                </a:cubicBezTo>
                <a:cubicBezTo>
                  <a:pt x="279" y="128"/>
                  <a:pt x="279" y="128"/>
                  <a:pt x="279" y="128"/>
                </a:cubicBezTo>
                <a:cubicBezTo>
                  <a:pt x="383" y="128"/>
                  <a:pt x="383" y="128"/>
                  <a:pt x="383" y="128"/>
                </a:cubicBezTo>
                <a:cubicBezTo>
                  <a:pt x="355" y="53"/>
                  <a:pt x="283" y="0"/>
                  <a:pt x="198" y="0"/>
                </a:cubicBezTo>
                <a:cubicBezTo>
                  <a:pt x="89" y="0"/>
                  <a:pt x="0" y="88"/>
                  <a:pt x="0" y="198"/>
                </a:cubicBezTo>
                <a:cubicBezTo>
                  <a:pt x="0" y="307"/>
                  <a:pt x="89" y="396"/>
                  <a:pt x="198" y="396"/>
                </a:cubicBezTo>
                <a:cubicBezTo>
                  <a:pt x="282" y="396"/>
                  <a:pt x="353" y="344"/>
                  <a:pt x="382" y="270"/>
                </a:cubicBezTo>
                <a:close/>
              </a:path>
            </a:pathLst>
          </a:custGeom>
          <a:solidFill>
            <a:schemeClr val="accent1"/>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lnSpc>
                <a:spcPct val="90000"/>
              </a:lnSpc>
              <a:defRPr/>
            </a:pPr>
            <a:endParaRPr lang="en-US" sz="2400">
              <a:latin typeface="Arial" charset="0"/>
              <a:cs typeface="+mn-cs"/>
            </a:endParaRPr>
          </a:p>
        </p:txBody>
      </p:sp>
      <p:sp>
        <p:nvSpPr>
          <p:cNvPr id="38"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39" name="Textfeld 38"/>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Harici Entegrasyonlar</a:t>
            </a:r>
            <a:endParaRPr lang="de-DE" sz="2500" dirty="0">
              <a:latin typeface="Calibri Light" panose="020F0302020204030204" pitchFamily="34" charset="0"/>
            </a:endParaRPr>
          </a:p>
        </p:txBody>
      </p:sp>
      <p:sp>
        <p:nvSpPr>
          <p:cNvPr id="40" name="Textfeld 39"/>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18</a:t>
            </a:fld>
            <a:endParaRPr lang="de-DE" sz="4000" b="1">
              <a:solidFill>
                <a:schemeClr val="accent3"/>
              </a:solidFill>
              <a:latin typeface="Century Gothic" panose="020B0502020202020204" pitchFamily="34" charset="0"/>
            </a:endParaRPr>
          </a:p>
        </p:txBody>
      </p:sp>
      <p:cxnSp>
        <p:nvCxnSpPr>
          <p:cNvPr id="44" name="Gerader Verbinder 43"/>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feld 26">
            <a:extLst>
              <a:ext uri="{FF2B5EF4-FFF2-40B4-BE49-F238E27FC236}">
                <a16:creationId xmlns:a16="http://schemas.microsoft.com/office/drawing/2014/main" id="{B1990D2E-BC9A-476D-913F-D0315DCC849F}"/>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3" name="Textfeld 30">
            <a:extLst>
              <a:ext uri="{FF2B5EF4-FFF2-40B4-BE49-F238E27FC236}">
                <a16:creationId xmlns:a16="http://schemas.microsoft.com/office/drawing/2014/main" id="{5F00B11B-AFBA-48D8-B7E5-E1DB755D55FF}"/>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5" name="Resim 44">
            <a:extLst>
              <a:ext uri="{FF2B5EF4-FFF2-40B4-BE49-F238E27FC236}">
                <a16:creationId xmlns:a16="http://schemas.microsoft.com/office/drawing/2014/main" id="{4B516637-EC97-477E-8255-8DA8E7AA8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6" name="Textfeld 29">
            <a:extLst>
              <a:ext uri="{FF2B5EF4-FFF2-40B4-BE49-F238E27FC236}">
                <a16:creationId xmlns:a16="http://schemas.microsoft.com/office/drawing/2014/main" id="{12AF6853-9BDE-4583-AF9C-8454FF0AB4EB}"/>
              </a:ext>
            </a:extLst>
          </p:cNvPr>
          <p:cNvSpPr txBox="1"/>
          <p:nvPr/>
        </p:nvSpPr>
        <p:spPr>
          <a:xfrm>
            <a:off x="1758953" y="2643291"/>
            <a:ext cx="20804467" cy="400110"/>
          </a:xfrm>
          <a:prstGeom prst="rect">
            <a:avLst/>
          </a:prstGeom>
          <a:noFill/>
        </p:spPr>
        <p:txBody>
          <a:bodyPr wrap="square" rtlCol="0">
            <a:spAutoFit/>
          </a:bodyPr>
          <a:lstStyle/>
          <a:p>
            <a:pPr algn="ctr"/>
            <a:r>
              <a:rPr lang="tr-TR" sz="2000" b="1" dirty="0"/>
              <a:t>Harici Entegrasyonlar</a:t>
            </a:r>
            <a:endParaRPr lang="de-DE" sz="2000" b="1" dirty="0"/>
          </a:p>
        </p:txBody>
      </p:sp>
      <p:sp>
        <p:nvSpPr>
          <p:cNvPr id="36" name="Textfeld 26">
            <a:extLst>
              <a:ext uri="{FF2B5EF4-FFF2-40B4-BE49-F238E27FC236}">
                <a16:creationId xmlns:a16="http://schemas.microsoft.com/office/drawing/2014/main" id="{28AB4D4F-BC67-47C9-A64B-94000A9423DA}"/>
              </a:ext>
            </a:extLst>
          </p:cNvPr>
          <p:cNvSpPr txBox="1"/>
          <p:nvPr/>
        </p:nvSpPr>
        <p:spPr>
          <a:xfrm>
            <a:off x="11739284" y="6762721"/>
            <a:ext cx="896057" cy="400110"/>
          </a:xfrm>
          <a:prstGeom prst="rect">
            <a:avLst/>
          </a:prstGeom>
          <a:noFill/>
        </p:spPr>
        <p:txBody>
          <a:bodyPr wrap="square" rtlCol="0">
            <a:spAutoFit/>
          </a:bodyPr>
          <a:lstStyle/>
          <a:p>
            <a:r>
              <a:rPr lang="tr-TR" sz="2000" dirty="0">
                <a:solidFill>
                  <a:schemeClr val="accent3"/>
                </a:solidFill>
                <a:latin typeface="+mj-lt"/>
              </a:rPr>
              <a:t>E-OSB</a:t>
            </a:r>
            <a:endParaRPr lang="de-DE" sz="2000" dirty="0">
              <a:solidFill>
                <a:schemeClr val="accent3"/>
              </a:solidFill>
              <a:latin typeface="+mj-lt"/>
            </a:endParaRPr>
          </a:p>
        </p:txBody>
      </p:sp>
      <p:sp>
        <p:nvSpPr>
          <p:cNvPr id="37" name="Textfeld 63">
            <a:extLst>
              <a:ext uri="{FF2B5EF4-FFF2-40B4-BE49-F238E27FC236}">
                <a16:creationId xmlns:a16="http://schemas.microsoft.com/office/drawing/2014/main" id="{EE7F0F23-AEEF-49D2-BFE5-24621D6879F3}"/>
              </a:ext>
            </a:extLst>
          </p:cNvPr>
          <p:cNvSpPr txBox="1"/>
          <p:nvPr/>
        </p:nvSpPr>
        <p:spPr>
          <a:xfrm>
            <a:off x="6973787" y="4840568"/>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01</a:t>
            </a:r>
            <a:endParaRPr lang="de-DE" sz="3200" dirty="0">
              <a:solidFill>
                <a:schemeClr val="accent1">
                  <a:lumMod val="60000"/>
                  <a:lumOff val="40000"/>
                </a:schemeClr>
              </a:solidFill>
              <a:latin typeface="Century Gothic" panose="020B0502020202020204" pitchFamily="34" charset="0"/>
            </a:endParaRPr>
          </a:p>
        </p:txBody>
      </p:sp>
      <p:sp>
        <p:nvSpPr>
          <p:cNvPr id="47" name="Textfeld 63">
            <a:extLst>
              <a:ext uri="{FF2B5EF4-FFF2-40B4-BE49-F238E27FC236}">
                <a16:creationId xmlns:a16="http://schemas.microsoft.com/office/drawing/2014/main" id="{F48D5918-D254-4647-9E5F-EEA11571E518}"/>
              </a:ext>
            </a:extLst>
          </p:cNvPr>
          <p:cNvSpPr txBox="1"/>
          <p:nvPr/>
        </p:nvSpPr>
        <p:spPr>
          <a:xfrm>
            <a:off x="6959937" y="6688754"/>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02</a:t>
            </a:r>
            <a:endParaRPr lang="de-DE" sz="3200" dirty="0">
              <a:solidFill>
                <a:schemeClr val="accent1">
                  <a:lumMod val="60000"/>
                  <a:lumOff val="40000"/>
                </a:schemeClr>
              </a:solidFill>
              <a:latin typeface="Century Gothic" panose="020B0502020202020204" pitchFamily="34" charset="0"/>
            </a:endParaRPr>
          </a:p>
        </p:txBody>
      </p:sp>
      <p:sp>
        <p:nvSpPr>
          <p:cNvPr id="48" name="Textfeld 63">
            <a:extLst>
              <a:ext uri="{FF2B5EF4-FFF2-40B4-BE49-F238E27FC236}">
                <a16:creationId xmlns:a16="http://schemas.microsoft.com/office/drawing/2014/main" id="{407EFB6F-1DCA-4D75-9B42-F0EE2C9BCD63}"/>
              </a:ext>
            </a:extLst>
          </p:cNvPr>
          <p:cNvSpPr txBox="1"/>
          <p:nvPr/>
        </p:nvSpPr>
        <p:spPr>
          <a:xfrm>
            <a:off x="6943312" y="8600689"/>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03</a:t>
            </a:r>
            <a:endParaRPr lang="de-DE" sz="3200" dirty="0">
              <a:solidFill>
                <a:schemeClr val="accent1">
                  <a:lumMod val="60000"/>
                  <a:lumOff val="40000"/>
                </a:schemeClr>
              </a:solidFill>
              <a:latin typeface="Century Gothic" panose="020B0502020202020204" pitchFamily="34" charset="0"/>
            </a:endParaRPr>
          </a:p>
        </p:txBody>
      </p:sp>
      <p:sp>
        <p:nvSpPr>
          <p:cNvPr id="49" name="Textfeld 63">
            <a:extLst>
              <a:ext uri="{FF2B5EF4-FFF2-40B4-BE49-F238E27FC236}">
                <a16:creationId xmlns:a16="http://schemas.microsoft.com/office/drawing/2014/main" id="{E3835998-6CC6-4D40-8B4F-FEED357D9D44}"/>
              </a:ext>
            </a:extLst>
          </p:cNvPr>
          <p:cNvSpPr txBox="1"/>
          <p:nvPr/>
        </p:nvSpPr>
        <p:spPr>
          <a:xfrm>
            <a:off x="16752333" y="4826718"/>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04</a:t>
            </a:r>
            <a:endParaRPr lang="de-DE" sz="3200" dirty="0">
              <a:solidFill>
                <a:schemeClr val="bg2"/>
              </a:solidFill>
              <a:latin typeface="Century Gothic" panose="020B0502020202020204" pitchFamily="34" charset="0"/>
            </a:endParaRPr>
          </a:p>
        </p:txBody>
      </p:sp>
      <p:sp>
        <p:nvSpPr>
          <p:cNvPr id="50" name="Textfeld 63">
            <a:extLst>
              <a:ext uri="{FF2B5EF4-FFF2-40B4-BE49-F238E27FC236}">
                <a16:creationId xmlns:a16="http://schemas.microsoft.com/office/drawing/2014/main" id="{B724AA05-A3E8-4CDA-BDF9-9055B3ED2265}"/>
              </a:ext>
            </a:extLst>
          </p:cNvPr>
          <p:cNvSpPr txBox="1"/>
          <p:nvPr/>
        </p:nvSpPr>
        <p:spPr>
          <a:xfrm>
            <a:off x="16768961" y="6672137"/>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05</a:t>
            </a:r>
            <a:endParaRPr lang="de-DE" sz="3200" dirty="0">
              <a:solidFill>
                <a:schemeClr val="bg2"/>
              </a:solidFill>
              <a:latin typeface="Century Gothic" panose="020B0502020202020204" pitchFamily="34" charset="0"/>
            </a:endParaRPr>
          </a:p>
        </p:txBody>
      </p:sp>
      <p:sp>
        <p:nvSpPr>
          <p:cNvPr id="51" name="Textfeld 63">
            <a:extLst>
              <a:ext uri="{FF2B5EF4-FFF2-40B4-BE49-F238E27FC236}">
                <a16:creationId xmlns:a16="http://schemas.microsoft.com/office/drawing/2014/main" id="{66C10BF0-63CF-4332-85D5-40F7C8AE9180}"/>
              </a:ext>
            </a:extLst>
          </p:cNvPr>
          <p:cNvSpPr txBox="1"/>
          <p:nvPr/>
        </p:nvSpPr>
        <p:spPr>
          <a:xfrm>
            <a:off x="16768961" y="8587794"/>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06</a:t>
            </a:r>
            <a:endParaRPr lang="de-DE" sz="3200" dirty="0">
              <a:solidFill>
                <a:schemeClr val="bg2"/>
              </a:solidFill>
              <a:latin typeface="Century Gothic" panose="020B0502020202020204" pitchFamily="34" charset="0"/>
            </a:endParaRPr>
          </a:p>
        </p:txBody>
      </p:sp>
      <p:sp>
        <p:nvSpPr>
          <p:cNvPr id="52" name="Textfeld 35">
            <a:extLst>
              <a:ext uri="{FF2B5EF4-FFF2-40B4-BE49-F238E27FC236}">
                <a16:creationId xmlns:a16="http://schemas.microsoft.com/office/drawing/2014/main" id="{7774CF8A-68C6-4876-A31A-EDACCB0181E6}"/>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22440968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ppt_x"/>
                                          </p:val>
                                        </p:tav>
                                        <p:tav tm="100000">
                                          <p:val>
                                            <p:strVal val="#ppt_x"/>
                                          </p:val>
                                        </p:tav>
                                      </p:tavLst>
                                    </p:anim>
                                    <p:anim calcmode="lin" valueType="num">
                                      <p:cBhvr additive="base">
                                        <p:cTn id="12" dur="500" fill="hold"/>
                                        <p:tgtEl>
                                          <p:spTgt spid="6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fill="hold"/>
                                        <p:tgtEl>
                                          <p:spTgt spid="67"/>
                                        </p:tgtEl>
                                        <p:attrNameLst>
                                          <p:attrName>ppt_x</p:attrName>
                                        </p:attrNameLst>
                                      </p:cBhvr>
                                      <p:tavLst>
                                        <p:tav tm="0">
                                          <p:val>
                                            <p:strVal val="#ppt_x"/>
                                          </p:val>
                                        </p:tav>
                                        <p:tav tm="100000">
                                          <p:val>
                                            <p:strVal val="#ppt_x"/>
                                          </p:val>
                                        </p:tav>
                                      </p:tavLst>
                                    </p:anim>
                                    <p:anim calcmode="lin" valueType="num">
                                      <p:cBhvr additive="base">
                                        <p:cTn id="16" dur="500" fill="hold"/>
                                        <p:tgtEl>
                                          <p:spTgt spid="6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ppt_x"/>
                                          </p:val>
                                        </p:tav>
                                        <p:tav tm="100000">
                                          <p:val>
                                            <p:strVal val="#ppt_x"/>
                                          </p:val>
                                        </p:tav>
                                      </p:tavLst>
                                    </p:anim>
                                    <p:anim calcmode="lin" valueType="num">
                                      <p:cBhvr additive="base">
                                        <p:cTn id="20" dur="500" fill="hold"/>
                                        <p:tgtEl>
                                          <p:spTgt spid="7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fill="hold"/>
                                        <p:tgtEl>
                                          <p:spTgt spid="73"/>
                                        </p:tgtEl>
                                        <p:attrNameLst>
                                          <p:attrName>ppt_x</p:attrName>
                                        </p:attrNameLst>
                                      </p:cBhvr>
                                      <p:tavLst>
                                        <p:tav tm="0">
                                          <p:val>
                                            <p:strVal val="#ppt_x"/>
                                          </p:val>
                                        </p:tav>
                                        <p:tav tm="100000">
                                          <p:val>
                                            <p:strVal val="#ppt_x"/>
                                          </p:val>
                                        </p:tav>
                                      </p:tavLst>
                                    </p:anim>
                                    <p:anim calcmode="lin" valueType="num">
                                      <p:cBhvr additive="base">
                                        <p:cTn id="24" dur="500" fill="hold"/>
                                        <p:tgtEl>
                                          <p:spTgt spid="7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ppt_x"/>
                                          </p:val>
                                        </p:tav>
                                        <p:tav tm="100000">
                                          <p:val>
                                            <p:strVal val="#ppt_x"/>
                                          </p:val>
                                        </p:tav>
                                      </p:tavLst>
                                    </p:anim>
                                    <p:anim calcmode="lin" valueType="num">
                                      <p:cBhvr additive="base">
                                        <p:cTn id="28" dur="500" fill="hold"/>
                                        <p:tgtEl>
                                          <p:spTgt spid="7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ppt_x"/>
                                          </p:val>
                                        </p:tav>
                                        <p:tav tm="100000">
                                          <p:val>
                                            <p:strVal val="#ppt_x"/>
                                          </p:val>
                                        </p:tav>
                                      </p:tavLst>
                                    </p:anim>
                                    <p:anim calcmode="lin" valueType="num">
                                      <p:cBhvr additive="base">
                                        <p:cTn id="32" dur="500" fill="hold"/>
                                        <p:tgtEl>
                                          <p:spTgt spid="7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500" fill="hold"/>
                                        <p:tgtEl>
                                          <p:spTgt spid="95"/>
                                        </p:tgtEl>
                                        <p:attrNameLst>
                                          <p:attrName>ppt_x</p:attrName>
                                        </p:attrNameLst>
                                      </p:cBhvr>
                                      <p:tavLst>
                                        <p:tav tm="0">
                                          <p:val>
                                            <p:strVal val="#ppt_x"/>
                                          </p:val>
                                        </p:tav>
                                        <p:tav tm="100000">
                                          <p:val>
                                            <p:strVal val="#ppt_x"/>
                                          </p:val>
                                        </p:tav>
                                      </p:tavLst>
                                    </p:anim>
                                    <p:anim calcmode="lin" valueType="num">
                                      <p:cBhvr additive="base">
                                        <p:cTn id="36" dur="500" fill="hold"/>
                                        <p:tgtEl>
                                          <p:spTgt spid="9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500" fill="hold"/>
                                        <p:tgtEl>
                                          <p:spTgt spid="96"/>
                                        </p:tgtEl>
                                        <p:attrNameLst>
                                          <p:attrName>ppt_x</p:attrName>
                                        </p:attrNameLst>
                                      </p:cBhvr>
                                      <p:tavLst>
                                        <p:tav tm="0">
                                          <p:val>
                                            <p:strVal val="#ppt_x"/>
                                          </p:val>
                                        </p:tav>
                                        <p:tav tm="100000">
                                          <p:val>
                                            <p:strVal val="#ppt_x"/>
                                          </p:val>
                                        </p:tav>
                                      </p:tavLst>
                                    </p:anim>
                                    <p:anim calcmode="lin" valueType="num">
                                      <p:cBhvr additive="base">
                                        <p:cTn id="40" dur="500" fill="hold"/>
                                        <p:tgtEl>
                                          <p:spTgt spid="9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additive="base">
                                        <p:cTn id="43" dur="500" fill="hold"/>
                                        <p:tgtEl>
                                          <p:spTgt spid="100"/>
                                        </p:tgtEl>
                                        <p:attrNameLst>
                                          <p:attrName>ppt_x</p:attrName>
                                        </p:attrNameLst>
                                      </p:cBhvr>
                                      <p:tavLst>
                                        <p:tav tm="0">
                                          <p:val>
                                            <p:strVal val="#ppt_x"/>
                                          </p:val>
                                        </p:tav>
                                        <p:tav tm="100000">
                                          <p:val>
                                            <p:strVal val="#ppt_x"/>
                                          </p:val>
                                        </p:tav>
                                      </p:tavLst>
                                    </p:anim>
                                    <p:anim calcmode="lin" valueType="num">
                                      <p:cBhvr additive="base">
                                        <p:cTn id="44" dur="500" fill="hold"/>
                                        <p:tgtEl>
                                          <p:spTgt spid="10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additive="base">
                                        <p:cTn id="47" dur="500" fill="hold"/>
                                        <p:tgtEl>
                                          <p:spTgt spid="101"/>
                                        </p:tgtEl>
                                        <p:attrNameLst>
                                          <p:attrName>ppt_x</p:attrName>
                                        </p:attrNameLst>
                                      </p:cBhvr>
                                      <p:tavLst>
                                        <p:tav tm="0">
                                          <p:val>
                                            <p:strVal val="#ppt_x"/>
                                          </p:val>
                                        </p:tav>
                                        <p:tav tm="100000">
                                          <p:val>
                                            <p:strVal val="#ppt_x"/>
                                          </p:val>
                                        </p:tav>
                                      </p:tavLst>
                                    </p:anim>
                                    <p:anim calcmode="lin" valueType="num">
                                      <p:cBhvr additive="base">
                                        <p:cTn id="48" dur="500" fill="hold"/>
                                        <p:tgtEl>
                                          <p:spTgt spid="10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ppt_x"/>
                                          </p:val>
                                        </p:tav>
                                        <p:tav tm="100000">
                                          <p:val>
                                            <p:strVal val="#ppt_x"/>
                                          </p:val>
                                        </p:tav>
                                      </p:tavLst>
                                    </p:anim>
                                    <p:anim calcmode="lin" valueType="num">
                                      <p:cBhvr additive="base">
                                        <p:cTn id="52" dur="500" fill="hold"/>
                                        <p:tgtEl>
                                          <p:spTgt spid="10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ppt_x"/>
                                          </p:val>
                                        </p:tav>
                                        <p:tav tm="100000">
                                          <p:val>
                                            <p:strVal val="#ppt_x"/>
                                          </p:val>
                                        </p:tav>
                                      </p:tavLst>
                                    </p:anim>
                                    <p:anim calcmode="lin" valueType="num">
                                      <p:cBhvr additive="base">
                                        <p:cTn id="56" dur="500" fill="hold"/>
                                        <p:tgtEl>
                                          <p:spTgt spid="10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ppt_x"/>
                                          </p:val>
                                        </p:tav>
                                        <p:tav tm="100000">
                                          <p:val>
                                            <p:strVal val="#ppt_x"/>
                                          </p:val>
                                        </p:tav>
                                      </p:tavLst>
                                    </p:anim>
                                    <p:anim calcmode="lin" valueType="num">
                                      <p:cBhvr additive="base">
                                        <p:cTn id="60" dur="500" fill="hold"/>
                                        <p:tgtEl>
                                          <p:spTgt spid="10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500" fill="hold"/>
                                        <p:tgtEl>
                                          <p:spTgt spid="105"/>
                                        </p:tgtEl>
                                        <p:attrNameLst>
                                          <p:attrName>ppt_x</p:attrName>
                                        </p:attrNameLst>
                                      </p:cBhvr>
                                      <p:tavLst>
                                        <p:tav tm="0">
                                          <p:val>
                                            <p:strVal val="#ppt_x"/>
                                          </p:val>
                                        </p:tav>
                                        <p:tav tm="100000">
                                          <p:val>
                                            <p:strVal val="#ppt_x"/>
                                          </p:val>
                                        </p:tav>
                                      </p:tavLst>
                                    </p:anim>
                                    <p:anim calcmode="lin" valueType="num">
                                      <p:cBhvr additive="base">
                                        <p:cTn id="64" dur="500" fill="hold"/>
                                        <p:tgtEl>
                                          <p:spTgt spid="10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anim calcmode="lin" valueType="num">
                                      <p:cBhvr additive="base">
                                        <p:cTn id="67" dur="500" fill="hold"/>
                                        <p:tgtEl>
                                          <p:spTgt spid="106"/>
                                        </p:tgtEl>
                                        <p:attrNameLst>
                                          <p:attrName>ppt_x</p:attrName>
                                        </p:attrNameLst>
                                      </p:cBhvr>
                                      <p:tavLst>
                                        <p:tav tm="0">
                                          <p:val>
                                            <p:strVal val="#ppt_x"/>
                                          </p:val>
                                        </p:tav>
                                        <p:tav tm="100000">
                                          <p:val>
                                            <p:strVal val="#ppt_x"/>
                                          </p:val>
                                        </p:tav>
                                      </p:tavLst>
                                    </p:anim>
                                    <p:anim calcmode="lin" valueType="num">
                                      <p:cBhvr additive="base">
                                        <p:cTn id="68" dur="500" fill="hold"/>
                                        <p:tgtEl>
                                          <p:spTgt spid="10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anim calcmode="lin" valueType="num">
                                      <p:cBhvr additive="base">
                                        <p:cTn id="71" dur="500" fill="hold"/>
                                        <p:tgtEl>
                                          <p:spTgt spid="107"/>
                                        </p:tgtEl>
                                        <p:attrNameLst>
                                          <p:attrName>ppt_x</p:attrName>
                                        </p:attrNameLst>
                                      </p:cBhvr>
                                      <p:tavLst>
                                        <p:tav tm="0">
                                          <p:val>
                                            <p:strVal val="#ppt_x"/>
                                          </p:val>
                                        </p:tav>
                                        <p:tav tm="100000">
                                          <p:val>
                                            <p:strVal val="#ppt_x"/>
                                          </p:val>
                                        </p:tav>
                                      </p:tavLst>
                                    </p:anim>
                                    <p:anim calcmode="lin" valueType="num">
                                      <p:cBhvr additive="base">
                                        <p:cTn id="72" dur="500" fill="hold"/>
                                        <p:tgtEl>
                                          <p:spTgt spid="10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500" fill="hold"/>
                                        <p:tgtEl>
                                          <p:spTgt spid="108"/>
                                        </p:tgtEl>
                                        <p:attrNameLst>
                                          <p:attrName>ppt_x</p:attrName>
                                        </p:attrNameLst>
                                      </p:cBhvr>
                                      <p:tavLst>
                                        <p:tav tm="0">
                                          <p:val>
                                            <p:strVal val="#ppt_x"/>
                                          </p:val>
                                        </p:tav>
                                        <p:tav tm="100000">
                                          <p:val>
                                            <p:strVal val="#ppt_x"/>
                                          </p:val>
                                        </p:tav>
                                      </p:tavLst>
                                    </p:anim>
                                    <p:anim calcmode="lin" valueType="num">
                                      <p:cBhvr additive="base">
                                        <p:cTn id="76" dur="500" fill="hold"/>
                                        <p:tgtEl>
                                          <p:spTgt spid="10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500" fill="hold"/>
                                        <p:tgtEl>
                                          <p:spTgt spid="35"/>
                                        </p:tgtEl>
                                        <p:attrNameLst>
                                          <p:attrName>ppt_x</p:attrName>
                                        </p:attrNameLst>
                                      </p:cBhvr>
                                      <p:tavLst>
                                        <p:tav tm="0">
                                          <p:val>
                                            <p:strVal val="#ppt_x"/>
                                          </p:val>
                                        </p:tav>
                                        <p:tav tm="100000">
                                          <p:val>
                                            <p:strVal val="#ppt_x"/>
                                          </p:val>
                                        </p:tav>
                                      </p:tavLst>
                                    </p:anim>
                                    <p:anim calcmode="lin" valueType="num">
                                      <p:cBhvr additive="base">
                                        <p:cTn id="80" dur="500" fill="hold"/>
                                        <p:tgtEl>
                                          <p:spTgt spid="3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additive="base">
                                        <p:cTn id="83" dur="500" fill="hold"/>
                                        <p:tgtEl>
                                          <p:spTgt spid="41"/>
                                        </p:tgtEl>
                                        <p:attrNameLst>
                                          <p:attrName>ppt_x</p:attrName>
                                        </p:attrNameLst>
                                      </p:cBhvr>
                                      <p:tavLst>
                                        <p:tav tm="0">
                                          <p:val>
                                            <p:strVal val="#ppt_x"/>
                                          </p:val>
                                        </p:tav>
                                        <p:tav tm="100000">
                                          <p:val>
                                            <p:strVal val="#ppt_x"/>
                                          </p:val>
                                        </p:tav>
                                      </p:tavLst>
                                    </p:anim>
                                    <p:anim calcmode="lin" valueType="num">
                                      <p:cBhvr additive="base">
                                        <p:cTn id="84" dur="500" fill="hold"/>
                                        <p:tgtEl>
                                          <p:spTgt spid="4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additive="base">
                                        <p:cTn id="87" dur="500" fill="hold"/>
                                        <p:tgtEl>
                                          <p:spTgt spid="38"/>
                                        </p:tgtEl>
                                        <p:attrNameLst>
                                          <p:attrName>ppt_x</p:attrName>
                                        </p:attrNameLst>
                                      </p:cBhvr>
                                      <p:tavLst>
                                        <p:tav tm="0">
                                          <p:val>
                                            <p:strVal val="#ppt_x"/>
                                          </p:val>
                                        </p:tav>
                                        <p:tav tm="100000">
                                          <p:val>
                                            <p:strVal val="#ppt_x"/>
                                          </p:val>
                                        </p:tav>
                                      </p:tavLst>
                                    </p:anim>
                                    <p:anim calcmode="lin" valueType="num">
                                      <p:cBhvr additive="base">
                                        <p:cTn id="88" dur="500" fill="hold"/>
                                        <p:tgtEl>
                                          <p:spTgt spid="3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additive="base">
                                        <p:cTn id="91" dur="500" fill="hold"/>
                                        <p:tgtEl>
                                          <p:spTgt spid="39"/>
                                        </p:tgtEl>
                                        <p:attrNameLst>
                                          <p:attrName>ppt_x</p:attrName>
                                        </p:attrNameLst>
                                      </p:cBhvr>
                                      <p:tavLst>
                                        <p:tav tm="0">
                                          <p:val>
                                            <p:strVal val="#ppt_x"/>
                                          </p:val>
                                        </p:tav>
                                        <p:tav tm="100000">
                                          <p:val>
                                            <p:strVal val="#ppt_x"/>
                                          </p:val>
                                        </p:tav>
                                      </p:tavLst>
                                    </p:anim>
                                    <p:anim calcmode="lin" valueType="num">
                                      <p:cBhvr additive="base">
                                        <p:cTn id="92" dur="500" fill="hold"/>
                                        <p:tgtEl>
                                          <p:spTgt spid="3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 calcmode="lin" valueType="num">
                                      <p:cBhvr additive="base">
                                        <p:cTn id="95" dur="500" fill="hold"/>
                                        <p:tgtEl>
                                          <p:spTgt spid="40"/>
                                        </p:tgtEl>
                                        <p:attrNameLst>
                                          <p:attrName>ppt_x</p:attrName>
                                        </p:attrNameLst>
                                      </p:cBhvr>
                                      <p:tavLst>
                                        <p:tav tm="0">
                                          <p:val>
                                            <p:strVal val="#ppt_x"/>
                                          </p:val>
                                        </p:tav>
                                        <p:tav tm="100000">
                                          <p:val>
                                            <p:strVal val="#ppt_x"/>
                                          </p:val>
                                        </p:tav>
                                      </p:tavLst>
                                    </p:anim>
                                    <p:anim calcmode="lin" valueType="num">
                                      <p:cBhvr additive="base">
                                        <p:cTn id="96" dur="500" fill="hold"/>
                                        <p:tgtEl>
                                          <p:spTgt spid="40"/>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500" fill="hold"/>
                                        <p:tgtEl>
                                          <p:spTgt spid="44"/>
                                        </p:tgtEl>
                                        <p:attrNameLst>
                                          <p:attrName>ppt_x</p:attrName>
                                        </p:attrNameLst>
                                      </p:cBhvr>
                                      <p:tavLst>
                                        <p:tav tm="0">
                                          <p:val>
                                            <p:strVal val="#ppt_x"/>
                                          </p:val>
                                        </p:tav>
                                        <p:tav tm="100000">
                                          <p:val>
                                            <p:strVal val="#ppt_x"/>
                                          </p:val>
                                        </p:tav>
                                      </p:tavLst>
                                    </p:anim>
                                    <p:anim calcmode="lin" valueType="num">
                                      <p:cBhvr additive="base">
                                        <p:cTn id="100" dur="500" fill="hold"/>
                                        <p:tgtEl>
                                          <p:spTgt spid="4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additive="base">
                                        <p:cTn id="103" dur="500" fill="hold"/>
                                        <p:tgtEl>
                                          <p:spTgt spid="42"/>
                                        </p:tgtEl>
                                        <p:attrNameLst>
                                          <p:attrName>ppt_x</p:attrName>
                                        </p:attrNameLst>
                                      </p:cBhvr>
                                      <p:tavLst>
                                        <p:tav tm="0">
                                          <p:val>
                                            <p:strVal val="#ppt_x"/>
                                          </p:val>
                                        </p:tav>
                                        <p:tav tm="100000">
                                          <p:val>
                                            <p:strVal val="#ppt_x"/>
                                          </p:val>
                                        </p:tav>
                                      </p:tavLst>
                                    </p:anim>
                                    <p:anim calcmode="lin" valueType="num">
                                      <p:cBhvr additive="base">
                                        <p:cTn id="104" dur="500" fill="hold"/>
                                        <p:tgtEl>
                                          <p:spTgt spid="42"/>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3"/>
                                        </p:tgtEl>
                                        <p:attrNameLst>
                                          <p:attrName>style.visibility</p:attrName>
                                        </p:attrNameLst>
                                      </p:cBhvr>
                                      <p:to>
                                        <p:strVal val="visible"/>
                                      </p:to>
                                    </p:set>
                                    <p:anim calcmode="lin" valueType="num">
                                      <p:cBhvr additive="base">
                                        <p:cTn id="107" dur="500" fill="hold"/>
                                        <p:tgtEl>
                                          <p:spTgt spid="43"/>
                                        </p:tgtEl>
                                        <p:attrNameLst>
                                          <p:attrName>ppt_x</p:attrName>
                                        </p:attrNameLst>
                                      </p:cBhvr>
                                      <p:tavLst>
                                        <p:tav tm="0">
                                          <p:val>
                                            <p:strVal val="#ppt_x"/>
                                          </p:val>
                                        </p:tav>
                                        <p:tav tm="100000">
                                          <p:val>
                                            <p:strVal val="#ppt_x"/>
                                          </p:val>
                                        </p:tav>
                                      </p:tavLst>
                                    </p:anim>
                                    <p:anim calcmode="lin" valueType="num">
                                      <p:cBhvr additive="base">
                                        <p:cTn id="108" dur="500" fill="hold"/>
                                        <p:tgtEl>
                                          <p:spTgt spid="43"/>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46"/>
                                        </p:tgtEl>
                                        <p:attrNameLst>
                                          <p:attrName>style.visibility</p:attrName>
                                        </p:attrNameLst>
                                      </p:cBhvr>
                                      <p:to>
                                        <p:strVal val="visible"/>
                                      </p:to>
                                    </p:set>
                                    <p:anim calcmode="lin" valueType="num">
                                      <p:cBhvr additive="base">
                                        <p:cTn id="111" dur="500" fill="hold"/>
                                        <p:tgtEl>
                                          <p:spTgt spid="46"/>
                                        </p:tgtEl>
                                        <p:attrNameLst>
                                          <p:attrName>ppt_x</p:attrName>
                                        </p:attrNameLst>
                                      </p:cBhvr>
                                      <p:tavLst>
                                        <p:tav tm="0">
                                          <p:val>
                                            <p:strVal val="#ppt_x"/>
                                          </p:val>
                                        </p:tav>
                                        <p:tav tm="100000">
                                          <p:val>
                                            <p:strVal val="#ppt_x"/>
                                          </p:val>
                                        </p:tav>
                                      </p:tavLst>
                                    </p:anim>
                                    <p:anim calcmode="lin" valueType="num">
                                      <p:cBhvr additive="base">
                                        <p:cTn id="112" dur="500" fill="hold"/>
                                        <p:tgtEl>
                                          <p:spTgt spid="46"/>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additive="base">
                                        <p:cTn id="115" dur="500" fill="hold"/>
                                        <p:tgtEl>
                                          <p:spTgt spid="36"/>
                                        </p:tgtEl>
                                        <p:attrNameLst>
                                          <p:attrName>ppt_x</p:attrName>
                                        </p:attrNameLst>
                                      </p:cBhvr>
                                      <p:tavLst>
                                        <p:tav tm="0">
                                          <p:val>
                                            <p:strVal val="#ppt_x"/>
                                          </p:val>
                                        </p:tav>
                                        <p:tav tm="100000">
                                          <p:val>
                                            <p:strVal val="#ppt_x"/>
                                          </p:val>
                                        </p:tav>
                                      </p:tavLst>
                                    </p:anim>
                                    <p:anim calcmode="lin" valueType="num">
                                      <p:cBhvr additive="base">
                                        <p:cTn id="116" dur="500" fill="hold"/>
                                        <p:tgtEl>
                                          <p:spTgt spid="36"/>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7"/>
                                        </p:tgtEl>
                                        <p:attrNameLst>
                                          <p:attrName>style.visibility</p:attrName>
                                        </p:attrNameLst>
                                      </p:cBhvr>
                                      <p:to>
                                        <p:strVal val="visible"/>
                                      </p:to>
                                    </p:set>
                                    <p:anim calcmode="lin" valueType="num">
                                      <p:cBhvr additive="base">
                                        <p:cTn id="119" dur="500" fill="hold"/>
                                        <p:tgtEl>
                                          <p:spTgt spid="37"/>
                                        </p:tgtEl>
                                        <p:attrNameLst>
                                          <p:attrName>ppt_x</p:attrName>
                                        </p:attrNameLst>
                                      </p:cBhvr>
                                      <p:tavLst>
                                        <p:tav tm="0">
                                          <p:val>
                                            <p:strVal val="#ppt_x"/>
                                          </p:val>
                                        </p:tav>
                                        <p:tav tm="100000">
                                          <p:val>
                                            <p:strVal val="#ppt_x"/>
                                          </p:val>
                                        </p:tav>
                                      </p:tavLst>
                                    </p:anim>
                                    <p:anim calcmode="lin" valueType="num">
                                      <p:cBhvr additive="base">
                                        <p:cTn id="120" dur="500" fill="hold"/>
                                        <p:tgtEl>
                                          <p:spTgt spid="37"/>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7"/>
                                        </p:tgtEl>
                                        <p:attrNameLst>
                                          <p:attrName>style.visibility</p:attrName>
                                        </p:attrNameLst>
                                      </p:cBhvr>
                                      <p:to>
                                        <p:strVal val="visible"/>
                                      </p:to>
                                    </p:set>
                                    <p:anim calcmode="lin" valueType="num">
                                      <p:cBhvr additive="base">
                                        <p:cTn id="123" dur="500" fill="hold"/>
                                        <p:tgtEl>
                                          <p:spTgt spid="47"/>
                                        </p:tgtEl>
                                        <p:attrNameLst>
                                          <p:attrName>ppt_x</p:attrName>
                                        </p:attrNameLst>
                                      </p:cBhvr>
                                      <p:tavLst>
                                        <p:tav tm="0">
                                          <p:val>
                                            <p:strVal val="#ppt_x"/>
                                          </p:val>
                                        </p:tav>
                                        <p:tav tm="100000">
                                          <p:val>
                                            <p:strVal val="#ppt_x"/>
                                          </p:val>
                                        </p:tav>
                                      </p:tavLst>
                                    </p:anim>
                                    <p:anim calcmode="lin" valueType="num">
                                      <p:cBhvr additive="base">
                                        <p:cTn id="124" dur="500" fill="hold"/>
                                        <p:tgtEl>
                                          <p:spTgt spid="47"/>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8"/>
                                        </p:tgtEl>
                                        <p:attrNameLst>
                                          <p:attrName>style.visibility</p:attrName>
                                        </p:attrNameLst>
                                      </p:cBhvr>
                                      <p:to>
                                        <p:strVal val="visible"/>
                                      </p:to>
                                    </p:set>
                                    <p:anim calcmode="lin" valueType="num">
                                      <p:cBhvr additive="base">
                                        <p:cTn id="127" dur="500" fill="hold"/>
                                        <p:tgtEl>
                                          <p:spTgt spid="48"/>
                                        </p:tgtEl>
                                        <p:attrNameLst>
                                          <p:attrName>ppt_x</p:attrName>
                                        </p:attrNameLst>
                                      </p:cBhvr>
                                      <p:tavLst>
                                        <p:tav tm="0">
                                          <p:val>
                                            <p:strVal val="#ppt_x"/>
                                          </p:val>
                                        </p:tav>
                                        <p:tav tm="100000">
                                          <p:val>
                                            <p:strVal val="#ppt_x"/>
                                          </p:val>
                                        </p:tav>
                                      </p:tavLst>
                                    </p:anim>
                                    <p:anim calcmode="lin" valueType="num">
                                      <p:cBhvr additive="base">
                                        <p:cTn id="128" dur="500" fill="hold"/>
                                        <p:tgtEl>
                                          <p:spTgt spid="48"/>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9"/>
                                        </p:tgtEl>
                                        <p:attrNameLst>
                                          <p:attrName>style.visibility</p:attrName>
                                        </p:attrNameLst>
                                      </p:cBhvr>
                                      <p:to>
                                        <p:strVal val="visible"/>
                                      </p:to>
                                    </p:set>
                                    <p:anim calcmode="lin" valueType="num">
                                      <p:cBhvr additive="base">
                                        <p:cTn id="131" dur="500" fill="hold"/>
                                        <p:tgtEl>
                                          <p:spTgt spid="49"/>
                                        </p:tgtEl>
                                        <p:attrNameLst>
                                          <p:attrName>ppt_x</p:attrName>
                                        </p:attrNameLst>
                                      </p:cBhvr>
                                      <p:tavLst>
                                        <p:tav tm="0">
                                          <p:val>
                                            <p:strVal val="#ppt_x"/>
                                          </p:val>
                                        </p:tav>
                                        <p:tav tm="100000">
                                          <p:val>
                                            <p:strVal val="#ppt_x"/>
                                          </p:val>
                                        </p:tav>
                                      </p:tavLst>
                                    </p:anim>
                                    <p:anim calcmode="lin" valueType="num">
                                      <p:cBhvr additive="base">
                                        <p:cTn id="132" dur="500" fill="hold"/>
                                        <p:tgtEl>
                                          <p:spTgt spid="49"/>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50"/>
                                        </p:tgtEl>
                                        <p:attrNameLst>
                                          <p:attrName>style.visibility</p:attrName>
                                        </p:attrNameLst>
                                      </p:cBhvr>
                                      <p:to>
                                        <p:strVal val="visible"/>
                                      </p:to>
                                    </p:set>
                                    <p:anim calcmode="lin" valueType="num">
                                      <p:cBhvr additive="base">
                                        <p:cTn id="135" dur="500" fill="hold"/>
                                        <p:tgtEl>
                                          <p:spTgt spid="50"/>
                                        </p:tgtEl>
                                        <p:attrNameLst>
                                          <p:attrName>ppt_x</p:attrName>
                                        </p:attrNameLst>
                                      </p:cBhvr>
                                      <p:tavLst>
                                        <p:tav tm="0">
                                          <p:val>
                                            <p:strVal val="#ppt_x"/>
                                          </p:val>
                                        </p:tav>
                                        <p:tav tm="100000">
                                          <p:val>
                                            <p:strVal val="#ppt_x"/>
                                          </p:val>
                                        </p:tav>
                                      </p:tavLst>
                                    </p:anim>
                                    <p:anim calcmode="lin" valueType="num">
                                      <p:cBhvr additive="base">
                                        <p:cTn id="136" dur="500" fill="hold"/>
                                        <p:tgtEl>
                                          <p:spTgt spid="50"/>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 calcmode="lin" valueType="num">
                                      <p:cBhvr additive="base">
                                        <p:cTn id="139" dur="500" fill="hold"/>
                                        <p:tgtEl>
                                          <p:spTgt spid="51"/>
                                        </p:tgtEl>
                                        <p:attrNameLst>
                                          <p:attrName>ppt_x</p:attrName>
                                        </p:attrNameLst>
                                      </p:cBhvr>
                                      <p:tavLst>
                                        <p:tav tm="0">
                                          <p:val>
                                            <p:strVal val="#ppt_x"/>
                                          </p:val>
                                        </p:tav>
                                        <p:tav tm="100000">
                                          <p:val>
                                            <p:strVal val="#ppt_x"/>
                                          </p:val>
                                        </p:tav>
                                      </p:tavLst>
                                    </p:anim>
                                    <p:anim calcmode="lin" valueType="num">
                                      <p:cBhvr additive="base">
                                        <p:cTn id="140" dur="500" fill="hold"/>
                                        <p:tgtEl>
                                          <p:spTgt spid="51"/>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52"/>
                                        </p:tgtEl>
                                        <p:attrNameLst>
                                          <p:attrName>style.visibility</p:attrName>
                                        </p:attrNameLst>
                                      </p:cBhvr>
                                      <p:to>
                                        <p:strVal val="visible"/>
                                      </p:to>
                                    </p:set>
                                    <p:anim calcmode="lin" valueType="num">
                                      <p:cBhvr additive="base">
                                        <p:cTn id="143" dur="500" fill="hold"/>
                                        <p:tgtEl>
                                          <p:spTgt spid="52"/>
                                        </p:tgtEl>
                                        <p:attrNameLst>
                                          <p:attrName>ppt_x</p:attrName>
                                        </p:attrNameLst>
                                      </p:cBhvr>
                                      <p:tavLst>
                                        <p:tav tm="0">
                                          <p:val>
                                            <p:strVal val="#ppt_x"/>
                                          </p:val>
                                        </p:tav>
                                        <p:tav tm="100000">
                                          <p:val>
                                            <p:strVal val="#ppt_x"/>
                                          </p:val>
                                        </p:tav>
                                      </p:tavLst>
                                    </p:anim>
                                    <p:anim calcmode="lin" valueType="num">
                                      <p:cBhvr additive="base">
                                        <p:cTn id="144"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7" grpId="0"/>
      <p:bldP spid="72" grpId="0"/>
      <p:bldP spid="73" grpId="0"/>
      <p:bldP spid="74" grpId="0"/>
      <p:bldP spid="75" grpId="0" animBg="1"/>
      <p:bldP spid="95" grpId="0" animBg="1"/>
      <p:bldP spid="96" grpId="0" animBg="1"/>
      <p:bldP spid="100" grpId="0"/>
      <p:bldP spid="101" grpId="0"/>
      <p:bldP spid="102" grpId="0"/>
      <p:bldP spid="103" grpId="0"/>
      <p:bldP spid="104" grpId="0"/>
      <p:bldP spid="105" grpId="0"/>
      <p:bldP spid="106" grpId="0" animBg="1"/>
      <p:bldP spid="107" grpId="0" animBg="1"/>
      <p:bldP spid="108" grpId="0" animBg="1"/>
      <p:bldP spid="35" grpId="0" animBg="1"/>
      <p:bldP spid="41" grpId="0" animBg="1"/>
      <p:bldP spid="38" grpId="0" animBg="1"/>
      <p:bldP spid="39" grpId="0"/>
      <p:bldP spid="40" grpId="0"/>
      <p:bldP spid="42" grpId="0"/>
      <p:bldP spid="43" grpId="0"/>
      <p:bldP spid="46" grpId="0"/>
      <p:bldP spid="36" grpId="0"/>
      <p:bldP spid="37" grpId="0"/>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01"/>
          <p:cNvSpPr/>
          <p:nvPr/>
        </p:nvSpPr>
        <p:spPr>
          <a:xfrm>
            <a:off x="17729166" y="6829087"/>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Taşınmaz bilgilerini elektronik ortamda sunan, her türlü sorgulama ve taşınmaz ile ilgili işlemlerin yapılabilmesini sağlayan e-devlet projesi ile doğru bilgiyi elde edin.</a:t>
            </a:r>
          </a:p>
        </p:txBody>
      </p:sp>
      <p:sp>
        <p:nvSpPr>
          <p:cNvPr id="65" name="Shape 602"/>
          <p:cNvSpPr/>
          <p:nvPr/>
        </p:nvSpPr>
        <p:spPr>
          <a:xfrm>
            <a:off x="17721252" y="6123163"/>
            <a:ext cx="1688328"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TAKBİS</a:t>
            </a:r>
            <a:endParaRPr lang="id-ID" sz="3001" dirty="0">
              <a:latin typeface="+mj-lt"/>
              <a:ea typeface="Roboto"/>
              <a:cs typeface="Roboto"/>
              <a:sym typeface="Roboto"/>
            </a:endParaRPr>
          </a:p>
        </p:txBody>
      </p:sp>
      <p:sp>
        <p:nvSpPr>
          <p:cNvPr id="67" name="Shape 607"/>
          <p:cNvSpPr/>
          <p:nvPr/>
        </p:nvSpPr>
        <p:spPr>
          <a:xfrm>
            <a:off x="17729166" y="8785924"/>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Elektronik ortamda yapılan ihtar, ihbar, başvuru, dilekçe, ihale, teklif, sözleşme, beyanname, fatura, ekstre, talimat vb. bildirimleri güvenli ve hızlı biçimde karşı tarafa ulaştırır.</a:t>
            </a:r>
          </a:p>
        </p:txBody>
      </p:sp>
      <p:sp>
        <p:nvSpPr>
          <p:cNvPr id="72" name="Shape 608"/>
          <p:cNvSpPr/>
          <p:nvPr/>
        </p:nvSpPr>
        <p:spPr>
          <a:xfrm>
            <a:off x="17721256" y="8080000"/>
            <a:ext cx="2555753"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KEP</a:t>
            </a:r>
            <a:endParaRPr lang="id-ID" sz="3001" dirty="0">
              <a:latin typeface="+mj-lt"/>
              <a:ea typeface="Roboto"/>
              <a:cs typeface="Roboto"/>
              <a:sym typeface="Roboto"/>
            </a:endParaRPr>
          </a:p>
        </p:txBody>
      </p:sp>
      <p:sp>
        <p:nvSpPr>
          <p:cNvPr id="73" name="Shape 613"/>
          <p:cNvSpPr/>
          <p:nvPr/>
        </p:nvSpPr>
        <p:spPr>
          <a:xfrm>
            <a:off x="17729166" y="4939294"/>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Elektronik ortamda yapılan işlemin, ilgili kişiye ait olduğunu ve inkâr edilemeyeceğini garanti eder. Kurum yetkilileri e-imzalarını tüm kurumsal işlemlerde kullanabilir.</a:t>
            </a:r>
          </a:p>
        </p:txBody>
      </p:sp>
      <p:sp>
        <p:nvSpPr>
          <p:cNvPr id="74" name="Shape 614"/>
          <p:cNvSpPr/>
          <p:nvPr/>
        </p:nvSpPr>
        <p:spPr>
          <a:xfrm>
            <a:off x="17721252" y="4233373"/>
            <a:ext cx="2029788"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E-İmza</a:t>
            </a:r>
            <a:endParaRPr lang="id-ID" sz="3001" dirty="0">
              <a:latin typeface="+mj-lt"/>
              <a:ea typeface="Roboto"/>
              <a:cs typeface="Roboto"/>
              <a:sym typeface="Roboto"/>
            </a:endParaRPr>
          </a:p>
        </p:txBody>
      </p:sp>
      <p:sp>
        <p:nvSpPr>
          <p:cNvPr id="75" name="Ellipse 74"/>
          <p:cNvSpPr/>
          <p:nvPr/>
        </p:nvSpPr>
        <p:spPr>
          <a:xfrm>
            <a:off x="16652465" y="470122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95" name="Ellipse 94"/>
          <p:cNvSpPr/>
          <p:nvPr/>
        </p:nvSpPr>
        <p:spPr>
          <a:xfrm>
            <a:off x="16652465" y="8467031"/>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96" name="Ellipse 95"/>
          <p:cNvSpPr/>
          <p:nvPr/>
        </p:nvSpPr>
        <p:spPr>
          <a:xfrm>
            <a:off x="16652465" y="6554953"/>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0" name="Shape 601"/>
          <p:cNvSpPr/>
          <p:nvPr/>
        </p:nvSpPr>
        <p:spPr>
          <a:xfrm>
            <a:off x="2005604" y="6829087"/>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sz="1600" dirty="0">
                <a:latin typeface="+mj-lt"/>
                <a:ea typeface="Roboto"/>
                <a:cs typeface="Roboto"/>
                <a:sym typeface="Roboto"/>
              </a:rPr>
              <a:t>Banka entegreli Online/Offline ödeme talimatı servisleri ile gelirlerinizi arttırın.(Banka Bağımsız).</a:t>
            </a:r>
          </a:p>
        </p:txBody>
      </p:sp>
      <p:sp>
        <p:nvSpPr>
          <p:cNvPr id="101" name="Shape 602"/>
          <p:cNvSpPr/>
          <p:nvPr/>
        </p:nvSpPr>
        <p:spPr>
          <a:xfrm>
            <a:off x="3025833" y="6123163"/>
            <a:ext cx="3417207"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Otomatik Ödeme</a:t>
            </a:r>
            <a:endParaRPr lang="id-ID" sz="3001" dirty="0">
              <a:latin typeface="+mj-lt"/>
              <a:ea typeface="Roboto"/>
              <a:cs typeface="Roboto"/>
              <a:sym typeface="Roboto"/>
            </a:endParaRPr>
          </a:p>
        </p:txBody>
      </p:sp>
      <p:sp>
        <p:nvSpPr>
          <p:cNvPr id="102" name="Shape 607"/>
          <p:cNvSpPr/>
          <p:nvPr/>
        </p:nvSpPr>
        <p:spPr>
          <a:xfrm>
            <a:off x="2005604" y="8785924"/>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sz="1600" dirty="0">
                <a:latin typeface="+mj-lt"/>
                <a:ea typeface="Roboto"/>
                <a:cs typeface="Roboto"/>
                <a:sym typeface="Roboto"/>
              </a:rPr>
              <a:t>Türkiye Cumhuriyeti devlet teşkilatı içerisinde yer alan kurum ve kuruluşlar ile bunların merkez, taşra ve yurtdışı teşkilatlarında bulunan her düzeydeki birimlerinin hiyerarşik yapıya uygun olarak kayıt altına alındığı verilere web servis üzerinden hızlı erişim imkanı.</a:t>
            </a:r>
          </a:p>
        </p:txBody>
      </p:sp>
      <p:sp>
        <p:nvSpPr>
          <p:cNvPr id="103" name="Shape 608"/>
          <p:cNvSpPr/>
          <p:nvPr/>
        </p:nvSpPr>
        <p:spPr>
          <a:xfrm>
            <a:off x="3887287" y="8080000"/>
            <a:ext cx="2555753"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DETSİS</a:t>
            </a:r>
            <a:endParaRPr lang="id-ID" sz="3001" dirty="0">
              <a:latin typeface="+mj-lt"/>
              <a:ea typeface="Roboto"/>
              <a:cs typeface="Roboto"/>
              <a:sym typeface="Roboto"/>
            </a:endParaRPr>
          </a:p>
        </p:txBody>
      </p:sp>
      <p:sp>
        <p:nvSpPr>
          <p:cNvPr id="104" name="Shape 613"/>
          <p:cNvSpPr/>
          <p:nvPr/>
        </p:nvSpPr>
        <p:spPr>
          <a:xfrm>
            <a:off x="2005604" y="4939294"/>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sz="1600" dirty="0">
                <a:latin typeface="+mj-lt"/>
                <a:ea typeface="Roboto"/>
                <a:cs typeface="Roboto"/>
                <a:sym typeface="Roboto"/>
              </a:rPr>
              <a:t>Abone sayaçlarının uzaktan haberleşmeye uygun hale getirilerek tek bir noktadan merkezi veri toplama ve yönetim çözümü ile zaman ve personel maliyetinden tasarruf sağlayın.</a:t>
            </a:r>
          </a:p>
        </p:txBody>
      </p:sp>
      <p:sp>
        <p:nvSpPr>
          <p:cNvPr id="105" name="Shape 614"/>
          <p:cNvSpPr/>
          <p:nvPr/>
        </p:nvSpPr>
        <p:spPr>
          <a:xfrm>
            <a:off x="4874936" y="4233373"/>
            <a:ext cx="1568104"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OSOS</a:t>
            </a:r>
            <a:endParaRPr lang="id-ID" sz="3001" dirty="0">
              <a:latin typeface="+mj-lt"/>
              <a:ea typeface="Roboto"/>
              <a:cs typeface="Roboto"/>
              <a:sym typeface="Roboto"/>
            </a:endParaRPr>
          </a:p>
        </p:txBody>
      </p:sp>
      <p:sp>
        <p:nvSpPr>
          <p:cNvPr id="106" name="Ellipse 105"/>
          <p:cNvSpPr/>
          <p:nvPr/>
        </p:nvSpPr>
        <p:spPr>
          <a:xfrm>
            <a:off x="6857756" y="4701229"/>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7" name="Ellipse 106"/>
          <p:cNvSpPr/>
          <p:nvPr/>
        </p:nvSpPr>
        <p:spPr>
          <a:xfrm>
            <a:off x="6857756" y="8467031"/>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8" name="Ellipse 107"/>
          <p:cNvSpPr/>
          <p:nvPr/>
        </p:nvSpPr>
        <p:spPr>
          <a:xfrm>
            <a:off x="6857756" y="6554953"/>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35" name="Freeform 7"/>
          <p:cNvSpPr>
            <a:spLocks/>
          </p:cNvSpPr>
          <p:nvPr/>
        </p:nvSpPr>
        <p:spPr bwMode="auto">
          <a:xfrm>
            <a:off x="8554011" y="5327473"/>
            <a:ext cx="3203917" cy="3312966"/>
          </a:xfrm>
          <a:custGeom>
            <a:avLst/>
            <a:gdLst>
              <a:gd name="T0" fmla="*/ 1 w 383"/>
              <a:gd name="T1" fmla="*/ 125 h 396"/>
              <a:gd name="T2" fmla="*/ 104 w 383"/>
              <a:gd name="T3" fmla="*/ 125 h 396"/>
              <a:gd name="T4" fmla="*/ 104 w 383"/>
              <a:gd name="T5" fmla="*/ 56 h 396"/>
              <a:gd name="T6" fmla="*/ 348 w 383"/>
              <a:gd name="T7" fmla="*/ 197 h 396"/>
              <a:gd name="T8" fmla="*/ 104 w 383"/>
              <a:gd name="T9" fmla="*/ 337 h 396"/>
              <a:gd name="T10" fmla="*/ 104 w 383"/>
              <a:gd name="T11" fmla="*/ 268 h 396"/>
              <a:gd name="T12" fmla="*/ 0 w 383"/>
              <a:gd name="T13" fmla="*/ 268 h 396"/>
              <a:gd name="T14" fmla="*/ 185 w 383"/>
              <a:gd name="T15" fmla="*/ 396 h 396"/>
              <a:gd name="T16" fmla="*/ 383 w 383"/>
              <a:gd name="T17" fmla="*/ 198 h 396"/>
              <a:gd name="T18" fmla="*/ 185 w 383"/>
              <a:gd name="T19" fmla="*/ 0 h 396"/>
              <a:gd name="T20" fmla="*/ 1 w 383"/>
              <a:gd name="T21" fmla="*/ 12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3" h="396">
                <a:moveTo>
                  <a:pt x="1" y="125"/>
                </a:moveTo>
                <a:cubicBezTo>
                  <a:pt x="104" y="125"/>
                  <a:pt x="104" y="125"/>
                  <a:pt x="104" y="125"/>
                </a:cubicBezTo>
                <a:cubicBezTo>
                  <a:pt x="104" y="56"/>
                  <a:pt x="104" y="56"/>
                  <a:pt x="104" y="56"/>
                </a:cubicBezTo>
                <a:cubicBezTo>
                  <a:pt x="348" y="197"/>
                  <a:pt x="348" y="197"/>
                  <a:pt x="348" y="197"/>
                </a:cubicBezTo>
                <a:cubicBezTo>
                  <a:pt x="104" y="337"/>
                  <a:pt x="104" y="337"/>
                  <a:pt x="104" y="337"/>
                </a:cubicBezTo>
                <a:cubicBezTo>
                  <a:pt x="104" y="268"/>
                  <a:pt x="104" y="268"/>
                  <a:pt x="104" y="268"/>
                </a:cubicBezTo>
                <a:cubicBezTo>
                  <a:pt x="0" y="268"/>
                  <a:pt x="0" y="268"/>
                  <a:pt x="0" y="268"/>
                </a:cubicBezTo>
                <a:cubicBezTo>
                  <a:pt x="28" y="342"/>
                  <a:pt x="101" y="396"/>
                  <a:pt x="185" y="396"/>
                </a:cubicBezTo>
                <a:cubicBezTo>
                  <a:pt x="295" y="396"/>
                  <a:pt x="383" y="307"/>
                  <a:pt x="383" y="198"/>
                </a:cubicBezTo>
                <a:cubicBezTo>
                  <a:pt x="383" y="88"/>
                  <a:pt x="295" y="0"/>
                  <a:pt x="185" y="0"/>
                </a:cubicBezTo>
                <a:cubicBezTo>
                  <a:pt x="101" y="0"/>
                  <a:pt x="30" y="52"/>
                  <a:pt x="1" y="125"/>
                </a:cubicBezTo>
                <a:close/>
              </a:path>
            </a:pathLst>
          </a:custGeom>
          <a:solidFill>
            <a:schemeClr val="tx1">
              <a:alpha val="40000"/>
            </a:schemeClr>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lnSpc>
                <a:spcPct val="90000"/>
              </a:lnSpc>
              <a:defRPr/>
            </a:pPr>
            <a:endParaRPr lang="en-US" sz="2400">
              <a:latin typeface="Arial" charset="0"/>
              <a:cs typeface="+mn-cs"/>
            </a:endParaRPr>
          </a:p>
        </p:txBody>
      </p:sp>
      <p:sp>
        <p:nvSpPr>
          <p:cNvPr id="41" name="Freeform 8"/>
          <p:cNvSpPr>
            <a:spLocks/>
          </p:cNvSpPr>
          <p:nvPr/>
        </p:nvSpPr>
        <p:spPr bwMode="auto">
          <a:xfrm>
            <a:off x="12587531" y="5327473"/>
            <a:ext cx="3203917" cy="3312966"/>
          </a:xfrm>
          <a:custGeom>
            <a:avLst/>
            <a:gdLst>
              <a:gd name="T0" fmla="*/ 382 w 383"/>
              <a:gd name="T1" fmla="*/ 270 h 396"/>
              <a:gd name="T2" fmla="*/ 279 w 383"/>
              <a:gd name="T3" fmla="*/ 270 h 396"/>
              <a:gd name="T4" fmla="*/ 279 w 383"/>
              <a:gd name="T5" fmla="*/ 340 h 396"/>
              <a:gd name="T6" fmla="*/ 36 w 383"/>
              <a:gd name="T7" fmla="*/ 198 h 396"/>
              <a:gd name="T8" fmla="*/ 279 w 383"/>
              <a:gd name="T9" fmla="*/ 58 h 396"/>
              <a:gd name="T10" fmla="*/ 279 w 383"/>
              <a:gd name="T11" fmla="*/ 128 h 396"/>
              <a:gd name="T12" fmla="*/ 383 w 383"/>
              <a:gd name="T13" fmla="*/ 128 h 396"/>
              <a:gd name="T14" fmla="*/ 198 w 383"/>
              <a:gd name="T15" fmla="*/ 0 h 396"/>
              <a:gd name="T16" fmla="*/ 0 w 383"/>
              <a:gd name="T17" fmla="*/ 198 h 396"/>
              <a:gd name="T18" fmla="*/ 198 w 383"/>
              <a:gd name="T19" fmla="*/ 396 h 396"/>
              <a:gd name="T20" fmla="*/ 382 w 383"/>
              <a:gd name="T21" fmla="*/ 27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3" h="396">
                <a:moveTo>
                  <a:pt x="382" y="270"/>
                </a:moveTo>
                <a:cubicBezTo>
                  <a:pt x="279" y="270"/>
                  <a:pt x="279" y="270"/>
                  <a:pt x="279" y="270"/>
                </a:cubicBezTo>
                <a:cubicBezTo>
                  <a:pt x="279" y="340"/>
                  <a:pt x="279" y="340"/>
                  <a:pt x="279" y="340"/>
                </a:cubicBezTo>
                <a:cubicBezTo>
                  <a:pt x="36" y="198"/>
                  <a:pt x="36" y="198"/>
                  <a:pt x="36" y="198"/>
                </a:cubicBezTo>
                <a:cubicBezTo>
                  <a:pt x="279" y="58"/>
                  <a:pt x="279" y="58"/>
                  <a:pt x="279" y="58"/>
                </a:cubicBezTo>
                <a:cubicBezTo>
                  <a:pt x="279" y="128"/>
                  <a:pt x="279" y="128"/>
                  <a:pt x="279" y="128"/>
                </a:cubicBezTo>
                <a:cubicBezTo>
                  <a:pt x="383" y="128"/>
                  <a:pt x="383" y="128"/>
                  <a:pt x="383" y="128"/>
                </a:cubicBezTo>
                <a:cubicBezTo>
                  <a:pt x="355" y="53"/>
                  <a:pt x="283" y="0"/>
                  <a:pt x="198" y="0"/>
                </a:cubicBezTo>
                <a:cubicBezTo>
                  <a:pt x="89" y="0"/>
                  <a:pt x="0" y="88"/>
                  <a:pt x="0" y="198"/>
                </a:cubicBezTo>
                <a:cubicBezTo>
                  <a:pt x="0" y="307"/>
                  <a:pt x="89" y="396"/>
                  <a:pt x="198" y="396"/>
                </a:cubicBezTo>
                <a:cubicBezTo>
                  <a:pt x="282" y="396"/>
                  <a:pt x="353" y="344"/>
                  <a:pt x="382" y="270"/>
                </a:cubicBezTo>
                <a:close/>
              </a:path>
            </a:pathLst>
          </a:custGeom>
          <a:solidFill>
            <a:schemeClr val="accent1"/>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lnSpc>
                <a:spcPct val="90000"/>
              </a:lnSpc>
              <a:defRPr/>
            </a:pPr>
            <a:endParaRPr lang="en-US" sz="2400">
              <a:latin typeface="Arial" charset="0"/>
              <a:cs typeface="+mn-cs"/>
            </a:endParaRPr>
          </a:p>
        </p:txBody>
      </p:sp>
      <p:sp>
        <p:nvSpPr>
          <p:cNvPr id="38"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39" name="Textfeld 38"/>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Harici Entegrasyonlar</a:t>
            </a:r>
            <a:endParaRPr lang="de-DE" sz="2500" dirty="0">
              <a:latin typeface="Calibri Light" panose="020F0302020204030204" pitchFamily="34" charset="0"/>
            </a:endParaRPr>
          </a:p>
        </p:txBody>
      </p:sp>
      <p:sp>
        <p:nvSpPr>
          <p:cNvPr id="40" name="Textfeld 39"/>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19</a:t>
            </a:fld>
            <a:endParaRPr lang="de-DE" sz="4000" b="1">
              <a:solidFill>
                <a:schemeClr val="accent3"/>
              </a:solidFill>
              <a:latin typeface="Century Gothic" panose="020B0502020202020204" pitchFamily="34" charset="0"/>
            </a:endParaRPr>
          </a:p>
        </p:txBody>
      </p:sp>
      <p:cxnSp>
        <p:nvCxnSpPr>
          <p:cNvPr id="44" name="Gerader Verbinder 43"/>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feld 26">
            <a:extLst>
              <a:ext uri="{FF2B5EF4-FFF2-40B4-BE49-F238E27FC236}">
                <a16:creationId xmlns:a16="http://schemas.microsoft.com/office/drawing/2014/main" id="{B1990D2E-BC9A-476D-913F-D0315DCC849F}"/>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3" name="Textfeld 30">
            <a:extLst>
              <a:ext uri="{FF2B5EF4-FFF2-40B4-BE49-F238E27FC236}">
                <a16:creationId xmlns:a16="http://schemas.microsoft.com/office/drawing/2014/main" id="{5F00B11B-AFBA-48D8-B7E5-E1DB755D55FF}"/>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5" name="Resim 44">
            <a:extLst>
              <a:ext uri="{FF2B5EF4-FFF2-40B4-BE49-F238E27FC236}">
                <a16:creationId xmlns:a16="http://schemas.microsoft.com/office/drawing/2014/main" id="{4B516637-EC97-477E-8255-8DA8E7AA8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6" name="Textfeld 29">
            <a:extLst>
              <a:ext uri="{FF2B5EF4-FFF2-40B4-BE49-F238E27FC236}">
                <a16:creationId xmlns:a16="http://schemas.microsoft.com/office/drawing/2014/main" id="{12AF6853-9BDE-4583-AF9C-8454FF0AB4EB}"/>
              </a:ext>
            </a:extLst>
          </p:cNvPr>
          <p:cNvSpPr txBox="1"/>
          <p:nvPr/>
        </p:nvSpPr>
        <p:spPr>
          <a:xfrm>
            <a:off x="1758953" y="2643291"/>
            <a:ext cx="20804467" cy="400110"/>
          </a:xfrm>
          <a:prstGeom prst="rect">
            <a:avLst/>
          </a:prstGeom>
          <a:noFill/>
        </p:spPr>
        <p:txBody>
          <a:bodyPr wrap="square" rtlCol="0">
            <a:spAutoFit/>
          </a:bodyPr>
          <a:lstStyle/>
          <a:p>
            <a:pPr algn="ctr"/>
            <a:r>
              <a:rPr lang="tr-TR" sz="2000" b="1" dirty="0"/>
              <a:t>Harici Entegrasyonlar</a:t>
            </a:r>
            <a:endParaRPr lang="de-DE" sz="2000" b="1" dirty="0"/>
          </a:p>
        </p:txBody>
      </p:sp>
      <p:sp>
        <p:nvSpPr>
          <p:cNvPr id="47" name="Textfeld 26">
            <a:extLst>
              <a:ext uri="{FF2B5EF4-FFF2-40B4-BE49-F238E27FC236}">
                <a16:creationId xmlns:a16="http://schemas.microsoft.com/office/drawing/2014/main" id="{9067A1FB-C201-4D6C-A04D-D67CCE10FDC4}"/>
              </a:ext>
            </a:extLst>
          </p:cNvPr>
          <p:cNvSpPr txBox="1"/>
          <p:nvPr/>
        </p:nvSpPr>
        <p:spPr>
          <a:xfrm>
            <a:off x="11739284" y="6762721"/>
            <a:ext cx="896057" cy="400110"/>
          </a:xfrm>
          <a:prstGeom prst="rect">
            <a:avLst/>
          </a:prstGeom>
          <a:noFill/>
        </p:spPr>
        <p:txBody>
          <a:bodyPr wrap="square" rtlCol="0">
            <a:spAutoFit/>
          </a:bodyPr>
          <a:lstStyle/>
          <a:p>
            <a:r>
              <a:rPr lang="tr-TR" sz="2000" dirty="0">
                <a:solidFill>
                  <a:schemeClr val="accent3"/>
                </a:solidFill>
                <a:latin typeface="+mj-lt"/>
              </a:rPr>
              <a:t>E-OSB</a:t>
            </a:r>
            <a:endParaRPr lang="de-DE" sz="2000" dirty="0">
              <a:solidFill>
                <a:schemeClr val="accent3"/>
              </a:solidFill>
              <a:latin typeface="+mj-lt"/>
            </a:endParaRPr>
          </a:p>
        </p:txBody>
      </p:sp>
      <p:sp>
        <p:nvSpPr>
          <p:cNvPr id="48" name="Textfeld 63">
            <a:extLst>
              <a:ext uri="{FF2B5EF4-FFF2-40B4-BE49-F238E27FC236}">
                <a16:creationId xmlns:a16="http://schemas.microsoft.com/office/drawing/2014/main" id="{BF42C0CE-6390-464B-B9DD-19001824FC3B}"/>
              </a:ext>
            </a:extLst>
          </p:cNvPr>
          <p:cNvSpPr txBox="1"/>
          <p:nvPr/>
        </p:nvSpPr>
        <p:spPr>
          <a:xfrm>
            <a:off x="6973787" y="4840568"/>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07</a:t>
            </a:r>
            <a:endParaRPr lang="de-DE" sz="3200" dirty="0">
              <a:solidFill>
                <a:schemeClr val="accent1">
                  <a:lumMod val="60000"/>
                  <a:lumOff val="40000"/>
                </a:schemeClr>
              </a:solidFill>
              <a:latin typeface="Century Gothic" panose="020B0502020202020204" pitchFamily="34" charset="0"/>
            </a:endParaRPr>
          </a:p>
        </p:txBody>
      </p:sp>
      <p:sp>
        <p:nvSpPr>
          <p:cNvPr id="49" name="Textfeld 63">
            <a:extLst>
              <a:ext uri="{FF2B5EF4-FFF2-40B4-BE49-F238E27FC236}">
                <a16:creationId xmlns:a16="http://schemas.microsoft.com/office/drawing/2014/main" id="{3F861052-079A-4754-9DA1-CDD8095E3A7D}"/>
              </a:ext>
            </a:extLst>
          </p:cNvPr>
          <p:cNvSpPr txBox="1"/>
          <p:nvPr/>
        </p:nvSpPr>
        <p:spPr>
          <a:xfrm>
            <a:off x="6959937" y="6688754"/>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08</a:t>
            </a:r>
            <a:endParaRPr lang="de-DE" sz="3200" dirty="0">
              <a:solidFill>
                <a:schemeClr val="accent1">
                  <a:lumMod val="60000"/>
                  <a:lumOff val="40000"/>
                </a:schemeClr>
              </a:solidFill>
              <a:latin typeface="Century Gothic" panose="020B0502020202020204" pitchFamily="34" charset="0"/>
            </a:endParaRPr>
          </a:p>
        </p:txBody>
      </p:sp>
      <p:sp>
        <p:nvSpPr>
          <p:cNvPr id="50" name="Textfeld 63">
            <a:extLst>
              <a:ext uri="{FF2B5EF4-FFF2-40B4-BE49-F238E27FC236}">
                <a16:creationId xmlns:a16="http://schemas.microsoft.com/office/drawing/2014/main" id="{3B69B2FD-F810-49BA-9920-864B939B8F91}"/>
              </a:ext>
            </a:extLst>
          </p:cNvPr>
          <p:cNvSpPr txBox="1"/>
          <p:nvPr/>
        </p:nvSpPr>
        <p:spPr>
          <a:xfrm>
            <a:off x="6943312" y="8600689"/>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09</a:t>
            </a:r>
            <a:endParaRPr lang="de-DE" sz="3200" dirty="0">
              <a:solidFill>
                <a:schemeClr val="accent1">
                  <a:lumMod val="60000"/>
                  <a:lumOff val="40000"/>
                </a:schemeClr>
              </a:solidFill>
              <a:latin typeface="Century Gothic" panose="020B0502020202020204" pitchFamily="34" charset="0"/>
            </a:endParaRPr>
          </a:p>
        </p:txBody>
      </p:sp>
      <p:sp>
        <p:nvSpPr>
          <p:cNvPr id="51" name="Textfeld 63">
            <a:extLst>
              <a:ext uri="{FF2B5EF4-FFF2-40B4-BE49-F238E27FC236}">
                <a16:creationId xmlns:a16="http://schemas.microsoft.com/office/drawing/2014/main" id="{01134409-168B-4695-B2CA-BB8D027439EC}"/>
              </a:ext>
            </a:extLst>
          </p:cNvPr>
          <p:cNvSpPr txBox="1"/>
          <p:nvPr/>
        </p:nvSpPr>
        <p:spPr>
          <a:xfrm>
            <a:off x="16752333" y="4826718"/>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10</a:t>
            </a:r>
            <a:endParaRPr lang="de-DE" sz="3200" dirty="0">
              <a:solidFill>
                <a:schemeClr val="bg2"/>
              </a:solidFill>
              <a:latin typeface="Century Gothic" panose="020B0502020202020204" pitchFamily="34" charset="0"/>
            </a:endParaRPr>
          </a:p>
        </p:txBody>
      </p:sp>
      <p:sp>
        <p:nvSpPr>
          <p:cNvPr id="52" name="Textfeld 63">
            <a:extLst>
              <a:ext uri="{FF2B5EF4-FFF2-40B4-BE49-F238E27FC236}">
                <a16:creationId xmlns:a16="http://schemas.microsoft.com/office/drawing/2014/main" id="{2149F775-F741-448A-A6E8-9DCC3EAB74CE}"/>
              </a:ext>
            </a:extLst>
          </p:cNvPr>
          <p:cNvSpPr txBox="1"/>
          <p:nvPr/>
        </p:nvSpPr>
        <p:spPr>
          <a:xfrm>
            <a:off x="16768961" y="6672137"/>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11</a:t>
            </a:r>
            <a:endParaRPr lang="de-DE" sz="3200" dirty="0">
              <a:solidFill>
                <a:schemeClr val="bg2"/>
              </a:solidFill>
              <a:latin typeface="Century Gothic" panose="020B0502020202020204" pitchFamily="34" charset="0"/>
            </a:endParaRPr>
          </a:p>
        </p:txBody>
      </p:sp>
      <p:sp>
        <p:nvSpPr>
          <p:cNvPr id="53" name="Textfeld 63">
            <a:extLst>
              <a:ext uri="{FF2B5EF4-FFF2-40B4-BE49-F238E27FC236}">
                <a16:creationId xmlns:a16="http://schemas.microsoft.com/office/drawing/2014/main" id="{D715506A-BBE6-4539-A2CB-559D9FF94DB5}"/>
              </a:ext>
            </a:extLst>
          </p:cNvPr>
          <p:cNvSpPr txBox="1"/>
          <p:nvPr/>
        </p:nvSpPr>
        <p:spPr>
          <a:xfrm>
            <a:off x="16768961" y="8587794"/>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12</a:t>
            </a:r>
            <a:endParaRPr lang="de-DE" sz="3200" dirty="0">
              <a:solidFill>
                <a:schemeClr val="bg2"/>
              </a:solidFill>
              <a:latin typeface="Century Gothic" panose="020B0502020202020204" pitchFamily="34" charset="0"/>
            </a:endParaRPr>
          </a:p>
        </p:txBody>
      </p:sp>
      <p:sp>
        <p:nvSpPr>
          <p:cNvPr id="37" name="Textfeld 35">
            <a:extLst>
              <a:ext uri="{FF2B5EF4-FFF2-40B4-BE49-F238E27FC236}">
                <a16:creationId xmlns:a16="http://schemas.microsoft.com/office/drawing/2014/main" id="{6A4F3312-AC17-4BDC-8A62-8D22DC34F264}"/>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30382466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ppt_x"/>
                                          </p:val>
                                        </p:tav>
                                        <p:tav tm="100000">
                                          <p:val>
                                            <p:strVal val="#ppt_x"/>
                                          </p:val>
                                        </p:tav>
                                      </p:tavLst>
                                    </p:anim>
                                    <p:anim calcmode="lin" valueType="num">
                                      <p:cBhvr additive="base">
                                        <p:cTn id="12" dur="500" fill="hold"/>
                                        <p:tgtEl>
                                          <p:spTgt spid="6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fill="hold"/>
                                        <p:tgtEl>
                                          <p:spTgt spid="67"/>
                                        </p:tgtEl>
                                        <p:attrNameLst>
                                          <p:attrName>ppt_x</p:attrName>
                                        </p:attrNameLst>
                                      </p:cBhvr>
                                      <p:tavLst>
                                        <p:tav tm="0">
                                          <p:val>
                                            <p:strVal val="#ppt_x"/>
                                          </p:val>
                                        </p:tav>
                                        <p:tav tm="100000">
                                          <p:val>
                                            <p:strVal val="#ppt_x"/>
                                          </p:val>
                                        </p:tav>
                                      </p:tavLst>
                                    </p:anim>
                                    <p:anim calcmode="lin" valueType="num">
                                      <p:cBhvr additive="base">
                                        <p:cTn id="16" dur="500" fill="hold"/>
                                        <p:tgtEl>
                                          <p:spTgt spid="6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ppt_x"/>
                                          </p:val>
                                        </p:tav>
                                        <p:tav tm="100000">
                                          <p:val>
                                            <p:strVal val="#ppt_x"/>
                                          </p:val>
                                        </p:tav>
                                      </p:tavLst>
                                    </p:anim>
                                    <p:anim calcmode="lin" valueType="num">
                                      <p:cBhvr additive="base">
                                        <p:cTn id="20" dur="500" fill="hold"/>
                                        <p:tgtEl>
                                          <p:spTgt spid="7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fill="hold"/>
                                        <p:tgtEl>
                                          <p:spTgt spid="73"/>
                                        </p:tgtEl>
                                        <p:attrNameLst>
                                          <p:attrName>ppt_x</p:attrName>
                                        </p:attrNameLst>
                                      </p:cBhvr>
                                      <p:tavLst>
                                        <p:tav tm="0">
                                          <p:val>
                                            <p:strVal val="#ppt_x"/>
                                          </p:val>
                                        </p:tav>
                                        <p:tav tm="100000">
                                          <p:val>
                                            <p:strVal val="#ppt_x"/>
                                          </p:val>
                                        </p:tav>
                                      </p:tavLst>
                                    </p:anim>
                                    <p:anim calcmode="lin" valueType="num">
                                      <p:cBhvr additive="base">
                                        <p:cTn id="24" dur="500" fill="hold"/>
                                        <p:tgtEl>
                                          <p:spTgt spid="7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ppt_x"/>
                                          </p:val>
                                        </p:tav>
                                        <p:tav tm="100000">
                                          <p:val>
                                            <p:strVal val="#ppt_x"/>
                                          </p:val>
                                        </p:tav>
                                      </p:tavLst>
                                    </p:anim>
                                    <p:anim calcmode="lin" valueType="num">
                                      <p:cBhvr additive="base">
                                        <p:cTn id="28" dur="500" fill="hold"/>
                                        <p:tgtEl>
                                          <p:spTgt spid="7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ppt_x"/>
                                          </p:val>
                                        </p:tav>
                                        <p:tav tm="100000">
                                          <p:val>
                                            <p:strVal val="#ppt_x"/>
                                          </p:val>
                                        </p:tav>
                                      </p:tavLst>
                                    </p:anim>
                                    <p:anim calcmode="lin" valueType="num">
                                      <p:cBhvr additive="base">
                                        <p:cTn id="32" dur="500" fill="hold"/>
                                        <p:tgtEl>
                                          <p:spTgt spid="7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500" fill="hold"/>
                                        <p:tgtEl>
                                          <p:spTgt spid="95"/>
                                        </p:tgtEl>
                                        <p:attrNameLst>
                                          <p:attrName>ppt_x</p:attrName>
                                        </p:attrNameLst>
                                      </p:cBhvr>
                                      <p:tavLst>
                                        <p:tav tm="0">
                                          <p:val>
                                            <p:strVal val="#ppt_x"/>
                                          </p:val>
                                        </p:tav>
                                        <p:tav tm="100000">
                                          <p:val>
                                            <p:strVal val="#ppt_x"/>
                                          </p:val>
                                        </p:tav>
                                      </p:tavLst>
                                    </p:anim>
                                    <p:anim calcmode="lin" valueType="num">
                                      <p:cBhvr additive="base">
                                        <p:cTn id="36" dur="500" fill="hold"/>
                                        <p:tgtEl>
                                          <p:spTgt spid="9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500" fill="hold"/>
                                        <p:tgtEl>
                                          <p:spTgt spid="96"/>
                                        </p:tgtEl>
                                        <p:attrNameLst>
                                          <p:attrName>ppt_x</p:attrName>
                                        </p:attrNameLst>
                                      </p:cBhvr>
                                      <p:tavLst>
                                        <p:tav tm="0">
                                          <p:val>
                                            <p:strVal val="#ppt_x"/>
                                          </p:val>
                                        </p:tav>
                                        <p:tav tm="100000">
                                          <p:val>
                                            <p:strVal val="#ppt_x"/>
                                          </p:val>
                                        </p:tav>
                                      </p:tavLst>
                                    </p:anim>
                                    <p:anim calcmode="lin" valueType="num">
                                      <p:cBhvr additive="base">
                                        <p:cTn id="40" dur="500" fill="hold"/>
                                        <p:tgtEl>
                                          <p:spTgt spid="9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additive="base">
                                        <p:cTn id="43" dur="500" fill="hold"/>
                                        <p:tgtEl>
                                          <p:spTgt spid="100"/>
                                        </p:tgtEl>
                                        <p:attrNameLst>
                                          <p:attrName>ppt_x</p:attrName>
                                        </p:attrNameLst>
                                      </p:cBhvr>
                                      <p:tavLst>
                                        <p:tav tm="0">
                                          <p:val>
                                            <p:strVal val="#ppt_x"/>
                                          </p:val>
                                        </p:tav>
                                        <p:tav tm="100000">
                                          <p:val>
                                            <p:strVal val="#ppt_x"/>
                                          </p:val>
                                        </p:tav>
                                      </p:tavLst>
                                    </p:anim>
                                    <p:anim calcmode="lin" valueType="num">
                                      <p:cBhvr additive="base">
                                        <p:cTn id="44" dur="500" fill="hold"/>
                                        <p:tgtEl>
                                          <p:spTgt spid="10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additive="base">
                                        <p:cTn id="47" dur="500" fill="hold"/>
                                        <p:tgtEl>
                                          <p:spTgt spid="101"/>
                                        </p:tgtEl>
                                        <p:attrNameLst>
                                          <p:attrName>ppt_x</p:attrName>
                                        </p:attrNameLst>
                                      </p:cBhvr>
                                      <p:tavLst>
                                        <p:tav tm="0">
                                          <p:val>
                                            <p:strVal val="#ppt_x"/>
                                          </p:val>
                                        </p:tav>
                                        <p:tav tm="100000">
                                          <p:val>
                                            <p:strVal val="#ppt_x"/>
                                          </p:val>
                                        </p:tav>
                                      </p:tavLst>
                                    </p:anim>
                                    <p:anim calcmode="lin" valueType="num">
                                      <p:cBhvr additive="base">
                                        <p:cTn id="48" dur="500" fill="hold"/>
                                        <p:tgtEl>
                                          <p:spTgt spid="10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ppt_x"/>
                                          </p:val>
                                        </p:tav>
                                        <p:tav tm="100000">
                                          <p:val>
                                            <p:strVal val="#ppt_x"/>
                                          </p:val>
                                        </p:tav>
                                      </p:tavLst>
                                    </p:anim>
                                    <p:anim calcmode="lin" valueType="num">
                                      <p:cBhvr additive="base">
                                        <p:cTn id="52" dur="500" fill="hold"/>
                                        <p:tgtEl>
                                          <p:spTgt spid="10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ppt_x"/>
                                          </p:val>
                                        </p:tav>
                                        <p:tav tm="100000">
                                          <p:val>
                                            <p:strVal val="#ppt_x"/>
                                          </p:val>
                                        </p:tav>
                                      </p:tavLst>
                                    </p:anim>
                                    <p:anim calcmode="lin" valueType="num">
                                      <p:cBhvr additive="base">
                                        <p:cTn id="56" dur="500" fill="hold"/>
                                        <p:tgtEl>
                                          <p:spTgt spid="10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ppt_x"/>
                                          </p:val>
                                        </p:tav>
                                        <p:tav tm="100000">
                                          <p:val>
                                            <p:strVal val="#ppt_x"/>
                                          </p:val>
                                        </p:tav>
                                      </p:tavLst>
                                    </p:anim>
                                    <p:anim calcmode="lin" valueType="num">
                                      <p:cBhvr additive="base">
                                        <p:cTn id="60" dur="500" fill="hold"/>
                                        <p:tgtEl>
                                          <p:spTgt spid="10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500" fill="hold"/>
                                        <p:tgtEl>
                                          <p:spTgt spid="105"/>
                                        </p:tgtEl>
                                        <p:attrNameLst>
                                          <p:attrName>ppt_x</p:attrName>
                                        </p:attrNameLst>
                                      </p:cBhvr>
                                      <p:tavLst>
                                        <p:tav tm="0">
                                          <p:val>
                                            <p:strVal val="#ppt_x"/>
                                          </p:val>
                                        </p:tav>
                                        <p:tav tm="100000">
                                          <p:val>
                                            <p:strVal val="#ppt_x"/>
                                          </p:val>
                                        </p:tav>
                                      </p:tavLst>
                                    </p:anim>
                                    <p:anim calcmode="lin" valueType="num">
                                      <p:cBhvr additive="base">
                                        <p:cTn id="64" dur="500" fill="hold"/>
                                        <p:tgtEl>
                                          <p:spTgt spid="10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anim calcmode="lin" valueType="num">
                                      <p:cBhvr additive="base">
                                        <p:cTn id="67" dur="500" fill="hold"/>
                                        <p:tgtEl>
                                          <p:spTgt spid="106"/>
                                        </p:tgtEl>
                                        <p:attrNameLst>
                                          <p:attrName>ppt_x</p:attrName>
                                        </p:attrNameLst>
                                      </p:cBhvr>
                                      <p:tavLst>
                                        <p:tav tm="0">
                                          <p:val>
                                            <p:strVal val="#ppt_x"/>
                                          </p:val>
                                        </p:tav>
                                        <p:tav tm="100000">
                                          <p:val>
                                            <p:strVal val="#ppt_x"/>
                                          </p:val>
                                        </p:tav>
                                      </p:tavLst>
                                    </p:anim>
                                    <p:anim calcmode="lin" valueType="num">
                                      <p:cBhvr additive="base">
                                        <p:cTn id="68" dur="500" fill="hold"/>
                                        <p:tgtEl>
                                          <p:spTgt spid="10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anim calcmode="lin" valueType="num">
                                      <p:cBhvr additive="base">
                                        <p:cTn id="71" dur="500" fill="hold"/>
                                        <p:tgtEl>
                                          <p:spTgt spid="107"/>
                                        </p:tgtEl>
                                        <p:attrNameLst>
                                          <p:attrName>ppt_x</p:attrName>
                                        </p:attrNameLst>
                                      </p:cBhvr>
                                      <p:tavLst>
                                        <p:tav tm="0">
                                          <p:val>
                                            <p:strVal val="#ppt_x"/>
                                          </p:val>
                                        </p:tav>
                                        <p:tav tm="100000">
                                          <p:val>
                                            <p:strVal val="#ppt_x"/>
                                          </p:val>
                                        </p:tav>
                                      </p:tavLst>
                                    </p:anim>
                                    <p:anim calcmode="lin" valueType="num">
                                      <p:cBhvr additive="base">
                                        <p:cTn id="72" dur="500" fill="hold"/>
                                        <p:tgtEl>
                                          <p:spTgt spid="10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500" fill="hold"/>
                                        <p:tgtEl>
                                          <p:spTgt spid="108"/>
                                        </p:tgtEl>
                                        <p:attrNameLst>
                                          <p:attrName>ppt_x</p:attrName>
                                        </p:attrNameLst>
                                      </p:cBhvr>
                                      <p:tavLst>
                                        <p:tav tm="0">
                                          <p:val>
                                            <p:strVal val="#ppt_x"/>
                                          </p:val>
                                        </p:tav>
                                        <p:tav tm="100000">
                                          <p:val>
                                            <p:strVal val="#ppt_x"/>
                                          </p:val>
                                        </p:tav>
                                      </p:tavLst>
                                    </p:anim>
                                    <p:anim calcmode="lin" valueType="num">
                                      <p:cBhvr additive="base">
                                        <p:cTn id="76" dur="500" fill="hold"/>
                                        <p:tgtEl>
                                          <p:spTgt spid="10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500" fill="hold"/>
                                        <p:tgtEl>
                                          <p:spTgt spid="35"/>
                                        </p:tgtEl>
                                        <p:attrNameLst>
                                          <p:attrName>ppt_x</p:attrName>
                                        </p:attrNameLst>
                                      </p:cBhvr>
                                      <p:tavLst>
                                        <p:tav tm="0">
                                          <p:val>
                                            <p:strVal val="#ppt_x"/>
                                          </p:val>
                                        </p:tav>
                                        <p:tav tm="100000">
                                          <p:val>
                                            <p:strVal val="#ppt_x"/>
                                          </p:val>
                                        </p:tav>
                                      </p:tavLst>
                                    </p:anim>
                                    <p:anim calcmode="lin" valueType="num">
                                      <p:cBhvr additive="base">
                                        <p:cTn id="80" dur="500" fill="hold"/>
                                        <p:tgtEl>
                                          <p:spTgt spid="3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additive="base">
                                        <p:cTn id="83" dur="500" fill="hold"/>
                                        <p:tgtEl>
                                          <p:spTgt spid="41"/>
                                        </p:tgtEl>
                                        <p:attrNameLst>
                                          <p:attrName>ppt_x</p:attrName>
                                        </p:attrNameLst>
                                      </p:cBhvr>
                                      <p:tavLst>
                                        <p:tav tm="0">
                                          <p:val>
                                            <p:strVal val="#ppt_x"/>
                                          </p:val>
                                        </p:tav>
                                        <p:tav tm="100000">
                                          <p:val>
                                            <p:strVal val="#ppt_x"/>
                                          </p:val>
                                        </p:tav>
                                      </p:tavLst>
                                    </p:anim>
                                    <p:anim calcmode="lin" valueType="num">
                                      <p:cBhvr additive="base">
                                        <p:cTn id="84" dur="500" fill="hold"/>
                                        <p:tgtEl>
                                          <p:spTgt spid="4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additive="base">
                                        <p:cTn id="87" dur="500" fill="hold"/>
                                        <p:tgtEl>
                                          <p:spTgt spid="38"/>
                                        </p:tgtEl>
                                        <p:attrNameLst>
                                          <p:attrName>ppt_x</p:attrName>
                                        </p:attrNameLst>
                                      </p:cBhvr>
                                      <p:tavLst>
                                        <p:tav tm="0">
                                          <p:val>
                                            <p:strVal val="#ppt_x"/>
                                          </p:val>
                                        </p:tav>
                                        <p:tav tm="100000">
                                          <p:val>
                                            <p:strVal val="#ppt_x"/>
                                          </p:val>
                                        </p:tav>
                                      </p:tavLst>
                                    </p:anim>
                                    <p:anim calcmode="lin" valueType="num">
                                      <p:cBhvr additive="base">
                                        <p:cTn id="88" dur="500" fill="hold"/>
                                        <p:tgtEl>
                                          <p:spTgt spid="3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additive="base">
                                        <p:cTn id="91" dur="500" fill="hold"/>
                                        <p:tgtEl>
                                          <p:spTgt spid="39"/>
                                        </p:tgtEl>
                                        <p:attrNameLst>
                                          <p:attrName>ppt_x</p:attrName>
                                        </p:attrNameLst>
                                      </p:cBhvr>
                                      <p:tavLst>
                                        <p:tav tm="0">
                                          <p:val>
                                            <p:strVal val="#ppt_x"/>
                                          </p:val>
                                        </p:tav>
                                        <p:tav tm="100000">
                                          <p:val>
                                            <p:strVal val="#ppt_x"/>
                                          </p:val>
                                        </p:tav>
                                      </p:tavLst>
                                    </p:anim>
                                    <p:anim calcmode="lin" valueType="num">
                                      <p:cBhvr additive="base">
                                        <p:cTn id="92" dur="500" fill="hold"/>
                                        <p:tgtEl>
                                          <p:spTgt spid="3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 calcmode="lin" valueType="num">
                                      <p:cBhvr additive="base">
                                        <p:cTn id="95" dur="500" fill="hold"/>
                                        <p:tgtEl>
                                          <p:spTgt spid="40"/>
                                        </p:tgtEl>
                                        <p:attrNameLst>
                                          <p:attrName>ppt_x</p:attrName>
                                        </p:attrNameLst>
                                      </p:cBhvr>
                                      <p:tavLst>
                                        <p:tav tm="0">
                                          <p:val>
                                            <p:strVal val="#ppt_x"/>
                                          </p:val>
                                        </p:tav>
                                        <p:tav tm="100000">
                                          <p:val>
                                            <p:strVal val="#ppt_x"/>
                                          </p:val>
                                        </p:tav>
                                      </p:tavLst>
                                    </p:anim>
                                    <p:anim calcmode="lin" valueType="num">
                                      <p:cBhvr additive="base">
                                        <p:cTn id="96" dur="500" fill="hold"/>
                                        <p:tgtEl>
                                          <p:spTgt spid="40"/>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500" fill="hold"/>
                                        <p:tgtEl>
                                          <p:spTgt spid="44"/>
                                        </p:tgtEl>
                                        <p:attrNameLst>
                                          <p:attrName>ppt_x</p:attrName>
                                        </p:attrNameLst>
                                      </p:cBhvr>
                                      <p:tavLst>
                                        <p:tav tm="0">
                                          <p:val>
                                            <p:strVal val="#ppt_x"/>
                                          </p:val>
                                        </p:tav>
                                        <p:tav tm="100000">
                                          <p:val>
                                            <p:strVal val="#ppt_x"/>
                                          </p:val>
                                        </p:tav>
                                      </p:tavLst>
                                    </p:anim>
                                    <p:anim calcmode="lin" valueType="num">
                                      <p:cBhvr additive="base">
                                        <p:cTn id="100" dur="500" fill="hold"/>
                                        <p:tgtEl>
                                          <p:spTgt spid="4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additive="base">
                                        <p:cTn id="103" dur="500" fill="hold"/>
                                        <p:tgtEl>
                                          <p:spTgt spid="42"/>
                                        </p:tgtEl>
                                        <p:attrNameLst>
                                          <p:attrName>ppt_x</p:attrName>
                                        </p:attrNameLst>
                                      </p:cBhvr>
                                      <p:tavLst>
                                        <p:tav tm="0">
                                          <p:val>
                                            <p:strVal val="#ppt_x"/>
                                          </p:val>
                                        </p:tav>
                                        <p:tav tm="100000">
                                          <p:val>
                                            <p:strVal val="#ppt_x"/>
                                          </p:val>
                                        </p:tav>
                                      </p:tavLst>
                                    </p:anim>
                                    <p:anim calcmode="lin" valueType="num">
                                      <p:cBhvr additive="base">
                                        <p:cTn id="104" dur="500" fill="hold"/>
                                        <p:tgtEl>
                                          <p:spTgt spid="42"/>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3"/>
                                        </p:tgtEl>
                                        <p:attrNameLst>
                                          <p:attrName>style.visibility</p:attrName>
                                        </p:attrNameLst>
                                      </p:cBhvr>
                                      <p:to>
                                        <p:strVal val="visible"/>
                                      </p:to>
                                    </p:set>
                                    <p:anim calcmode="lin" valueType="num">
                                      <p:cBhvr additive="base">
                                        <p:cTn id="107" dur="500" fill="hold"/>
                                        <p:tgtEl>
                                          <p:spTgt spid="43"/>
                                        </p:tgtEl>
                                        <p:attrNameLst>
                                          <p:attrName>ppt_x</p:attrName>
                                        </p:attrNameLst>
                                      </p:cBhvr>
                                      <p:tavLst>
                                        <p:tav tm="0">
                                          <p:val>
                                            <p:strVal val="#ppt_x"/>
                                          </p:val>
                                        </p:tav>
                                        <p:tav tm="100000">
                                          <p:val>
                                            <p:strVal val="#ppt_x"/>
                                          </p:val>
                                        </p:tav>
                                      </p:tavLst>
                                    </p:anim>
                                    <p:anim calcmode="lin" valueType="num">
                                      <p:cBhvr additive="base">
                                        <p:cTn id="108" dur="500" fill="hold"/>
                                        <p:tgtEl>
                                          <p:spTgt spid="43"/>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46"/>
                                        </p:tgtEl>
                                        <p:attrNameLst>
                                          <p:attrName>style.visibility</p:attrName>
                                        </p:attrNameLst>
                                      </p:cBhvr>
                                      <p:to>
                                        <p:strVal val="visible"/>
                                      </p:to>
                                    </p:set>
                                    <p:anim calcmode="lin" valueType="num">
                                      <p:cBhvr additive="base">
                                        <p:cTn id="111" dur="500" fill="hold"/>
                                        <p:tgtEl>
                                          <p:spTgt spid="46"/>
                                        </p:tgtEl>
                                        <p:attrNameLst>
                                          <p:attrName>ppt_x</p:attrName>
                                        </p:attrNameLst>
                                      </p:cBhvr>
                                      <p:tavLst>
                                        <p:tav tm="0">
                                          <p:val>
                                            <p:strVal val="#ppt_x"/>
                                          </p:val>
                                        </p:tav>
                                        <p:tav tm="100000">
                                          <p:val>
                                            <p:strVal val="#ppt_x"/>
                                          </p:val>
                                        </p:tav>
                                      </p:tavLst>
                                    </p:anim>
                                    <p:anim calcmode="lin" valueType="num">
                                      <p:cBhvr additive="base">
                                        <p:cTn id="112" dur="500" fill="hold"/>
                                        <p:tgtEl>
                                          <p:spTgt spid="46"/>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anim calcmode="lin" valueType="num">
                                      <p:cBhvr additive="base">
                                        <p:cTn id="115" dur="500" fill="hold"/>
                                        <p:tgtEl>
                                          <p:spTgt spid="47"/>
                                        </p:tgtEl>
                                        <p:attrNameLst>
                                          <p:attrName>ppt_x</p:attrName>
                                        </p:attrNameLst>
                                      </p:cBhvr>
                                      <p:tavLst>
                                        <p:tav tm="0">
                                          <p:val>
                                            <p:strVal val="#ppt_x"/>
                                          </p:val>
                                        </p:tav>
                                        <p:tav tm="100000">
                                          <p:val>
                                            <p:strVal val="#ppt_x"/>
                                          </p:val>
                                        </p:tav>
                                      </p:tavLst>
                                    </p:anim>
                                    <p:anim calcmode="lin" valueType="num">
                                      <p:cBhvr additive="base">
                                        <p:cTn id="116" dur="500" fill="hold"/>
                                        <p:tgtEl>
                                          <p:spTgt spid="47"/>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8"/>
                                        </p:tgtEl>
                                        <p:attrNameLst>
                                          <p:attrName>style.visibility</p:attrName>
                                        </p:attrNameLst>
                                      </p:cBhvr>
                                      <p:to>
                                        <p:strVal val="visible"/>
                                      </p:to>
                                    </p:set>
                                    <p:anim calcmode="lin" valueType="num">
                                      <p:cBhvr additive="base">
                                        <p:cTn id="119" dur="500" fill="hold"/>
                                        <p:tgtEl>
                                          <p:spTgt spid="48"/>
                                        </p:tgtEl>
                                        <p:attrNameLst>
                                          <p:attrName>ppt_x</p:attrName>
                                        </p:attrNameLst>
                                      </p:cBhvr>
                                      <p:tavLst>
                                        <p:tav tm="0">
                                          <p:val>
                                            <p:strVal val="#ppt_x"/>
                                          </p:val>
                                        </p:tav>
                                        <p:tav tm="100000">
                                          <p:val>
                                            <p:strVal val="#ppt_x"/>
                                          </p:val>
                                        </p:tav>
                                      </p:tavLst>
                                    </p:anim>
                                    <p:anim calcmode="lin" valueType="num">
                                      <p:cBhvr additive="base">
                                        <p:cTn id="120" dur="500" fill="hold"/>
                                        <p:tgtEl>
                                          <p:spTgt spid="48"/>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9"/>
                                        </p:tgtEl>
                                        <p:attrNameLst>
                                          <p:attrName>style.visibility</p:attrName>
                                        </p:attrNameLst>
                                      </p:cBhvr>
                                      <p:to>
                                        <p:strVal val="visible"/>
                                      </p:to>
                                    </p:set>
                                    <p:anim calcmode="lin" valueType="num">
                                      <p:cBhvr additive="base">
                                        <p:cTn id="123" dur="500" fill="hold"/>
                                        <p:tgtEl>
                                          <p:spTgt spid="49"/>
                                        </p:tgtEl>
                                        <p:attrNameLst>
                                          <p:attrName>ppt_x</p:attrName>
                                        </p:attrNameLst>
                                      </p:cBhvr>
                                      <p:tavLst>
                                        <p:tav tm="0">
                                          <p:val>
                                            <p:strVal val="#ppt_x"/>
                                          </p:val>
                                        </p:tav>
                                        <p:tav tm="100000">
                                          <p:val>
                                            <p:strVal val="#ppt_x"/>
                                          </p:val>
                                        </p:tav>
                                      </p:tavLst>
                                    </p:anim>
                                    <p:anim calcmode="lin" valueType="num">
                                      <p:cBhvr additive="base">
                                        <p:cTn id="124" dur="500" fill="hold"/>
                                        <p:tgtEl>
                                          <p:spTgt spid="49"/>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50"/>
                                        </p:tgtEl>
                                        <p:attrNameLst>
                                          <p:attrName>style.visibility</p:attrName>
                                        </p:attrNameLst>
                                      </p:cBhvr>
                                      <p:to>
                                        <p:strVal val="visible"/>
                                      </p:to>
                                    </p:set>
                                    <p:anim calcmode="lin" valueType="num">
                                      <p:cBhvr additive="base">
                                        <p:cTn id="127" dur="500" fill="hold"/>
                                        <p:tgtEl>
                                          <p:spTgt spid="50"/>
                                        </p:tgtEl>
                                        <p:attrNameLst>
                                          <p:attrName>ppt_x</p:attrName>
                                        </p:attrNameLst>
                                      </p:cBhvr>
                                      <p:tavLst>
                                        <p:tav tm="0">
                                          <p:val>
                                            <p:strVal val="#ppt_x"/>
                                          </p:val>
                                        </p:tav>
                                        <p:tav tm="100000">
                                          <p:val>
                                            <p:strVal val="#ppt_x"/>
                                          </p:val>
                                        </p:tav>
                                      </p:tavLst>
                                    </p:anim>
                                    <p:anim calcmode="lin" valueType="num">
                                      <p:cBhvr additive="base">
                                        <p:cTn id="128" dur="500" fill="hold"/>
                                        <p:tgtEl>
                                          <p:spTgt spid="50"/>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51"/>
                                        </p:tgtEl>
                                        <p:attrNameLst>
                                          <p:attrName>style.visibility</p:attrName>
                                        </p:attrNameLst>
                                      </p:cBhvr>
                                      <p:to>
                                        <p:strVal val="visible"/>
                                      </p:to>
                                    </p:set>
                                    <p:anim calcmode="lin" valueType="num">
                                      <p:cBhvr additive="base">
                                        <p:cTn id="131" dur="500" fill="hold"/>
                                        <p:tgtEl>
                                          <p:spTgt spid="51"/>
                                        </p:tgtEl>
                                        <p:attrNameLst>
                                          <p:attrName>ppt_x</p:attrName>
                                        </p:attrNameLst>
                                      </p:cBhvr>
                                      <p:tavLst>
                                        <p:tav tm="0">
                                          <p:val>
                                            <p:strVal val="#ppt_x"/>
                                          </p:val>
                                        </p:tav>
                                        <p:tav tm="100000">
                                          <p:val>
                                            <p:strVal val="#ppt_x"/>
                                          </p:val>
                                        </p:tav>
                                      </p:tavLst>
                                    </p:anim>
                                    <p:anim calcmode="lin" valueType="num">
                                      <p:cBhvr additive="base">
                                        <p:cTn id="132" dur="500" fill="hold"/>
                                        <p:tgtEl>
                                          <p:spTgt spid="51"/>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 calcmode="lin" valueType="num">
                                      <p:cBhvr additive="base">
                                        <p:cTn id="135" dur="500" fill="hold"/>
                                        <p:tgtEl>
                                          <p:spTgt spid="52"/>
                                        </p:tgtEl>
                                        <p:attrNameLst>
                                          <p:attrName>ppt_x</p:attrName>
                                        </p:attrNameLst>
                                      </p:cBhvr>
                                      <p:tavLst>
                                        <p:tav tm="0">
                                          <p:val>
                                            <p:strVal val="#ppt_x"/>
                                          </p:val>
                                        </p:tav>
                                        <p:tav tm="100000">
                                          <p:val>
                                            <p:strVal val="#ppt_x"/>
                                          </p:val>
                                        </p:tav>
                                      </p:tavLst>
                                    </p:anim>
                                    <p:anim calcmode="lin" valueType="num">
                                      <p:cBhvr additive="base">
                                        <p:cTn id="136" dur="500" fill="hold"/>
                                        <p:tgtEl>
                                          <p:spTgt spid="52"/>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53"/>
                                        </p:tgtEl>
                                        <p:attrNameLst>
                                          <p:attrName>style.visibility</p:attrName>
                                        </p:attrNameLst>
                                      </p:cBhvr>
                                      <p:to>
                                        <p:strVal val="visible"/>
                                      </p:to>
                                    </p:set>
                                    <p:anim calcmode="lin" valueType="num">
                                      <p:cBhvr additive="base">
                                        <p:cTn id="139" dur="500" fill="hold"/>
                                        <p:tgtEl>
                                          <p:spTgt spid="53"/>
                                        </p:tgtEl>
                                        <p:attrNameLst>
                                          <p:attrName>ppt_x</p:attrName>
                                        </p:attrNameLst>
                                      </p:cBhvr>
                                      <p:tavLst>
                                        <p:tav tm="0">
                                          <p:val>
                                            <p:strVal val="#ppt_x"/>
                                          </p:val>
                                        </p:tav>
                                        <p:tav tm="100000">
                                          <p:val>
                                            <p:strVal val="#ppt_x"/>
                                          </p:val>
                                        </p:tav>
                                      </p:tavLst>
                                    </p:anim>
                                    <p:anim calcmode="lin" valueType="num">
                                      <p:cBhvr additive="base">
                                        <p:cTn id="140" dur="500" fill="hold"/>
                                        <p:tgtEl>
                                          <p:spTgt spid="53"/>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37"/>
                                        </p:tgtEl>
                                        <p:attrNameLst>
                                          <p:attrName>style.visibility</p:attrName>
                                        </p:attrNameLst>
                                      </p:cBhvr>
                                      <p:to>
                                        <p:strVal val="visible"/>
                                      </p:to>
                                    </p:set>
                                    <p:anim calcmode="lin" valueType="num">
                                      <p:cBhvr additive="base">
                                        <p:cTn id="143" dur="500" fill="hold"/>
                                        <p:tgtEl>
                                          <p:spTgt spid="37"/>
                                        </p:tgtEl>
                                        <p:attrNameLst>
                                          <p:attrName>ppt_x</p:attrName>
                                        </p:attrNameLst>
                                      </p:cBhvr>
                                      <p:tavLst>
                                        <p:tav tm="0">
                                          <p:val>
                                            <p:strVal val="#ppt_x"/>
                                          </p:val>
                                        </p:tav>
                                        <p:tav tm="100000">
                                          <p:val>
                                            <p:strVal val="#ppt_x"/>
                                          </p:val>
                                        </p:tav>
                                      </p:tavLst>
                                    </p:anim>
                                    <p:anim calcmode="lin" valueType="num">
                                      <p:cBhvr additive="base">
                                        <p:cTn id="14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7" grpId="0"/>
      <p:bldP spid="72" grpId="0"/>
      <p:bldP spid="73" grpId="0"/>
      <p:bldP spid="74" grpId="0"/>
      <p:bldP spid="75" grpId="0" animBg="1"/>
      <p:bldP spid="95" grpId="0" animBg="1"/>
      <p:bldP spid="96" grpId="0" animBg="1"/>
      <p:bldP spid="100" grpId="0"/>
      <p:bldP spid="101" grpId="0"/>
      <p:bldP spid="102" grpId="0"/>
      <p:bldP spid="103" grpId="0"/>
      <p:bldP spid="104" grpId="0"/>
      <p:bldP spid="105" grpId="0"/>
      <p:bldP spid="106" grpId="0" animBg="1"/>
      <p:bldP spid="107" grpId="0" animBg="1"/>
      <p:bldP spid="108" grpId="0" animBg="1"/>
      <p:bldP spid="35" grpId="0" animBg="1"/>
      <p:bldP spid="41" grpId="0" animBg="1"/>
      <p:bldP spid="38" grpId="0" animBg="1"/>
      <p:bldP spid="39" grpId="0"/>
      <p:bldP spid="40" grpId="0"/>
      <p:bldP spid="42" grpId="0"/>
      <p:bldP spid="43" grpId="0"/>
      <p:bldP spid="46" grpId="0"/>
      <p:bldP spid="47" grpId="0"/>
      <p:bldP spid="48" grpId="0"/>
      <p:bldP spid="49" grpId="0"/>
      <p:bldP spid="50" grpId="0"/>
      <p:bldP spid="51" grpId="0"/>
      <p:bldP spid="52" grpId="0"/>
      <p:bldP spid="53" grpId="0"/>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01"/>
          <p:cNvSpPr/>
          <p:nvPr/>
        </p:nvSpPr>
        <p:spPr>
          <a:xfrm>
            <a:off x="17729166" y="6829087"/>
            <a:ext cx="4437436" cy="1047942"/>
          </a:xfrm>
          <a:prstGeom prst="rect">
            <a:avLst/>
          </a:prstGeom>
          <a:noFill/>
          <a:ln>
            <a:noFill/>
          </a:ln>
        </p:spPr>
        <p:txBody>
          <a:bodyPr lIns="182824" tIns="91400" rIns="182824" bIns="91400" anchor="t" anchorCtr="0">
            <a:noAutofit/>
          </a:bodyPr>
          <a:lstStyle/>
          <a:p>
            <a:pPr>
              <a:lnSpc>
                <a:spcPct val="130000"/>
              </a:lnSpc>
              <a:buSzPct val="25000"/>
            </a:pPr>
            <a:r>
              <a:rPr lang="tr-TR" sz="1600" dirty="0">
                <a:latin typeface="+mj-lt"/>
                <a:ea typeface="Roboto"/>
                <a:cs typeface="Roboto"/>
                <a:sym typeface="Roboto"/>
              </a:rPr>
              <a:t>Elektronik </a:t>
            </a:r>
            <a:r>
              <a:rPr lang="id-ID" sz="1600" dirty="0">
                <a:latin typeface="+mj-lt"/>
                <a:ea typeface="Roboto"/>
                <a:cs typeface="Roboto"/>
                <a:sym typeface="Roboto"/>
              </a:rPr>
              <a:t>verinin, üretildiği, değiştirildiği, gönderildiği, alındığı</a:t>
            </a:r>
            <a:r>
              <a:rPr lang="tr-TR" sz="1600" dirty="0">
                <a:latin typeface="+mj-lt"/>
                <a:ea typeface="Roboto"/>
                <a:cs typeface="Roboto"/>
                <a:sym typeface="Roboto"/>
              </a:rPr>
              <a:t>, </a:t>
            </a:r>
            <a:r>
              <a:rPr lang="id-ID" sz="1600" dirty="0">
                <a:latin typeface="+mj-lt"/>
                <a:ea typeface="Roboto"/>
                <a:cs typeface="Roboto"/>
                <a:sym typeface="Roboto"/>
              </a:rPr>
              <a:t>kaydedildiği zamanın tespit edilmesi amacıyla, elektronik sertifika hizmet sağlayıcısı tarafından doğrulayın.</a:t>
            </a:r>
          </a:p>
        </p:txBody>
      </p:sp>
      <p:sp>
        <p:nvSpPr>
          <p:cNvPr id="65" name="Shape 602"/>
          <p:cNvSpPr/>
          <p:nvPr/>
        </p:nvSpPr>
        <p:spPr>
          <a:xfrm>
            <a:off x="17721252" y="6123163"/>
            <a:ext cx="3203916"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Zaman Damgası</a:t>
            </a:r>
            <a:endParaRPr lang="id-ID" sz="3001" dirty="0">
              <a:latin typeface="+mj-lt"/>
              <a:ea typeface="Roboto"/>
              <a:cs typeface="Roboto"/>
              <a:sym typeface="Roboto"/>
            </a:endParaRPr>
          </a:p>
        </p:txBody>
      </p:sp>
      <p:sp>
        <p:nvSpPr>
          <p:cNvPr id="67" name="Shape 607"/>
          <p:cNvSpPr/>
          <p:nvPr/>
        </p:nvSpPr>
        <p:spPr>
          <a:xfrm>
            <a:off x="17729166" y="8785924"/>
            <a:ext cx="4437436" cy="1438192"/>
          </a:xfrm>
          <a:prstGeom prst="rect">
            <a:avLst/>
          </a:prstGeom>
          <a:noFill/>
          <a:ln>
            <a:noFill/>
          </a:ln>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Abonelerinize ait; Elektrik, su, doğal gaz sayaçları tüketim verilerini okuyarak, GPRS üzerinden online veya offline kurumunuzun sunucularına aktarımını sağlayın.</a:t>
            </a:r>
          </a:p>
        </p:txBody>
      </p:sp>
      <p:sp>
        <p:nvSpPr>
          <p:cNvPr id="72" name="Shape 608"/>
          <p:cNvSpPr/>
          <p:nvPr/>
        </p:nvSpPr>
        <p:spPr>
          <a:xfrm>
            <a:off x="17721256" y="8080000"/>
            <a:ext cx="2555753"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Veri Okuma</a:t>
            </a:r>
            <a:endParaRPr lang="id-ID" sz="3001" dirty="0">
              <a:latin typeface="+mj-lt"/>
              <a:ea typeface="Roboto"/>
              <a:cs typeface="Roboto"/>
              <a:sym typeface="Roboto"/>
            </a:endParaRPr>
          </a:p>
        </p:txBody>
      </p:sp>
      <p:sp>
        <p:nvSpPr>
          <p:cNvPr id="73" name="Shape 613"/>
          <p:cNvSpPr/>
          <p:nvPr/>
        </p:nvSpPr>
        <p:spPr>
          <a:xfrm>
            <a:off x="17729166" y="4939294"/>
            <a:ext cx="4437436" cy="1047942"/>
          </a:xfrm>
          <a:prstGeom prst="rect">
            <a:avLst/>
          </a:prstGeom>
          <a:noFill/>
          <a:ln>
            <a:noFill/>
          </a:ln>
        </p:spPr>
        <p:txBody>
          <a:bodyPr lIns="182824" tIns="91400" rIns="182824" bIns="91400" anchor="t" anchorCtr="0">
            <a:noAutofit/>
          </a:bodyPr>
          <a:lstStyle/>
          <a:p>
            <a:pPr>
              <a:lnSpc>
                <a:spcPct val="130000"/>
              </a:lnSpc>
              <a:buSzPct val="25000"/>
            </a:pPr>
            <a:r>
              <a:rPr lang="id-ID" sz="1600" dirty="0">
                <a:latin typeface="+mj-lt"/>
                <a:ea typeface="Roboto"/>
                <a:cs typeface="Roboto"/>
                <a:sym typeface="Roboto"/>
              </a:rPr>
              <a:t>Çeşitli servis sağlayıcılarla yapılan SMS bilgilendirme servisi ile abonlerinize bildirimlerde bulunun.</a:t>
            </a:r>
          </a:p>
        </p:txBody>
      </p:sp>
      <p:sp>
        <p:nvSpPr>
          <p:cNvPr id="74" name="Shape 614"/>
          <p:cNvSpPr/>
          <p:nvPr/>
        </p:nvSpPr>
        <p:spPr>
          <a:xfrm>
            <a:off x="17721252" y="4233373"/>
            <a:ext cx="2029788"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SMS</a:t>
            </a:r>
            <a:endParaRPr lang="id-ID" sz="3001" dirty="0">
              <a:latin typeface="+mj-lt"/>
              <a:ea typeface="Roboto"/>
              <a:cs typeface="Roboto"/>
              <a:sym typeface="Roboto"/>
            </a:endParaRPr>
          </a:p>
        </p:txBody>
      </p:sp>
      <p:sp>
        <p:nvSpPr>
          <p:cNvPr id="75" name="Ellipse 74"/>
          <p:cNvSpPr/>
          <p:nvPr/>
        </p:nvSpPr>
        <p:spPr>
          <a:xfrm>
            <a:off x="16652465" y="470122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95" name="Ellipse 94"/>
          <p:cNvSpPr/>
          <p:nvPr/>
        </p:nvSpPr>
        <p:spPr>
          <a:xfrm>
            <a:off x="16652465" y="8467031"/>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96" name="Ellipse 95"/>
          <p:cNvSpPr/>
          <p:nvPr/>
        </p:nvSpPr>
        <p:spPr>
          <a:xfrm>
            <a:off x="16652465" y="6554953"/>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0" name="Shape 601"/>
          <p:cNvSpPr/>
          <p:nvPr/>
        </p:nvSpPr>
        <p:spPr>
          <a:xfrm>
            <a:off x="2005604" y="6829087"/>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tr-TR" sz="1600" dirty="0">
                <a:latin typeface="+mj-lt"/>
                <a:ea typeface="Roboto"/>
                <a:cs typeface="Roboto"/>
                <a:sym typeface="Roboto"/>
              </a:rPr>
              <a:t>Sunulan </a:t>
            </a:r>
            <a:r>
              <a:rPr lang="id-ID" sz="1600" dirty="0">
                <a:latin typeface="+mj-lt"/>
                <a:ea typeface="Roboto"/>
                <a:cs typeface="Roboto"/>
                <a:sym typeface="Roboto"/>
              </a:rPr>
              <a:t>mal ve hizmet alım satımı için banka, bayi ve dağıtım şirketi arasında kullanılan ödeme yöntemi olan DBS ile entegre çalışan ürünlerimiz ile alacaklarınızı garanti altına alın. </a:t>
            </a:r>
          </a:p>
        </p:txBody>
      </p:sp>
      <p:sp>
        <p:nvSpPr>
          <p:cNvPr id="101" name="Shape 602"/>
          <p:cNvSpPr/>
          <p:nvPr/>
        </p:nvSpPr>
        <p:spPr>
          <a:xfrm>
            <a:off x="4754712" y="6123163"/>
            <a:ext cx="1688328"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DBS</a:t>
            </a:r>
            <a:endParaRPr lang="id-ID" sz="3001" dirty="0">
              <a:latin typeface="+mj-lt"/>
              <a:ea typeface="Roboto"/>
              <a:cs typeface="Roboto"/>
              <a:sym typeface="Roboto"/>
            </a:endParaRPr>
          </a:p>
        </p:txBody>
      </p:sp>
      <p:sp>
        <p:nvSpPr>
          <p:cNvPr id="102" name="Shape 607"/>
          <p:cNvSpPr/>
          <p:nvPr/>
        </p:nvSpPr>
        <p:spPr>
          <a:xfrm>
            <a:off x="2005604" y="8785924"/>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sz="1600" dirty="0">
                <a:latin typeface="+mj-lt"/>
                <a:ea typeface="Roboto"/>
                <a:cs typeface="Roboto"/>
                <a:sym typeface="Roboto"/>
              </a:rPr>
              <a:t>Personel devam kontrol sistemi ile entegre İK modülü ile bütünleşik olarak veri akışınızı yönetin.</a:t>
            </a:r>
          </a:p>
        </p:txBody>
      </p:sp>
      <p:sp>
        <p:nvSpPr>
          <p:cNvPr id="103" name="Shape 608"/>
          <p:cNvSpPr/>
          <p:nvPr/>
        </p:nvSpPr>
        <p:spPr>
          <a:xfrm>
            <a:off x="3887287" y="8080000"/>
            <a:ext cx="2555753"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PDKS</a:t>
            </a:r>
            <a:endParaRPr lang="id-ID" sz="3001" dirty="0">
              <a:latin typeface="+mj-lt"/>
              <a:ea typeface="Roboto"/>
              <a:cs typeface="Roboto"/>
              <a:sym typeface="Roboto"/>
            </a:endParaRPr>
          </a:p>
        </p:txBody>
      </p:sp>
      <p:sp>
        <p:nvSpPr>
          <p:cNvPr id="104" name="Shape 613"/>
          <p:cNvSpPr/>
          <p:nvPr/>
        </p:nvSpPr>
        <p:spPr>
          <a:xfrm>
            <a:off x="2005604" y="4939294"/>
            <a:ext cx="4437436" cy="1047942"/>
          </a:xfrm>
          <a:prstGeom prst="rect">
            <a:avLst/>
          </a:prstGeom>
          <a:noFill/>
          <a:ln>
            <a:noFill/>
          </a:ln>
        </p:spPr>
        <p:txBody>
          <a:bodyPr lIns="182824" tIns="91400" rIns="182824" bIns="91400" anchor="t" anchorCtr="0">
            <a:noAutofit/>
          </a:bodyPr>
          <a:lstStyle/>
          <a:p>
            <a:pPr algn="r">
              <a:lnSpc>
                <a:spcPct val="130000"/>
              </a:lnSpc>
              <a:buSzPct val="25000"/>
            </a:pPr>
            <a:r>
              <a:rPr lang="id-ID" sz="1600" dirty="0">
                <a:latin typeface="+mj-lt"/>
                <a:ea typeface="Roboto"/>
                <a:cs typeface="Roboto"/>
                <a:sym typeface="Roboto"/>
              </a:rPr>
              <a:t>e-Yazışma Projesinin hukuki dayanağı tamamlanmış bulunan Elektronik Yazışma Paketinin kullanımını, EBYS modülü üzerinden kolayca sağlayın.</a:t>
            </a:r>
          </a:p>
        </p:txBody>
      </p:sp>
      <p:sp>
        <p:nvSpPr>
          <p:cNvPr id="105" name="Shape 614"/>
          <p:cNvSpPr/>
          <p:nvPr/>
        </p:nvSpPr>
        <p:spPr>
          <a:xfrm>
            <a:off x="4874936" y="4233373"/>
            <a:ext cx="1568104" cy="800182"/>
          </a:xfrm>
          <a:prstGeom prst="rect">
            <a:avLst/>
          </a:prstGeom>
          <a:noFill/>
          <a:ln>
            <a:noFill/>
          </a:ln>
        </p:spPr>
        <p:txBody>
          <a:bodyPr lIns="182824" tIns="91400" rIns="182824" bIns="91400" anchor="t" anchorCtr="0">
            <a:noAutofit/>
          </a:bodyPr>
          <a:lstStyle/>
          <a:p>
            <a:pPr algn="r">
              <a:lnSpc>
                <a:spcPct val="130000"/>
              </a:lnSpc>
              <a:buSzPct val="25000"/>
            </a:pPr>
            <a:r>
              <a:rPr lang="tr-TR" sz="3001" dirty="0">
                <a:latin typeface="+mj-lt"/>
                <a:ea typeface="Roboto"/>
                <a:cs typeface="Roboto"/>
                <a:sym typeface="Roboto"/>
              </a:rPr>
              <a:t>EYP</a:t>
            </a:r>
            <a:endParaRPr lang="id-ID" sz="3001" dirty="0">
              <a:latin typeface="+mj-lt"/>
              <a:ea typeface="Roboto"/>
              <a:cs typeface="Roboto"/>
              <a:sym typeface="Roboto"/>
            </a:endParaRPr>
          </a:p>
        </p:txBody>
      </p:sp>
      <p:sp>
        <p:nvSpPr>
          <p:cNvPr id="106" name="Ellipse 105"/>
          <p:cNvSpPr/>
          <p:nvPr/>
        </p:nvSpPr>
        <p:spPr>
          <a:xfrm>
            <a:off x="6857756" y="4701229"/>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7" name="Ellipse 106"/>
          <p:cNvSpPr/>
          <p:nvPr/>
        </p:nvSpPr>
        <p:spPr>
          <a:xfrm>
            <a:off x="6857756" y="8467031"/>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108" name="Ellipse 107"/>
          <p:cNvSpPr/>
          <p:nvPr/>
        </p:nvSpPr>
        <p:spPr>
          <a:xfrm>
            <a:off x="6857756" y="6554953"/>
            <a:ext cx="830204" cy="83020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35" name="Freeform 7"/>
          <p:cNvSpPr>
            <a:spLocks/>
          </p:cNvSpPr>
          <p:nvPr/>
        </p:nvSpPr>
        <p:spPr bwMode="auto">
          <a:xfrm>
            <a:off x="8554011" y="5327473"/>
            <a:ext cx="3203917" cy="3312966"/>
          </a:xfrm>
          <a:custGeom>
            <a:avLst/>
            <a:gdLst>
              <a:gd name="T0" fmla="*/ 1 w 383"/>
              <a:gd name="T1" fmla="*/ 125 h 396"/>
              <a:gd name="T2" fmla="*/ 104 w 383"/>
              <a:gd name="T3" fmla="*/ 125 h 396"/>
              <a:gd name="T4" fmla="*/ 104 w 383"/>
              <a:gd name="T5" fmla="*/ 56 h 396"/>
              <a:gd name="T6" fmla="*/ 348 w 383"/>
              <a:gd name="T7" fmla="*/ 197 h 396"/>
              <a:gd name="T8" fmla="*/ 104 w 383"/>
              <a:gd name="T9" fmla="*/ 337 h 396"/>
              <a:gd name="T10" fmla="*/ 104 w 383"/>
              <a:gd name="T11" fmla="*/ 268 h 396"/>
              <a:gd name="T12" fmla="*/ 0 w 383"/>
              <a:gd name="T13" fmla="*/ 268 h 396"/>
              <a:gd name="T14" fmla="*/ 185 w 383"/>
              <a:gd name="T15" fmla="*/ 396 h 396"/>
              <a:gd name="T16" fmla="*/ 383 w 383"/>
              <a:gd name="T17" fmla="*/ 198 h 396"/>
              <a:gd name="T18" fmla="*/ 185 w 383"/>
              <a:gd name="T19" fmla="*/ 0 h 396"/>
              <a:gd name="T20" fmla="*/ 1 w 383"/>
              <a:gd name="T21" fmla="*/ 12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3" h="396">
                <a:moveTo>
                  <a:pt x="1" y="125"/>
                </a:moveTo>
                <a:cubicBezTo>
                  <a:pt x="104" y="125"/>
                  <a:pt x="104" y="125"/>
                  <a:pt x="104" y="125"/>
                </a:cubicBezTo>
                <a:cubicBezTo>
                  <a:pt x="104" y="56"/>
                  <a:pt x="104" y="56"/>
                  <a:pt x="104" y="56"/>
                </a:cubicBezTo>
                <a:cubicBezTo>
                  <a:pt x="348" y="197"/>
                  <a:pt x="348" y="197"/>
                  <a:pt x="348" y="197"/>
                </a:cubicBezTo>
                <a:cubicBezTo>
                  <a:pt x="104" y="337"/>
                  <a:pt x="104" y="337"/>
                  <a:pt x="104" y="337"/>
                </a:cubicBezTo>
                <a:cubicBezTo>
                  <a:pt x="104" y="268"/>
                  <a:pt x="104" y="268"/>
                  <a:pt x="104" y="268"/>
                </a:cubicBezTo>
                <a:cubicBezTo>
                  <a:pt x="0" y="268"/>
                  <a:pt x="0" y="268"/>
                  <a:pt x="0" y="268"/>
                </a:cubicBezTo>
                <a:cubicBezTo>
                  <a:pt x="28" y="342"/>
                  <a:pt x="101" y="396"/>
                  <a:pt x="185" y="396"/>
                </a:cubicBezTo>
                <a:cubicBezTo>
                  <a:pt x="295" y="396"/>
                  <a:pt x="383" y="307"/>
                  <a:pt x="383" y="198"/>
                </a:cubicBezTo>
                <a:cubicBezTo>
                  <a:pt x="383" y="88"/>
                  <a:pt x="295" y="0"/>
                  <a:pt x="185" y="0"/>
                </a:cubicBezTo>
                <a:cubicBezTo>
                  <a:pt x="101" y="0"/>
                  <a:pt x="30" y="52"/>
                  <a:pt x="1" y="125"/>
                </a:cubicBezTo>
                <a:close/>
              </a:path>
            </a:pathLst>
          </a:custGeom>
          <a:solidFill>
            <a:schemeClr val="tx1">
              <a:alpha val="40000"/>
            </a:schemeClr>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lnSpc>
                <a:spcPct val="90000"/>
              </a:lnSpc>
              <a:defRPr/>
            </a:pPr>
            <a:endParaRPr lang="en-US" sz="2400">
              <a:latin typeface="Arial" charset="0"/>
              <a:cs typeface="+mn-cs"/>
            </a:endParaRPr>
          </a:p>
        </p:txBody>
      </p:sp>
      <p:sp>
        <p:nvSpPr>
          <p:cNvPr id="41" name="Freeform 8"/>
          <p:cNvSpPr>
            <a:spLocks/>
          </p:cNvSpPr>
          <p:nvPr/>
        </p:nvSpPr>
        <p:spPr bwMode="auto">
          <a:xfrm>
            <a:off x="12587531" y="5327473"/>
            <a:ext cx="3203917" cy="3312966"/>
          </a:xfrm>
          <a:custGeom>
            <a:avLst/>
            <a:gdLst>
              <a:gd name="T0" fmla="*/ 382 w 383"/>
              <a:gd name="T1" fmla="*/ 270 h 396"/>
              <a:gd name="T2" fmla="*/ 279 w 383"/>
              <a:gd name="T3" fmla="*/ 270 h 396"/>
              <a:gd name="T4" fmla="*/ 279 w 383"/>
              <a:gd name="T5" fmla="*/ 340 h 396"/>
              <a:gd name="T6" fmla="*/ 36 w 383"/>
              <a:gd name="T7" fmla="*/ 198 h 396"/>
              <a:gd name="T8" fmla="*/ 279 w 383"/>
              <a:gd name="T9" fmla="*/ 58 h 396"/>
              <a:gd name="T10" fmla="*/ 279 w 383"/>
              <a:gd name="T11" fmla="*/ 128 h 396"/>
              <a:gd name="T12" fmla="*/ 383 w 383"/>
              <a:gd name="T13" fmla="*/ 128 h 396"/>
              <a:gd name="T14" fmla="*/ 198 w 383"/>
              <a:gd name="T15" fmla="*/ 0 h 396"/>
              <a:gd name="T16" fmla="*/ 0 w 383"/>
              <a:gd name="T17" fmla="*/ 198 h 396"/>
              <a:gd name="T18" fmla="*/ 198 w 383"/>
              <a:gd name="T19" fmla="*/ 396 h 396"/>
              <a:gd name="T20" fmla="*/ 382 w 383"/>
              <a:gd name="T21" fmla="*/ 27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3" h="396">
                <a:moveTo>
                  <a:pt x="382" y="270"/>
                </a:moveTo>
                <a:cubicBezTo>
                  <a:pt x="279" y="270"/>
                  <a:pt x="279" y="270"/>
                  <a:pt x="279" y="270"/>
                </a:cubicBezTo>
                <a:cubicBezTo>
                  <a:pt x="279" y="340"/>
                  <a:pt x="279" y="340"/>
                  <a:pt x="279" y="340"/>
                </a:cubicBezTo>
                <a:cubicBezTo>
                  <a:pt x="36" y="198"/>
                  <a:pt x="36" y="198"/>
                  <a:pt x="36" y="198"/>
                </a:cubicBezTo>
                <a:cubicBezTo>
                  <a:pt x="279" y="58"/>
                  <a:pt x="279" y="58"/>
                  <a:pt x="279" y="58"/>
                </a:cubicBezTo>
                <a:cubicBezTo>
                  <a:pt x="279" y="128"/>
                  <a:pt x="279" y="128"/>
                  <a:pt x="279" y="128"/>
                </a:cubicBezTo>
                <a:cubicBezTo>
                  <a:pt x="383" y="128"/>
                  <a:pt x="383" y="128"/>
                  <a:pt x="383" y="128"/>
                </a:cubicBezTo>
                <a:cubicBezTo>
                  <a:pt x="355" y="53"/>
                  <a:pt x="283" y="0"/>
                  <a:pt x="198" y="0"/>
                </a:cubicBezTo>
                <a:cubicBezTo>
                  <a:pt x="89" y="0"/>
                  <a:pt x="0" y="88"/>
                  <a:pt x="0" y="198"/>
                </a:cubicBezTo>
                <a:cubicBezTo>
                  <a:pt x="0" y="307"/>
                  <a:pt x="89" y="396"/>
                  <a:pt x="198" y="396"/>
                </a:cubicBezTo>
                <a:cubicBezTo>
                  <a:pt x="282" y="396"/>
                  <a:pt x="353" y="344"/>
                  <a:pt x="382" y="270"/>
                </a:cubicBezTo>
                <a:close/>
              </a:path>
            </a:pathLst>
          </a:custGeom>
          <a:solidFill>
            <a:schemeClr val="accent1"/>
          </a:solidFill>
          <a:ln w="9525" cap="flat" cmpd="sng" algn="ctr">
            <a:noFill/>
            <a:prstDash val="solid"/>
            <a:round/>
            <a:headEnd type="none" w="med" len="med"/>
            <a:tailEnd type="none" w="med" len="med"/>
          </a:ln>
          <a:effectLst/>
        </p:spPr>
        <p:txBody>
          <a:bodyPr lIns="82124" tIns="41061" rIns="82124" bIns="41061" anchor="ctr"/>
          <a:lstStyle>
            <a:defPPr>
              <a:defRPr lang="en-US"/>
            </a:defPPr>
            <a:lvl1pPr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HelveticaNeueLT Std"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HelveticaNeueLT Std" panose="020B0604020202020204" pitchFamily="34" charset="0"/>
                <a:ea typeface="+mn-ea"/>
                <a:cs typeface="Arial" panose="020B0604020202020204" pitchFamily="34" charset="0"/>
              </a:defRPr>
            </a:lvl9pPr>
          </a:lstStyle>
          <a:p>
            <a:pPr algn="ctr" defTabSz="814388">
              <a:lnSpc>
                <a:spcPct val="90000"/>
              </a:lnSpc>
              <a:defRPr/>
            </a:pPr>
            <a:endParaRPr lang="en-US" sz="2400">
              <a:latin typeface="Arial" charset="0"/>
              <a:cs typeface="+mn-cs"/>
            </a:endParaRPr>
          </a:p>
        </p:txBody>
      </p:sp>
      <p:sp>
        <p:nvSpPr>
          <p:cNvPr id="38"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39" name="Textfeld 38"/>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Harici Entegrasyonlar</a:t>
            </a:r>
            <a:endParaRPr lang="de-DE" sz="2500" dirty="0">
              <a:latin typeface="Calibri Light" panose="020F0302020204030204" pitchFamily="34" charset="0"/>
            </a:endParaRPr>
          </a:p>
        </p:txBody>
      </p:sp>
      <p:sp>
        <p:nvSpPr>
          <p:cNvPr id="40" name="Textfeld 39"/>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20</a:t>
            </a:fld>
            <a:endParaRPr lang="de-DE" sz="4000" b="1">
              <a:solidFill>
                <a:schemeClr val="accent3"/>
              </a:solidFill>
              <a:latin typeface="Century Gothic" panose="020B0502020202020204" pitchFamily="34" charset="0"/>
            </a:endParaRPr>
          </a:p>
        </p:txBody>
      </p:sp>
      <p:cxnSp>
        <p:nvCxnSpPr>
          <p:cNvPr id="44" name="Gerader Verbinder 43"/>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feld 26">
            <a:extLst>
              <a:ext uri="{FF2B5EF4-FFF2-40B4-BE49-F238E27FC236}">
                <a16:creationId xmlns:a16="http://schemas.microsoft.com/office/drawing/2014/main" id="{B1990D2E-BC9A-476D-913F-D0315DCC849F}"/>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43" name="Textfeld 30">
            <a:extLst>
              <a:ext uri="{FF2B5EF4-FFF2-40B4-BE49-F238E27FC236}">
                <a16:creationId xmlns:a16="http://schemas.microsoft.com/office/drawing/2014/main" id="{5F00B11B-AFBA-48D8-B7E5-E1DB755D55FF}"/>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5" name="Resim 44">
            <a:extLst>
              <a:ext uri="{FF2B5EF4-FFF2-40B4-BE49-F238E27FC236}">
                <a16:creationId xmlns:a16="http://schemas.microsoft.com/office/drawing/2014/main" id="{4B516637-EC97-477E-8255-8DA8E7AA8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6" name="Textfeld 29">
            <a:extLst>
              <a:ext uri="{FF2B5EF4-FFF2-40B4-BE49-F238E27FC236}">
                <a16:creationId xmlns:a16="http://schemas.microsoft.com/office/drawing/2014/main" id="{12AF6853-9BDE-4583-AF9C-8454FF0AB4EB}"/>
              </a:ext>
            </a:extLst>
          </p:cNvPr>
          <p:cNvSpPr txBox="1"/>
          <p:nvPr/>
        </p:nvSpPr>
        <p:spPr>
          <a:xfrm>
            <a:off x="1758953" y="2643291"/>
            <a:ext cx="20804467" cy="400110"/>
          </a:xfrm>
          <a:prstGeom prst="rect">
            <a:avLst/>
          </a:prstGeom>
          <a:noFill/>
        </p:spPr>
        <p:txBody>
          <a:bodyPr wrap="square" rtlCol="0">
            <a:spAutoFit/>
          </a:bodyPr>
          <a:lstStyle/>
          <a:p>
            <a:pPr algn="ctr"/>
            <a:r>
              <a:rPr lang="tr-TR" sz="2000" b="1" dirty="0"/>
              <a:t>Harici Entegrasyonlar</a:t>
            </a:r>
            <a:endParaRPr lang="de-DE" sz="2000" b="1" dirty="0"/>
          </a:p>
        </p:txBody>
      </p:sp>
      <p:sp>
        <p:nvSpPr>
          <p:cNvPr id="37" name="Textfeld 26">
            <a:extLst>
              <a:ext uri="{FF2B5EF4-FFF2-40B4-BE49-F238E27FC236}">
                <a16:creationId xmlns:a16="http://schemas.microsoft.com/office/drawing/2014/main" id="{66907C07-38BE-4BF2-BBF4-4D8752CC349E}"/>
              </a:ext>
            </a:extLst>
          </p:cNvPr>
          <p:cNvSpPr txBox="1"/>
          <p:nvPr/>
        </p:nvSpPr>
        <p:spPr>
          <a:xfrm>
            <a:off x="11739284" y="6762721"/>
            <a:ext cx="896057" cy="400110"/>
          </a:xfrm>
          <a:prstGeom prst="rect">
            <a:avLst/>
          </a:prstGeom>
          <a:noFill/>
        </p:spPr>
        <p:txBody>
          <a:bodyPr wrap="square" rtlCol="0">
            <a:spAutoFit/>
          </a:bodyPr>
          <a:lstStyle/>
          <a:p>
            <a:r>
              <a:rPr lang="tr-TR" sz="2000" dirty="0">
                <a:solidFill>
                  <a:schemeClr val="accent3"/>
                </a:solidFill>
                <a:latin typeface="+mj-lt"/>
              </a:rPr>
              <a:t>E-OSB</a:t>
            </a:r>
            <a:endParaRPr lang="de-DE" sz="2000" dirty="0">
              <a:solidFill>
                <a:schemeClr val="accent3"/>
              </a:solidFill>
              <a:latin typeface="+mj-lt"/>
            </a:endParaRPr>
          </a:p>
        </p:txBody>
      </p:sp>
      <p:sp>
        <p:nvSpPr>
          <p:cNvPr id="47" name="Textfeld 63">
            <a:extLst>
              <a:ext uri="{FF2B5EF4-FFF2-40B4-BE49-F238E27FC236}">
                <a16:creationId xmlns:a16="http://schemas.microsoft.com/office/drawing/2014/main" id="{EE6ABB5E-0A09-4D85-ADCD-C3762A14170A}"/>
              </a:ext>
            </a:extLst>
          </p:cNvPr>
          <p:cNvSpPr txBox="1"/>
          <p:nvPr/>
        </p:nvSpPr>
        <p:spPr>
          <a:xfrm>
            <a:off x="16752333" y="4826718"/>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16</a:t>
            </a:r>
            <a:endParaRPr lang="de-DE" sz="3200" dirty="0">
              <a:solidFill>
                <a:schemeClr val="bg2"/>
              </a:solidFill>
              <a:latin typeface="Century Gothic" panose="020B0502020202020204" pitchFamily="34" charset="0"/>
            </a:endParaRPr>
          </a:p>
        </p:txBody>
      </p:sp>
      <p:sp>
        <p:nvSpPr>
          <p:cNvPr id="48" name="Textfeld 63">
            <a:extLst>
              <a:ext uri="{FF2B5EF4-FFF2-40B4-BE49-F238E27FC236}">
                <a16:creationId xmlns:a16="http://schemas.microsoft.com/office/drawing/2014/main" id="{2A10A146-F778-4362-92B5-CA542D64BD2B}"/>
              </a:ext>
            </a:extLst>
          </p:cNvPr>
          <p:cNvSpPr txBox="1"/>
          <p:nvPr/>
        </p:nvSpPr>
        <p:spPr>
          <a:xfrm>
            <a:off x="16768961" y="6672137"/>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17</a:t>
            </a:r>
            <a:endParaRPr lang="de-DE" sz="3200" dirty="0">
              <a:solidFill>
                <a:schemeClr val="bg2"/>
              </a:solidFill>
              <a:latin typeface="Century Gothic" panose="020B0502020202020204" pitchFamily="34" charset="0"/>
            </a:endParaRPr>
          </a:p>
        </p:txBody>
      </p:sp>
      <p:sp>
        <p:nvSpPr>
          <p:cNvPr id="49" name="Textfeld 63">
            <a:extLst>
              <a:ext uri="{FF2B5EF4-FFF2-40B4-BE49-F238E27FC236}">
                <a16:creationId xmlns:a16="http://schemas.microsoft.com/office/drawing/2014/main" id="{36119273-59F7-474F-9A25-A03945EE3549}"/>
              </a:ext>
            </a:extLst>
          </p:cNvPr>
          <p:cNvSpPr txBox="1"/>
          <p:nvPr/>
        </p:nvSpPr>
        <p:spPr>
          <a:xfrm>
            <a:off x="16768961" y="8587794"/>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18</a:t>
            </a:r>
            <a:endParaRPr lang="de-DE" sz="3200" dirty="0">
              <a:solidFill>
                <a:schemeClr val="bg2"/>
              </a:solidFill>
              <a:latin typeface="Century Gothic" panose="020B0502020202020204" pitchFamily="34" charset="0"/>
            </a:endParaRPr>
          </a:p>
        </p:txBody>
      </p:sp>
      <p:sp>
        <p:nvSpPr>
          <p:cNvPr id="50" name="Textfeld 63">
            <a:extLst>
              <a:ext uri="{FF2B5EF4-FFF2-40B4-BE49-F238E27FC236}">
                <a16:creationId xmlns:a16="http://schemas.microsoft.com/office/drawing/2014/main" id="{6720657E-1928-4DC9-9607-BF923A0B3B48}"/>
              </a:ext>
            </a:extLst>
          </p:cNvPr>
          <p:cNvSpPr txBox="1"/>
          <p:nvPr/>
        </p:nvSpPr>
        <p:spPr>
          <a:xfrm>
            <a:off x="6973787" y="4840568"/>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13</a:t>
            </a:r>
            <a:endParaRPr lang="de-DE" sz="3200" dirty="0">
              <a:solidFill>
                <a:schemeClr val="accent1">
                  <a:lumMod val="60000"/>
                  <a:lumOff val="40000"/>
                </a:schemeClr>
              </a:solidFill>
              <a:latin typeface="Century Gothic" panose="020B0502020202020204" pitchFamily="34" charset="0"/>
            </a:endParaRPr>
          </a:p>
        </p:txBody>
      </p:sp>
      <p:sp>
        <p:nvSpPr>
          <p:cNvPr id="51" name="Textfeld 63">
            <a:extLst>
              <a:ext uri="{FF2B5EF4-FFF2-40B4-BE49-F238E27FC236}">
                <a16:creationId xmlns:a16="http://schemas.microsoft.com/office/drawing/2014/main" id="{5C05E9BC-5C53-49BC-AF09-384D76B80D13}"/>
              </a:ext>
            </a:extLst>
          </p:cNvPr>
          <p:cNvSpPr txBox="1"/>
          <p:nvPr/>
        </p:nvSpPr>
        <p:spPr>
          <a:xfrm>
            <a:off x="6959937" y="6688754"/>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14</a:t>
            </a:r>
            <a:endParaRPr lang="de-DE" sz="3200" dirty="0">
              <a:solidFill>
                <a:schemeClr val="accent1">
                  <a:lumMod val="60000"/>
                  <a:lumOff val="40000"/>
                </a:schemeClr>
              </a:solidFill>
              <a:latin typeface="Century Gothic" panose="020B0502020202020204" pitchFamily="34" charset="0"/>
            </a:endParaRPr>
          </a:p>
        </p:txBody>
      </p:sp>
      <p:sp>
        <p:nvSpPr>
          <p:cNvPr id="52" name="Textfeld 63">
            <a:extLst>
              <a:ext uri="{FF2B5EF4-FFF2-40B4-BE49-F238E27FC236}">
                <a16:creationId xmlns:a16="http://schemas.microsoft.com/office/drawing/2014/main" id="{8191CB9A-ED8B-41C1-8E82-91FBA3140188}"/>
              </a:ext>
            </a:extLst>
          </p:cNvPr>
          <p:cNvSpPr txBox="1"/>
          <p:nvPr/>
        </p:nvSpPr>
        <p:spPr>
          <a:xfrm>
            <a:off x="6943312" y="8600689"/>
            <a:ext cx="646973" cy="584775"/>
          </a:xfrm>
          <a:prstGeom prst="rect">
            <a:avLst/>
          </a:prstGeom>
          <a:noFill/>
        </p:spPr>
        <p:txBody>
          <a:bodyPr wrap="square" rtlCol="0">
            <a:spAutoFit/>
          </a:bodyPr>
          <a:lstStyle/>
          <a:p>
            <a:pPr algn="ctr"/>
            <a:r>
              <a:rPr lang="tr-TR" sz="3200" dirty="0">
                <a:solidFill>
                  <a:schemeClr val="accent1">
                    <a:lumMod val="60000"/>
                    <a:lumOff val="40000"/>
                  </a:schemeClr>
                </a:solidFill>
                <a:latin typeface="Century Gothic" panose="020B0502020202020204" pitchFamily="34" charset="0"/>
              </a:rPr>
              <a:t>15</a:t>
            </a:r>
            <a:endParaRPr lang="de-DE" sz="3200" dirty="0">
              <a:solidFill>
                <a:schemeClr val="accent1">
                  <a:lumMod val="60000"/>
                  <a:lumOff val="40000"/>
                </a:schemeClr>
              </a:solidFill>
              <a:latin typeface="Century Gothic" panose="020B0502020202020204" pitchFamily="34" charset="0"/>
            </a:endParaRPr>
          </a:p>
        </p:txBody>
      </p:sp>
      <p:sp>
        <p:nvSpPr>
          <p:cNvPr id="53" name="Textfeld 35">
            <a:extLst>
              <a:ext uri="{FF2B5EF4-FFF2-40B4-BE49-F238E27FC236}">
                <a16:creationId xmlns:a16="http://schemas.microsoft.com/office/drawing/2014/main" id="{25EF2F07-9A7F-4A8E-87EA-73CFC891F5A5}"/>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
        <p:nvSpPr>
          <p:cNvPr id="54" name="Ellipse 94">
            <a:extLst>
              <a:ext uri="{FF2B5EF4-FFF2-40B4-BE49-F238E27FC236}">
                <a16:creationId xmlns:a16="http://schemas.microsoft.com/office/drawing/2014/main" id="{85046584-EF6F-4AB3-ABBC-C15E3786BB4B}"/>
              </a:ext>
            </a:extLst>
          </p:cNvPr>
          <p:cNvSpPr/>
          <p:nvPr/>
        </p:nvSpPr>
        <p:spPr>
          <a:xfrm>
            <a:off x="10184427" y="9213748"/>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latin typeface="+mj-lt"/>
            </a:endParaRPr>
          </a:p>
        </p:txBody>
      </p:sp>
      <p:sp>
        <p:nvSpPr>
          <p:cNvPr id="55" name="Textfeld 63">
            <a:extLst>
              <a:ext uri="{FF2B5EF4-FFF2-40B4-BE49-F238E27FC236}">
                <a16:creationId xmlns:a16="http://schemas.microsoft.com/office/drawing/2014/main" id="{0806AD87-AD5C-4979-96F0-9CD83C01EED1}"/>
              </a:ext>
            </a:extLst>
          </p:cNvPr>
          <p:cNvSpPr txBox="1"/>
          <p:nvPr/>
        </p:nvSpPr>
        <p:spPr>
          <a:xfrm>
            <a:off x="10259995" y="9306411"/>
            <a:ext cx="646973" cy="584775"/>
          </a:xfrm>
          <a:prstGeom prst="rect">
            <a:avLst/>
          </a:prstGeom>
          <a:noFill/>
        </p:spPr>
        <p:txBody>
          <a:bodyPr wrap="square" rtlCol="0">
            <a:spAutoFit/>
          </a:bodyPr>
          <a:lstStyle/>
          <a:p>
            <a:pPr algn="ctr"/>
            <a:r>
              <a:rPr lang="tr-TR" sz="3200" dirty="0">
                <a:solidFill>
                  <a:schemeClr val="bg2"/>
                </a:solidFill>
                <a:latin typeface="Century Gothic" panose="020B0502020202020204" pitchFamily="34" charset="0"/>
              </a:rPr>
              <a:t>19</a:t>
            </a:r>
            <a:endParaRPr lang="de-DE" sz="3200" dirty="0">
              <a:solidFill>
                <a:schemeClr val="bg2"/>
              </a:solidFill>
              <a:latin typeface="Century Gothic" panose="020B0502020202020204" pitchFamily="34" charset="0"/>
            </a:endParaRPr>
          </a:p>
        </p:txBody>
      </p:sp>
      <p:sp>
        <p:nvSpPr>
          <p:cNvPr id="56" name="Shape 608">
            <a:extLst>
              <a:ext uri="{FF2B5EF4-FFF2-40B4-BE49-F238E27FC236}">
                <a16:creationId xmlns:a16="http://schemas.microsoft.com/office/drawing/2014/main" id="{21B64284-8F82-4830-B8D8-A06383375E68}"/>
              </a:ext>
            </a:extLst>
          </p:cNvPr>
          <p:cNvSpPr/>
          <p:nvPr/>
        </p:nvSpPr>
        <p:spPr>
          <a:xfrm>
            <a:off x="11014631" y="9139436"/>
            <a:ext cx="2834373" cy="800182"/>
          </a:xfrm>
          <a:prstGeom prst="rect">
            <a:avLst/>
          </a:prstGeom>
          <a:noFill/>
          <a:ln>
            <a:noFill/>
          </a:ln>
        </p:spPr>
        <p:txBody>
          <a:bodyPr lIns="182824" tIns="91400" rIns="182824" bIns="91400" anchor="t" anchorCtr="0">
            <a:noAutofit/>
          </a:bodyPr>
          <a:lstStyle/>
          <a:p>
            <a:pPr>
              <a:lnSpc>
                <a:spcPct val="130000"/>
              </a:lnSpc>
              <a:buSzPct val="25000"/>
            </a:pPr>
            <a:r>
              <a:rPr lang="tr-TR" sz="3001" dirty="0">
                <a:latin typeface="+mj-lt"/>
                <a:ea typeface="Roboto"/>
                <a:cs typeface="Roboto"/>
                <a:sym typeface="Roboto"/>
              </a:rPr>
              <a:t>OSB Bilgi </a:t>
            </a:r>
            <a:r>
              <a:rPr lang="tr-TR" sz="3001" dirty="0" err="1">
                <a:latin typeface="+mj-lt"/>
                <a:ea typeface="Roboto"/>
                <a:cs typeface="Roboto"/>
                <a:sym typeface="Roboto"/>
              </a:rPr>
              <a:t>Portalı</a:t>
            </a:r>
            <a:endParaRPr lang="id-ID" sz="3001" dirty="0">
              <a:latin typeface="+mj-lt"/>
              <a:ea typeface="Roboto"/>
              <a:cs typeface="Roboto"/>
              <a:sym typeface="Roboto"/>
            </a:endParaRPr>
          </a:p>
        </p:txBody>
      </p:sp>
      <p:sp>
        <p:nvSpPr>
          <p:cNvPr id="57" name="Shape 607">
            <a:extLst>
              <a:ext uri="{FF2B5EF4-FFF2-40B4-BE49-F238E27FC236}">
                <a16:creationId xmlns:a16="http://schemas.microsoft.com/office/drawing/2014/main" id="{6BA37C52-AB4D-493C-A4BD-35C1A46363B2}"/>
              </a:ext>
            </a:extLst>
          </p:cNvPr>
          <p:cNvSpPr/>
          <p:nvPr/>
        </p:nvSpPr>
        <p:spPr>
          <a:xfrm>
            <a:off x="9968594" y="10240503"/>
            <a:ext cx="4437436" cy="783178"/>
          </a:xfrm>
          <a:prstGeom prst="rect">
            <a:avLst/>
          </a:prstGeom>
          <a:noFill/>
          <a:ln>
            <a:noFill/>
          </a:ln>
        </p:spPr>
        <p:txBody>
          <a:bodyPr lIns="182824" tIns="91400" rIns="182824" bIns="91400" anchor="t" anchorCtr="0">
            <a:noAutofit/>
          </a:bodyPr>
          <a:lstStyle/>
          <a:p>
            <a:pPr>
              <a:lnSpc>
                <a:spcPct val="130000"/>
              </a:lnSpc>
              <a:buSzPct val="25000"/>
            </a:pPr>
            <a:r>
              <a:rPr lang="tr-TR" sz="1600" dirty="0">
                <a:latin typeface="+mj-lt"/>
                <a:ea typeface="Roboto"/>
                <a:cs typeface="Roboto"/>
                <a:sym typeface="Roboto"/>
              </a:rPr>
              <a:t>OSB Bilgi </a:t>
            </a:r>
            <a:r>
              <a:rPr lang="tr-TR" sz="1600" dirty="0" err="1">
                <a:latin typeface="+mj-lt"/>
                <a:ea typeface="Roboto"/>
                <a:cs typeface="Roboto"/>
                <a:sym typeface="Roboto"/>
              </a:rPr>
              <a:t>Portalı</a:t>
            </a:r>
            <a:r>
              <a:rPr lang="tr-TR" sz="1600" dirty="0">
                <a:latin typeface="+mj-lt"/>
                <a:ea typeface="Roboto"/>
                <a:cs typeface="Roboto"/>
                <a:sym typeface="Roboto"/>
              </a:rPr>
              <a:t> için sisteme girilmesi gereken bilgileri, web servisler ile otomatik olarak iletin.</a:t>
            </a:r>
            <a:endParaRPr lang="id-ID" sz="1600" dirty="0">
              <a:latin typeface="+mj-lt"/>
              <a:ea typeface="Roboto"/>
              <a:cs typeface="Roboto"/>
              <a:sym typeface="Roboto"/>
            </a:endParaRPr>
          </a:p>
        </p:txBody>
      </p:sp>
    </p:spTree>
    <p:extLst>
      <p:ext uri="{BB962C8B-B14F-4D97-AF65-F5344CB8AC3E}">
        <p14:creationId xmlns:p14="http://schemas.microsoft.com/office/powerpoint/2010/main" val="4888248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ppt_x"/>
                                          </p:val>
                                        </p:tav>
                                        <p:tav tm="100000">
                                          <p:val>
                                            <p:strVal val="#ppt_x"/>
                                          </p:val>
                                        </p:tav>
                                      </p:tavLst>
                                    </p:anim>
                                    <p:anim calcmode="lin" valueType="num">
                                      <p:cBhvr additive="base">
                                        <p:cTn id="12" dur="500" fill="hold"/>
                                        <p:tgtEl>
                                          <p:spTgt spid="6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fill="hold"/>
                                        <p:tgtEl>
                                          <p:spTgt spid="67"/>
                                        </p:tgtEl>
                                        <p:attrNameLst>
                                          <p:attrName>ppt_x</p:attrName>
                                        </p:attrNameLst>
                                      </p:cBhvr>
                                      <p:tavLst>
                                        <p:tav tm="0">
                                          <p:val>
                                            <p:strVal val="#ppt_x"/>
                                          </p:val>
                                        </p:tav>
                                        <p:tav tm="100000">
                                          <p:val>
                                            <p:strVal val="#ppt_x"/>
                                          </p:val>
                                        </p:tav>
                                      </p:tavLst>
                                    </p:anim>
                                    <p:anim calcmode="lin" valueType="num">
                                      <p:cBhvr additive="base">
                                        <p:cTn id="16" dur="500" fill="hold"/>
                                        <p:tgtEl>
                                          <p:spTgt spid="6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ppt_x"/>
                                          </p:val>
                                        </p:tav>
                                        <p:tav tm="100000">
                                          <p:val>
                                            <p:strVal val="#ppt_x"/>
                                          </p:val>
                                        </p:tav>
                                      </p:tavLst>
                                    </p:anim>
                                    <p:anim calcmode="lin" valueType="num">
                                      <p:cBhvr additive="base">
                                        <p:cTn id="20" dur="500" fill="hold"/>
                                        <p:tgtEl>
                                          <p:spTgt spid="7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fill="hold"/>
                                        <p:tgtEl>
                                          <p:spTgt spid="73"/>
                                        </p:tgtEl>
                                        <p:attrNameLst>
                                          <p:attrName>ppt_x</p:attrName>
                                        </p:attrNameLst>
                                      </p:cBhvr>
                                      <p:tavLst>
                                        <p:tav tm="0">
                                          <p:val>
                                            <p:strVal val="#ppt_x"/>
                                          </p:val>
                                        </p:tav>
                                        <p:tav tm="100000">
                                          <p:val>
                                            <p:strVal val="#ppt_x"/>
                                          </p:val>
                                        </p:tav>
                                      </p:tavLst>
                                    </p:anim>
                                    <p:anim calcmode="lin" valueType="num">
                                      <p:cBhvr additive="base">
                                        <p:cTn id="24" dur="500" fill="hold"/>
                                        <p:tgtEl>
                                          <p:spTgt spid="7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ppt_x"/>
                                          </p:val>
                                        </p:tav>
                                        <p:tav tm="100000">
                                          <p:val>
                                            <p:strVal val="#ppt_x"/>
                                          </p:val>
                                        </p:tav>
                                      </p:tavLst>
                                    </p:anim>
                                    <p:anim calcmode="lin" valueType="num">
                                      <p:cBhvr additive="base">
                                        <p:cTn id="28" dur="500" fill="hold"/>
                                        <p:tgtEl>
                                          <p:spTgt spid="7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ppt_x"/>
                                          </p:val>
                                        </p:tav>
                                        <p:tav tm="100000">
                                          <p:val>
                                            <p:strVal val="#ppt_x"/>
                                          </p:val>
                                        </p:tav>
                                      </p:tavLst>
                                    </p:anim>
                                    <p:anim calcmode="lin" valueType="num">
                                      <p:cBhvr additive="base">
                                        <p:cTn id="32" dur="500" fill="hold"/>
                                        <p:tgtEl>
                                          <p:spTgt spid="7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500" fill="hold"/>
                                        <p:tgtEl>
                                          <p:spTgt spid="95"/>
                                        </p:tgtEl>
                                        <p:attrNameLst>
                                          <p:attrName>ppt_x</p:attrName>
                                        </p:attrNameLst>
                                      </p:cBhvr>
                                      <p:tavLst>
                                        <p:tav tm="0">
                                          <p:val>
                                            <p:strVal val="#ppt_x"/>
                                          </p:val>
                                        </p:tav>
                                        <p:tav tm="100000">
                                          <p:val>
                                            <p:strVal val="#ppt_x"/>
                                          </p:val>
                                        </p:tav>
                                      </p:tavLst>
                                    </p:anim>
                                    <p:anim calcmode="lin" valueType="num">
                                      <p:cBhvr additive="base">
                                        <p:cTn id="36" dur="500" fill="hold"/>
                                        <p:tgtEl>
                                          <p:spTgt spid="9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500" fill="hold"/>
                                        <p:tgtEl>
                                          <p:spTgt spid="96"/>
                                        </p:tgtEl>
                                        <p:attrNameLst>
                                          <p:attrName>ppt_x</p:attrName>
                                        </p:attrNameLst>
                                      </p:cBhvr>
                                      <p:tavLst>
                                        <p:tav tm="0">
                                          <p:val>
                                            <p:strVal val="#ppt_x"/>
                                          </p:val>
                                        </p:tav>
                                        <p:tav tm="100000">
                                          <p:val>
                                            <p:strVal val="#ppt_x"/>
                                          </p:val>
                                        </p:tav>
                                      </p:tavLst>
                                    </p:anim>
                                    <p:anim calcmode="lin" valueType="num">
                                      <p:cBhvr additive="base">
                                        <p:cTn id="40" dur="500" fill="hold"/>
                                        <p:tgtEl>
                                          <p:spTgt spid="9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additive="base">
                                        <p:cTn id="43" dur="500" fill="hold"/>
                                        <p:tgtEl>
                                          <p:spTgt spid="100"/>
                                        </p:tgtEl>
                                        <p:attrNameLst>
                                          <p:attrName>ppt_x</p:attrName>
                                        </p:attrNameLst>
                                      </p:cBhvr>
                                      <p:tavLst>
                                        <p:tav tm="0">
                                          <p:val>
                                            <p:strVal val="#ppt_x"/>
                                          </p:val>
                                        </p:tav>
                                        <p:tav tm="100000">
                                          <p:val>
                                            <p:strVal val="#ppt_x"/>
                                          </p:val>
                                        </p:tav>
                                      </p:tavLst>
                                    </p:anim>
                                    <p:anim calcmode="lin" valueType="num">
                                      <p:cBhvr additive="base">
                                        <p:cTn id="44" dur="500" fill="hold"/>
                                        <p:tgtEl>
                                          <p:spTgt spid="10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additive="base">
                                        <p:cTn id="47" dur="500" fill="hold"/>
                                        <p:tgtEl>
                                          <p:spTgt spid="101"/>
                                        </p:tgtEl>
                                        <p:attrNameLst>
                                          <p:attrName>ppt_x</p:attrName>
                                        </p:attrNameLst>
                                      </p:cBhvr>
                                      <p:tavLst>
                                        <p:tav tm="0">
                                          <p:val>
                                            <p:strVal val="#ppt_x"/>
                                          </p:val>
                                        </p:tav>
                                        <p:tav tm="100000">
                                          <p:val>
                                            <p:strVal val="#ppt_x"/>
                                          </p:val>
                                        </p:tav>
                                      </p:tavLst>
                                    </p:anim>
                                    <p:anim calcmode="lin" valueType="num">
                                      <p:cBhvr additive="base">
                                        <p:cTn id="48" dur="500" fill="hold"/>
                                        <p:tgtEl>
                                          <p:spTgt spid="10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ppt_x"/>
                                          </p:val>
                                        </p:tav>
                                        <p:tav tm="100000">
                                          <p:val>
                                            <p:strVal val="#ppt_x"/>
                                          </p:val>
                                        </p:tav>
                                      </p:tavLst>
                                    </p:anim>
                                    <p:anim calcmode="lin" valueType="num">
                                      <p:cBhvr additive="base">
                                        <p:cTn id="52" dur="500" fill="hold"/>
                                        <p:tgtEl>
                                          <p:spTgt spid="10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ppt_x"/>
                                          </p:val>
                                        </p:tav>
                                        <p:tav tm="100000">
                                          <p:val>
                                            <p:strVal val="#ppt_x"/>
                                          </p:val>
                                        </p:tav>
                                      </p:tavLst>
                                    </p:anim>
                                    <p:anim calcmode="lin" valueType="num">
                                      <p:cBhvr additive="base">
                                        <p:cTn id="56" dur="500" fill="hold"/>
                                        <p:tgtEl>
                                          <p:spTgt spid="10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ppt_x"/>
                                          </p:val>
                                        </p:tav>
                                        <p:tav tm="100000">
                                          <p:val>
                                            <p:strVal val="#ppt_x"/>
                                          </p:val>
                                        </p:tav>
                                      </p:tavLst>
                                    </p:anim>
                                    <p:anim calcmode="lin" valueType="num">
                                      <p:cBhvr additive="base">
                                        <p:cTn id="60" dur="500" fill="hold"/>
                                        <p:tgtEl>
                                          <p:spTgt spid="10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500" fill="hold"/>
                                        <p:tgtEl>
                                          <p:spTgt spid="105"/>
                                        </p:tgtEl>
                                        <p:attrNameLst>
                                          <p:attrName>ppt_x</p:attrName>
                                        </p:attrNameLst>
                                      </p:cBhvr>
                                      <p:tavLst>
                                        <p:tav tm="0">
                                          <p:val>
                                            <p:strVal val="#ppt_x"/>
                                          </p:val>
                                        </p:tav>
                                        <p:tav tm="100000">
                                          <p:val>
                                            <p:strVal val="#ppt_x"/>
                                          </p:val>
                                        </p:tav>
                                      </p:tavLst>
                                    </p:anim>
                                    <p:anim calcmode="lin" valueType="num">
                                      <p:cBhvr additive="base">
                                        <p:cTn id="64" dur="500" fill="hold"/>
                                        <p:tgtEl>
                                          <p:spTgt spid="10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anim calcmode="lin" valueType="num">
                                      <p:cBhvr additive="base">
                                        <p:cTn id="67" dur="500" fill="hold"/>
                                        <p:tgtEl>
                                          <p:spTgt spid="106"/>
                                        </p:tgtEl>
                                        <p:attrNameLst>
                                          <p:attrName>ppt_x</p:attrName>
                                        </p:attrNameLst>
                                      </p:cBhvr>
                                      <p:tavLst>
                                        <p:tav tm="0">
                                          <p:val>
                                            <p:strVal val="#ppt_x"/>
                                          </p:val>
                                        </p:tav>
                                        <p:tav tm="100000">
                                          <p:val>
                                            <p:strVal val="#ppt_x"/>
                                          </p:val>
                                        </p:tav>
                                      </p:tavLst>
                                    </p:anim>
                                    <p:anim calcmode="lin" valueType="num">
                                      <p:cBhvr additive="base">
                                        <p:cTn id="68" dur="500" fill="hold"/>
                                        <p:tgtEl>
                                          <p:spTgt spid="10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anim calcmode="lin" valueType="num">
                                      <p:cBhvr additive="base">
                                        <p:cTn id="71" dur="500" fill="hold"/>
                                        <p:tgtEl>
                                          <p:spTgt spid="107"/>
                                        </p:tgtEl>
                                        <p:attrNameLst>
                                          <p:attrName>ppt_x</p:attrName>
                                        </p:attrNameLst>
                                      </p:cBhvr>
                                      <p:tavLst>
                                        <p:tav tm="0">
                                          <p:val>
                                            <p:strVal val="#ppt_x"/>
                                          </p:val>
                                        </p:tav>
                                        <p:tav tm="100000">
                                          <p:val>
                                            <p:strVal val="#ppt_x"/>
                                          </p:val>
                                        </p:tav>
                                      </p:tavLst>
                                    </p:anim>
                                    <p:anim calcmode="lin" valueType="num">
                                      <p:cBhvr additive="base">
                                        <p:cTn id="72" dur="500" fill="hold"/>
                                        <p:tgtEl>
                                          <p:spTgt spid="10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500" fill="hold"/>
                                        <p:tgtEl>
                                          <p:spTgt spid="108"/>
                                        </p:tgtEl>
                                        <p:attrNameLst>
                                          <p:attrName>ppt_x</p:attrName>
                                        </p:attrNameLst>
                                      </p:cBhvr>
                                      <p:tavLst>
                                        <p:tav tm="0">
                                          <p:val>
                                            <p:strVal val="#ppt_x"/>
                                          </p:val>
                                        </p:tav>
                                        <p:tav tm="100000">
                                          <p:val>
                                            <p:strVal val="#ppt_x"/>
                                          </p:val>
                                        </p:tav>
                                      </p:tavLst>
                                    </p:anim>
                                    <p:anim calcmode="lin" valueType="num">
                                      <p:cBhvr additive="base">
                                        <p:cTn id="76" dur="500" fill="hold"/>
                                        <p:tgtEl>
                                          <p:spTgt spid="10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500" fill="hold"/>
                                        <p:tgtEl>
                                          <p:spTgt spid="35"/>
                                        </p:tgtEl>
                                        <p:attrNameLst>
                                          <p:attrName>ppt_x</p:attrName>
                                        </p:attrNameLst>
                                      </p:cBhvr>
                                      <p:tavLst>
                                        <p:tav tm="0">
                                          <p:val>
                                            <p:strVal val="#ppt_x"/>
                                          </p:val>
                                        </p:tav>
                                        <p:tav tm="100000">
                                          <p:val>
                                            <p:strVal val="#ppt_x"/>
                                          </p:val>
                                        </p:tav>
                                      </p:tavLst>
                                    </p:anim>
                                    <p:anim calcmode="lin" valueType="num">
                                      <p:cBhvr additive="base">
                                        <p:cTn id="80" dur="500" fill="hold"/>
                                        <p:tgtEl>
                                          <p:spTgt spid="3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additive="base">
                                        <p:cTn id="83" dur="500" fill="hold"/>
                                        <p:tgtEl>
                                          <p:spTgt spid="41"/>
                                        </p:tgtEl>
                                        <p:attrNameLst>
                                          <p:attrName>ppt_x</p:attrName>
                                        </p:attrNameLst>
                                      </p:cBhvr>
                                      <p:tavLst>
                                        <p:tav tm="0">
                                          <p:val>
                                            <p:strVal val="#ppt_x"/>
                                          </p:val>
                                        </p:tav>
                                        <p:tav tm="100000">
                                          <p:val>
                                            <p:strVal val="#ppt_x"/>
                                          </p:val>
                                        </p:tav>
                                      </p:tavLst>
                                    </p:anim>
                                    <p:anim calcmode="lin" valueType="num">
                                      <p:cBhvr additive="base">
                                        <p:cTn id="84" dur="500" fill="hold"/>
                                        <p:tgtEl>
                                          <p:spTgt spid="4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additive="base">
                                        <p:cTn id="87" dur="500" fill="hold"/>
                                        <p:tgtEl>
                                          <p:spTgt spid="38"/>
                                        </p:tgtEl>
                                        <p:attrNameLst>
                                          <p:attrName>ppt_x</p:attrName>
                                        </p:attrNameLst>
                                      </p:cBhvr>
                                      <p:tavLst>
                                        <p:tav tm="0">
                                          <p:val>
                                            <p:strVal val="#ppt_x"/>
                                          </p:val>
                                        </p:tav>
                                        <p:tav tm="100000">
                                          <p:val>
                                            <p:strVal val="#ppt_x"/>
                                          </p:val>
                                        </p:tav>
                                      </p:tavLst>
                                    </p:anim>
                                    <p:anim calcmode="lin" valueType="num">
                                      <p:cBhvr additive="base">
                                        <p:cTn id="88" dur="500" fill="hold"/>
                                        <p:tgtEl>
                                          <p:spTgt spid="3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additive="base">
                                        <p:cTn id="91" dur="500" fill="hold"/>
                                        <p:tgtEl>
                                          <p:spTgt spid="39"/>
                                        </p:tgtEl>
                                        <p:attrNameLst>
                                          <p:attrName>ppt_x</p:attrName>
                                        </p:attrNameLst>
                                      </p:cBhvr>
                                      <p:tavLst>
                                        <p:tav tm="0">
                                          <p:val>
                                            <p:strVal val="#ppt_x"/>
                                          </p:val>
                                        </p:tav>
                                        <p:tav tm="100000">
                                          <p:val>
                                            <p:strVal val="#ppt_x"/>
                                          </p:val>
                                        </p:tav>
                                      </p:tavLst>
                                    </p:anim>
                                    <p:anim calcmode="lin" valueType="num">
                                      <p:cBhvr additive="base">
                                        <p:cTn id="92" dur="500" fill="hold"/>
                                        <p:tgtEl>
                                          <p:spTgt spid="3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 calcmode="lin" valueType="num">
                                      <p:cBhvr additive="base">
                                        <p:cTn id="95" dur="500" fill="hold"/>
                                        <p:tgtEl>
                                          <p:spTgt spid="40"/>
                                        </p:tgtEl>
                                        <p:attrNameLst>
                                          <p:attrName>ppt_x</p:attrName>
                                        </p:attrNameLst>
                                      </p:cBhvr>
                                      <p:tavLst>
                                        <p:tav tm="0">
                                          <p:val>
                                            <p:strVal val="#ppt_x"/>
                                          </p:val>
                                        </p:tav>
                                        <p:tav tm="100000">
                                          <p:val>
                                            <p:strVal val="#ppt_x"/>
                                          </p:val>
                                        </p:tav>
                                      </p:tavLst>
                                    </p:anim>
                                    <p:anim calcmode="lin" valueType="num">
                                      <p:cBhvr additive="base">
                                        <p:cTn id="96" dur="500" fill="hold"/>
                                        <p:tgtEl>
                                          <p:spTgt spid="40"/>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500" fill="hold"/>
                                        <p:tgtEl>
                                          <p:spTgt spid="44"/>
                                        </p:tgtEl>
                                        <p:attrNameLst>
                                          <p:attrName>ppt_x</p:attrName>
                                        </p:attrNameLst>
                                      </p:cBhvr>
                                      <p:tavLst>
                                        <p:tav tm="0">
                                          <p:val>
                                            <p:strVal val="#ppt_x"/>
                                          </p:val>
                                        </p:tav>
                                        <p:tav tm="100000">
                                          <p:val>
                                            <p:strVal val="#ppt_x"/>
                                          </p:val>
                                        </p:tav>
                                      </p:tavLst>
                                    </p:anim>
                                    <p:anim calcmode="lin" valueType="num">
                                      <p:cBhvr additive="base">
                                        <p:cTn id="100" dur="500" fill="hold"/>
                                        <p:tgtEl>
                                          <p:spTgt spid="4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additive="base">
                                        <p:cTn id="103" dur="500" fill="hold"/>
                                        <p:tgtEl>
                                          <p:spTgt spid="42"/>
                                        </p:tgtEl>
                                        <p:attrNameLst>
                                          <p:attrName>ppt_x</p:attrName>
                                        </p:attrNameLst>
                                      </p:cBhvr>
                                      <p:tavLst>
                                        <p:tav tm="0">
                                          <p:val>
                                            <p:strVal val="#ppt_x"/>
                                          </p:val>
                                        </p:tav>
                                        <p:tav tm="100000">
                                          <p:val>
                                            <p:strVal val="#ppt_x"/>
                                          </p:val>
                                        </p:tav>
                                      </p:tavLst>
                                    </p:anim>
                                    <p:anim calcmode="lin" valueType="num">
                                      <p:cBhvr additive="base">
                                        <p:cTn id="104" dur="500" fill="hold"/>
                                        <p:tgtEl>
                                          <p:spTgt spid="42"/>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3"/>
                                        </p:tgtEl>
                                        <p:attrNameLst>
                                          <p:attrName>style.visibility</p:attrName>
                                        </p:attrNameLst>
                                      </p:cBhvr>
                                      <p:to>
                                        <p:strVal val="visible"/>
                                      </p:to>
                                    </p:set>
                                    <p:anim calcmode="lin" valueType="num">
                                      <p:cBhvr additive="base">
                                        <p:cTn id="107" dur="500" fill="hold"/>
                                        <p:tgtEl>
                                          <p:spTgt spid="43"/>
                                        </p:tgtEl>
                                        <p:attrNameLst>
                                          <p:attrName>ppt_x</p:attrName>
                                        </p:attrNameLst>
                                      </p:cBhvr>
                                      <p:tavLst>
                                        <p:tav tm="0">
                                          <p:val>
                                            <p:strVal val="#ppt_x"/>
                                          </p:val>
                                        </p:tav>
                                        <p:tav tm="100000">
                                          <p:val>
                                            <p:strVal val="#ppt_x"/>
                                          </p:val>
                                        </p:tav>
                                      </p:tavLst>
                                    </p:anim>
                                    <p:anim calcmode="lin" valueType="num">
                                      <p:cBhvr additive="base">
                                        <p:cTn id="108" dur="500" fill="hold"/>
                                        <p:tgtEl>
                                          <p:spTgt spid="43"/>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46"/>
                                        </p:tgtEl>
                                        <p:attrNameLst>
                                          <p:attrName>style.visibility</p:attrName>
                                        </p:attrNameLst>
                                      </p:cBhvr>
                                      <p:to>
                                        <p:strVal val="visible"/>
                                      </p:to>
                                    </p:set>
                                    <p:anim calcmode="lin" valueType="num">
                                      <p:cBhvr additive="base">
                                        <p:cTn id="111" dur="500" fill="hold"/>
                                        <p:tgtEl>
                                          <p:spTgt spid="46"/>
                                        </p:tgtEl>
                                        <p:attrNameLst>
                                          <p:attrName>ppt_x</p:attrName>
                                        </p:attrNameLst>
                                      </p:cBhvr>
                                      <p:tavLst>
                                        <p:tav tm="0">
                                          <p:val>
                                            <p:strVal val="#ppt_x"/>
                                          </p:val>
                                        </p:tav>
                                        <p:tav tm="100000">
                                          <p:val>
                                            <p:strVal val="#ppt_x"/>
                                          </p:val>
                                        </p:tav>
                                      </p:tavLst>
                                    </p:anim>
                                    <p:anim calcmode="lin" valueType="num">
                                      <p:cBhvr additive="base">
                                        <p:cTn id="112" dur="500" fill="hold"/>
                                        <p:tgtEl>
                                          <p:spTgt spid="46"/>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37"/>
                                        </p:tgtEl>
                                        <p:attrNameLst>
                                          <p:attrName>style.visibility</p:attrName>
                                        </p:attrNameLst>
                                      </p:cBhvr>
                                      <p:to>
                                        <p:strVal val="visible"/>
                                      </p:to>
                                    </p:set>
                                    <p:anim calcmode="lin" valueType="num">
                                      <p:cBhvr additive="base">
                                        <p:cTn id="115" dur="500" fill="hold"/>
                                        <p:tgtEl>
                                          <p:spTgt spid="37"/>
                                        </p:tgtEl>
                                        <p:attrNameLst>
                                          <p:attrName>ppt_x</p:attrName>
                                        </p:attrNameLst>
                                      </p:cBhvr>
                                      <p:tavLst>
                                        <p:tav tm="0">
                                          <p:val>
                                            <p:strVal val="#ppt_x"/>
                                          </p:val>
                                        </p:tav>
                                        <p:tav tm="100000">
                                          <p:val>
                                            <p:strVal val="#ppt_x"/>
                                          </p:val>
                                        </p:tav>
                                      </p:tavLst>
                                    </p:anim>
                                    <p:anim calcmode="lin" valueType="num">
                                      <p:cBhvr additive="base">
                                        <p:cTn id="116" dur="500" fill="hold"/>
                                        <p:tgtEl>
                                          <p:spTgt spid="37"/>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47"/>
                                        </p:tgtEl>
                                        <p:attrNameLst>
                                          <p:attrName>style.visibility</p:attrName>
                                        </p:attrNameLst>
                                      </p:cBhvr>
                                      <p:to>
                                        <p:strVal val="visible"/>
                                      </p:to>
                                    </p:set>
                                    <p:anim calcmode="lin" valueType="num">
                                      <p:cBhvr additive="base">
                                        <p:cTn id="119" dur="500" fill="hold"/>
                                        <p:tgtEl>
                                          <p:spTgt spid="47"/>
                                        </p:tgtEl>
                                        <p:attrNameLst>
                                          <p:attrName>ppt_x</p:attrName>
                                        </p:attrNameLst>
                                      </p:cBhvr>
                                      <p:tavLst>
                                        <p:tav tm="0">
                                          <p:val>
                                            <p:strVal val="#ppt_x"/>
                                          </p:val>
                                        </p:tav>
                                        <p:tav tm="100000">
                                          <p:val>
                                            <p:strVal val="#ppt_x"/>
                                          </p:val>
                                        </p:tav>
                                      </p:tavLst>
                                    </p:anim>
                                    <p:anim calcmode="lin" valueType="num">
                                      <p:cBhvr additive="base">
                                        <p:cTn id="120" dur="500" fill="hold"/>
                                        <p:tgtEl>
                                          <p:spTgt spid="47"/>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fill="hold"/>
                                        <p:tgtEl>
                                          <p:spTgt spid="48"/>
                                        </p:tgtEl>
                                        <p:attrNameLst>
                                          <p:attrName>ppt_x</p:attrName>
                                        </p:attrNameLst>
                                      </p:cBhvr>
                                      <p:tavLst>
                                        <p:tav tm="0">
                                          <p:val>
                                            <p:strVal val="#ppt_x"/>
                                          </p:val>
                                        </p:tav>
                                        <p:tav tm="100000">
                                          <p:val>
                                            <p:strVal val="#ppt_x"/>
                                          </p:val>
                                        </p:tav>
                                      </p:tavLst>
                                    </p:anim>
                                    <p:anim calcmode="lin" valueType="num">
                                      <p:cBhvr additive="base">
                                        <p:cTn id="124" dur="500" fill="hold"/>
                                        <p:tgtEl>
                                          <p:spTgt spid="48"/>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fill="hold"/>
                                        <p:tgtEl>
                                          <p:spTgt spid="49"/>
                                        </p:tgtEl>
                                        <p:attrNameLst>
                                          <p:attrName>ppt_x</p:attrName>
                                        </p:attrNameLst>
                                      </p:cBhvr>
                                      <p:tavLst>
                                        <p:tav tm="0">
                                          <p:val>
                                            <p:strVal val="#ppt_x"/>
                                          </p:val>
                                        </p:tav>
                                        <p:tav tm="100000">
                                          <p:val>
                                            <p:strVal val="#ppt_x"/>
                                          </p:val>
                                        </p:tav>
                                      </p:tavLst>
                                    </p:anim>
                                    <p:anim calcmode="lin" valueType="num">
                                      <p:cBhvr additive="base">
                                        <p:cTn id="128" dur="500" fill="hold"/>
                                        <p:tgtEl>
                                          <p:spTgt spid="49"/>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fill="hold"/>
                                        <p:tgtEl>
                                          <p:spTgt spid="50"/>
                                        </p:tgtEl>
                                        <p:attrNameLst>
                                          <p:attrName>ppt_x</p:attrName>
                                        </p:attrNameLst>
                                      </p:cBhvr>
                                      <p:tavLst>
                                        <p:tav tm="0">
                                          <p:val>
                                            <p:strVal val="#ppt_x"/>
                                          </p:val>
                                        </p:tav>
                                        <p:tav tm="100000">
                                          <p:val>
                                            <p:strVal val="#ppt_x"/>
                                          </p:val>
                                        </p:tav>
                                      </p:tavLst>
                                    </p:anim>
                                    <p:anim calcmode="lin" valueType="num">
                                      <p:cBhvr additive="base">
                                        <p:cTn id="132" dur="500" fill="hold"/>
                                        <p:tgtEl>
                                          <p:spTgt spid="50"/>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51"/>
                                        </p:tgtEl>
                                        <p:attrNameLst>
                                          <p:attrName>style.visibility</p:attrName>
                                        </p:attrNameLst>
                                      </p:cBhvr>
                                      <p:to>
                                        <p:strVal val="visible"/>
                                      </p:to>
                                    </p:set>
                                    <p:anim calcmode="lin" valueType="num">
                                      <p:cBhvr additive="base">
                                        <p:cTn id="135" dur="500" fill="hold"/>
                                        <p:tgtEl>
                                          <p:spTgt spid="51"/>
                                        </p:tgtEl>
                                        <p:attrNameLst>
                                          <p:attrName>ppt_x</p:attrName>
                                        </p:attrNameLst>
                                      </p:cBhvr>
                                      <p:tavLst>
                                        <p:tav tm="0">
                                          <p:val>
                                            <p:strVal val="#ppt_x"/>
                                          </p:val>
                                        </p:tav>
                                        <p:tav tm="100000">
                                          <p:val>
                                            <p:strVal val="#ppt_x"/>
                                          </p:val>
                                        </p:tav>
                                      </p:tavLst>
                                    </p:anim>
                                    <p:anim calcmode="lin" valueType="num">
                                      <p:cBhvr additive="base">
                                        <p:cTn id="136" dur="500" fill="hold"/>
                                        <p:tgtEl>
                                          <p:spTgt spid="51"/>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52"/>
                                        </p:tgtEl>
                                        <p:attrNameLst>
                                          <p:attrName>style.visibility</p:attrName>
                                        </p:attrNameLst>
                                      </p:cBhvr>
                                      <p:to>
                                        <p:strVal val="visible"/>
                                      </p:to>
                                    </p:set>
                                    <p:anim calcmode="lin" valueType="num">
                                      <p:cBhvr additive="base">
                                        <p:cTn id="139" dur="500" fill="hold"/>
                                        <p:tgtEl>
                                          <p:spTgt spid="52"/>
                                        </p:tgtEl>
                                        <p:attrNameLst>
                                          <p:attrName>ppt_x</p:attrName>
                                        </p:attrNameLst>
                                      </p:cBhvr>
                                      <p:tavLst>
                                        <p:tav tm="0">
                                          <p:val>
                                            <p:strVal val="#ppt_x"/>
                                          </p:val>
                                        </p:tav>
                                        <p:tav tm="100000">
                                          <p:val>
                                            <p:strVal val="#ppt_x"/>
                                          </p:val>
                                        </p:tav>
                                      </p:tavLst>
                                    </p:anim>
                                    <p:anim calcmode="lin" valueType="num">
                                      <p:cBhvr additive="base">
                                        <p:cTn id="140" dur="500" fill="hold"/>
                                        <p:tgtEl>
                                          <p:spTgt spid="52"/>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53"/>
                                        </p:tgtEl>
                                        <p:attrNameLst>
                                          <p:attrName>style.visibility</p:attrName>
                                        </p:attrNameLst>
                                      </p:cBhvr>
                                      <p:to>
                                        <p:strVal val="visible"/>
                                      </p:to>
                                    </p:set>
                                    <p:anim calcmode="lin" valueType="num">
                                      <p:cBhvr additive="base">
                                        <p:cTn id="143" dur="500" fill="hold"/>
                                        <p:tgtEl>
                                          <p:spTgt spid="53"/>
                                        </p:tgtEl>
                                        <p:attrNameLst>
                                          <p:attrName>ppt_x</p:attrName>
                                        </p:attrNameLst>
                                      </p:cBhvr>
                                      <p:tavLst>
                                        <p:tav tm="0">
                                          <p:val>
                                            <p:strVal val="#ppt_x"/>
                                          </p:val>
                                        </p:tav>
                                        <p:tav tm="100000">
                                          <p:val>
                                            <p:strVal val="#ppt_x"/>
                                          </p:val>
                                        </p:tav>
                                      </p:tavLst>
                                    </p:anim>
                                    <p:anim calcmode="lin" valueType="num">
                                      <p:cBhvr additive="base">
                                        <p:cTn id="144" dur="500" fill="hold"/>
                                        <p:tgtEl>
                                          <p:spTgt spid="53"/>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54"/>
                                        </p:tgtEl>
                                        <p:attrNameLst>
                                          <p:attrName>style.visibility</p:attrName>
                                        </p:attrNameLst>
                                      </p:cBhvr>
                                      <p:to>
                                        <p:strVal val="visible"/>
                                      </p:to>
                                    </p:set>
                                    <p:anim calcmode="lin" valueType="num">
                                      <p:cBhvr additive="base">
                                        <p:cTn id="147" dur="500" fill="hold"/>
                                        <p:tgtEl>
                                          <p:spTgt spid="54"/>
                                        </p:tgtEl>
                                        <p:attrNameLst>
                                          <p:attrName>ppt_x</p:attrName>
                                        </p:attrNameLst>
                                      </p:cBhvr>
                                      <p:tavLst>
                                        <p:tav tm="0">
                                          <p:val>
                                            <p:strVal val="#ppt_x"/>
                                          </p:val>
                                        </p:tav>
                                        <p:tav tm="100000">
                                          <p:val>
                                            <p:strVal val="#ppt_x"/>
                                          </p:val>
                                        </p:tav>
                                      </p:tavLst>
                                    </p:anim>
                                    <p:anim calcmode="lin" valueType="num">
                                      <p:cBhvr additive="base">
                                        <p:cTn id="148" dur="500" fill="hold"/>
                                        <p:tgtEl>
                                          <p:spTgt spid="54"/>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55"/>
                                        </p:tgtEl>
                                        <p:attrNameLst>
                                          <p:attrName>style.visibility</p:attrName>
                                        </p:attrNameLst>
                                      </p:cBhvr>
                                      <p:to>
                                        <p:strVal val="visible"/>
                                      </p:to>
                                    </p:set>
                                    <p:anim calcmode="lin" valueType="num">
                                      <p:cBhvr additive="base">
                                        <p:cTn id="151" dur="500" fill="hold"/>
                                        <p:tgtEl>
                                          <p:spTgt spid="55"/>
                                        </p:tgtEl>
                                        <p:attrNameLst>
                                          <p:attrName>ppt_x</p:attrName>
                                        </p:attrNameLst>
                                      </p:cBhvr>
                                      <p:tavLst>
                                        <p:tav tm="0">
                                          <p:val>
                                            <p:strVal val="#ppt_x"/>
                                          </p:val>
                                        </p:tav>
                                        <p:tav tm="100000">
                                          <p:val>
                                            <p:strVal val="#ppt_x"/>
                                          </p:val>
                                        </p:tav>
                                      </p:tavLst>
                                    </p:anim>
                                    <p:anim calcmode="lin" valueType="num">
                                      <p:cBhvr additive="base">
                                        <p:cTn id="152" dur="500" fill="hold"/>
                                        <p:tgtEl>
                                          <p:spTgt spid="55"/>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56"/>
                                        </p:tgtEl>
                                        <p:attrNameLst>
                                          <p:attrName>style.visibility</p:attrName>
                                        </p:attrNameLst>
                                      </p:cBhvr>
                                      <p:to>
                                        <p:strVal val="visible"/>
                                      </p:to>
                                    </p:set>
                                    <p:anim calcmode="lin" valueType="num">
                                      <p:cBhvr additive="base">
                                        <p:cTn id="155" dur="500" fill="hold"/>
                                        <p:tgtEl>
                                          <p:spTgt spid="56"/>
                                        </p:tgtEl>
                                        <p:attrNameLst>
                                          <p:attrName>ppt_x</p:attrName>
                                        </p:attrNameLst>
                                      </p:cBhvr>
                                      <p:tavLst>
                                        <p:tav tm="0">
                                          <p:val>
                                            <p:strVal val="#ppt_x"/>
                                          </p:val>
                                        </p:tav>
                                        <p:tav tm="100000">
                                          <p:val>
                                            <p:strVal val="#ppt_x"/>
                                          </p:val>
                                        </p:tav>
                                      </p:tavLst>
                                    </p:anim>
                                    <p:anim calcmode="lin" valueType="num">
                                      <p:cBhvr additive="base">
                                        <p:cTn id="156" dur="500" fill="hold"/>
                                        <p:tgtEl>
                                          <p:spTgt spid="56"/>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57"/>
                                        </p:tgtEl>
                                        <p:attrNameLst>
                                          <p:attrName>style.visibility</p:attrName>
                                        </p:attrNameLst>
                                      </p:cBhvr>
                                      <p:to>
                                        <p:strVal val="visible"/>
                                      </p:to>
                                    </p:set>
                                    <p:anim calcmode="lin" valueType="num">
                                      <p:cBhvr additive="base">
                                        <p:cTn id="159" dur="500" fill="hold"/>
                                        <p:tgtEl>
                                          <p:spTgt spid="57"/>
                                        </p:tgtEl>
                                        <p:attrNameLst>
                                          <p:attrName>ppt_x</p:attrName>
                                        </p:attrNameLst>
                                      </p:cBhvr>
                                      <p:tavLst>
                                        <p:tav tm="0">
                                          <p:val>
                                            <p:strVal val="#ppt_x"/>
                                          </p:val>
                                        </p:tav>
                                        <p:tav tm="100000">
                                          <p:val>
                                            <p:strVal val="#ppt_x"/>
                                          </p:val>
                                        </p:tav>
                                      </p:tavLst>
                                    </p:anim>
                                    <p:anim calcmode="lin" valueType="num">
                                      <p:cBhvr additive="base">
                                        <p:cTn id="160"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7" grpId="0"/>
      <p:bldP spid="72" grpId="0"/>
      <p:bldP spid="73" grpId="0"/>
      <p:bldP spid="74" grpId="0"/>
      <p:bldP spid="75" grpId="0" animBg="1"/>
      <p:bldP spid="95" grpId="0" animBg="1"/>
      <p:bldP spid="96" grpId="0" animBg="1"/>
      <p:bldP spid="100" grpId="0"/>
      <p:bldP spid="101" grpId="0"/>
      <p:bldP spid="102" grpId="0"/>
      <p:bldP spid="103" grpId="0"/>
      <p:bldP spid="104" grpId="0"/>
      <p:bldP spid="105" grpId="0"/>
      <p:bldP spid="106" grpId="0" animBg="1"/>
      <p:bldP spid="107" grpId="0" animBg="1"/>
      <p:bldP spid="108" grpId="0" animBg="1"/>
      <p:bldP spid="35" grpId="0" animBg="1"/>
      <p:bldP spid="41" grpId="0" animBg="1"/>
      <p:bldP spid="38" grpId="0" animBg="1"/>
      <p:bldP spid="39" grpId="0"/>
      <p:bldP spid="40" grpId="0"/>
      <p:bldP spid="42" grpId="0"/>
      <p:bldP spid="43" grpId="0"/>
      <p:bldP spid="46" grpId="0"/>
      <p:bldP spid="37" grpId="0"/>
      <p:bldP spid="47" grpId="0"/>
      <p:bldP spid="48" grpId="0"/>
      <p:bldP spid="49" grpId="0"/>
      <p:bldP spid="50" grpId="0"/>
      <p:bldP spid="51" grpId="0"/>
      <p:bldP spid="52" grpId="0"/>
      <p:bldP spid="53" grpId="0"/>
      <p:bldP spid="54" grpId="0" animBg="1"/>
      <p:bldP spid="55" grpId="0"/>
      <p:bldP spid="56"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pieren 23"/>
          <p:cNvGrpSpPr/>
          <p:nvPr/>
        </p:nvGrpSpPr>
        <p:grpSpPr>
          <a:xfrm>
            <a:off x="2043038" y="4453619"/>
            <a:ext cx="4764828" cy="5537192"/>
            <a:chOff x="4930064" y="4434278"/>
            <a:chExt cx="4764828" cy="5537192"/>
          </a:xfrm>
        </p:grpSpPr>
        <p:sp>
          <p:nvSpPr>
            <p:cNvPr id="25" name="Ellipse 24"/>
            <p:cNvSpPr/>
            <p:nvPr/>
          </p:nvSpPr>
          <p:spPr>
            <a:xfrm rot="5422425">
              <a:off x="5851642" y="4434279"/>
              <a:ext cx="2856167" cy="2856165"/>
            </a:xfrm>
            <a:prstGeom prst="ellipse">
              <a:avLst/>
            </a:prstGeom>
            <a:blipFill dpi="0" rotWithShape="0">
              <a:blip r:embed="rId3"/>
              <a:srcRect/>
              <a:stretch>
                <a:fillRect l="-25000" r="-25000"/>
              </a:stretch>
            </a:blip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6">
                <a:solidFill>
                  <a:schemeClr val="bg2">
                    <a:lumMod val="50000"/>
                  </a:schemeClr>
                </a:solidFill>
                <a:latin typeface="+mj-lt"/>
              </a:endParaRPr>
            </a:p>
          </p:txBody>
        </p:sp>
        <p:sp>
          <p:nvSpPr>
            <p:cNvPr id="26" name="Ellipse 25"/>
            <p:cNvSpPr/>
            <p:nvPr/>
          </p:nvSpPr>
          <p:spPr>
            <a:xfrm>
              <a:off x="6799525" y="7795156"/>
              <a:ext cx="830204" cy="83020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500" dirty="0">
                  <a:solidFill>
                    <a:schemeClr val="bg1"/>
                  </a:solidFill>
                  <a:latin typeface="+mj-lt"/>
                </a:rPr>
                <a:t>01</a:t>
              </a:r>
            </a:p>
          </p:txBody>
        </p:sp>
        <p:sp>
          <p:nvSpPr>
            <p:cNvPr id="27" name="Textfeld 26"/>
            <p:cNvSpPr txBox="1"/>
            <p:nvPr/>
          </p:nvSpPr>
          <p:spPr>
            <a:xfrm>
              <a:off x="4930064" y="8956064"/>
              <a:ext cx="4764828" cy="1015406"/>
            </a:xfrm>
            <a:prstGeom prst="rect">
              <a:avLst/>
            </a:prstGeom>
            <a:noFill/>
          </p:spPr>
          <p:txBody>
            <a:bodyPr wrap="square" rtlCol="0">
              <a:spAutoFit/>
            </a:bodyPr>
            <a:lstStyle/>
            <a:p>
              <a:pPr algn="ctr"/>
              <a:r>
                <a:rPr lang="tr-TR" sz="2999" dirty="0">
                  <a:latin typeface="+mj-lt"/>
                </a:rPr>
                <a:t>Adana Hacı Sabancı</a:t>
              </a:r>
              <a:r>
                <a:rPr lang="de-DE" sz="2999" dirty="0">
                  <a:latin typeface="+mj-lt"/>
                </a:rPr>
                <a:t> </a:t>
              </a:r>
              <a:r>
                <a:rPr lang="de-DE" sz="2999" b="1" dirty="0">
                  <a:latin typeface="+mj-lt"/>
                </a:rPr>
                <a:t>O</a:t>
              </a:r>
              <a:r>
                <a:rPr lang="tr-TR" sz="2999" b="1" dirty="0" err="1">
                  <a:latin typeface="+mj-lt"/>
                </a:rPr>
                <a:t>rganize</a:t>
              </a:r>
              <a:r>
                <a:rPr lang="tr-TR" sz="2999" b="1" dirty="0">
                  <a:latin typeface="+mj-lt"/>
                </a:rPr>
                <a:t> Sanayi Bölgesi</a:t>
              </a:r>
              <a:endParaRPr lang="de-DE" sz="2999" b="1" dirty="0">
                <a:latin typeface="+mj-lt"/>
              </a:endParaRPr>
            </a:p>
          </p:txBody>
        </p:sp>
      </p:grpSp>
      <p:grpSp>
        <p:nvGrpSpPr>
          <p:cNvPr id="30" name="Gruppieren 29"/>
          <p:cNvGrpSpPr/>
          <p:nvPr/>
        </p:nvGrpSpPr>
        <p:grpSpPr>
          <a:xfrm>
            <a:off x="9793161" y="4462905"/>
            <a:ext cx="4764828" cy="5537192"/>
            <a:chOff x="9852157" y="4434278"/>
            <a:chExt cx="4764828" cy="5537192"/>
          </a:xfrm>
        </p:grpSpPr>
        <p:sp>
          <p:nvSpPr>
            <p:cNvPr id="31" name="Ellipse 30"/>
            <p:cNvSpPr/>
            <p:nvPr/>
          </p:nvSpPr>
          <p:spPr>
            <a:xfrm rot="5422425">
              <a:off x="10760547" y="4434279"/>
              <a:ext cx="2856167" cy="2856165"/>
            </a:xfrm>
            <a:prstGeom prst="ellipse">
              <a:avLst/>
            </a:prstGeom>
            <a:blipFill dpi="0" rotWithShape="0">
              <a:blip r:embed="rId3"/>
              <a:srcRect/>
              <a:stretch>
                <a:fillRect l="-25000" r="-25000"/>
              </a:stretch>
            </a:blip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6">
                <a:solidFill>
                  <a:schemeClr val="bg2">
                    <a:lumMod val="50000"/>
                  </a:schemeClr>
                </a:solidFill>
                <a:latin typeface="+mj-lt"/>
              </a:endParaRPr>
            </a:p>
          </p:txBody>
        </p:sp>
        <p:sp>
          <p:nvSpPr>
            <p:cNvPr id="32" name="Ellipse 31"/>
            <p:cNvSpPr/>
            <p:nvPr/>
          </p:nvSpPr>
          <p:spPr>
            <a:xfrm>
              <a:off x="11743700" y="775678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500">
                  <a:solidFill>
                    <a:schemeClr val="bg1"/>
                  </a:solidFill>
                  <a:latin typeface="+mj-lt"/>
                </a:rPr>
                <a:t>02</a:t>
              </a:r>
            </a:p>
          </p:txBody>
        </p:sp>
        <p:sp>
          <p:nvSpPr>
            <p:cNvPr id="33" name="Textfeld 32"/>
            <p:cNvSpPr txBox="1"/>
            <p:nvPr/>
          </p:nvSpPr>
          <p:spPr>
            <a:xfrm>
              <a:off x="9852157" y="8956064"/>
              <a:ext cx="4764828" cy="1015406"/>
            </a:xfrm>
            <a:prstGeom prst="rect">
              <a:avLst/>
            </a:prstGeom>
            <a:noFill/>
          </p:spPr>
          <p:txBody>
            <a:bodyPr wrap="square" rtlCol="0">
              <a:spAutoFit/>
            </a:bodyPr>
            <a:lstStyle/>
            <a:p>
              <a:pPr algn="ctr"/>
              <a:r>
                <a:rPr lang="tr-TR" sz="2999" dirty="0">
                  <a:latin typeface="+mj-lt"/>
                </a:rPr>
                <a:t>Osmaniye</a:t>
              </a:r>
              <a:r>
                <a:rPr lang="de-DE" sz="2999" dirty="0">
                  <a:latin typeface="+mj-lt"/>
                </a:rPr>
                <a:t> </a:t>
              </a:r>
              <a:r>
                <a:rPr lang="tr-TR" sz="2999" b="1" dirty="0">
                  <a:latin typeface="+mj-lt"/>
                </a:rPr>
                <a:t>Organize Sanayi Bölgesi</a:t>
              </a:r>
              <a:endParaRPr lang="de-DE" sz="2999" b="1" dirty="0">
                <a:latin typeface="+mj-lt"/>
              </a:endParaRPr>
            </a:p>
          </p:txBody>
        </p:sp>
      </p:grpSp>
      <p:grpSp>
        <p:nvGrpSpPr>
          <p:cNvPr id="36" name="Gruppieren 35"/>
          <p:cNvGrpSpPr/>
          <p:nvPr/>
        </p:nvGrpSpPr>
        <p:grpSpPr>
          <a:xfrm>
            <a:off x="16997809" y="4469869"/>
            <a:ext cx="4764828" cy="5530228"/>
            <a:chOff x="14646482" y="4441242"/>
            <a:chExt cx="4764828" cy="5530228"/>
          </a:xfrm>
        </p:grpSpPr>
        <p:sp>
          <p:nvSpPr>
            <p:cNvPr id="37" name="Ellipse 36"/>
            <p:cNvSpPr/>
            <p:nvPr/>
          </p:nvSpPr>
          <p:spPr>
            <a:xfrm rot="5422425">
              <a:off x="15551462" y="4441243"/>
              <a:ext cx="2856167" cy="2856165"/>
            </a:xfrm>
            <a:prstGeom prst="ellipse">
              <a:avLst/>
            </a:prstGeom>
            <a:blipFill dpi="0" rotWithShape="0">
              <a:blip r:embed="rId3"/>
              <a:srcRect/>
              <a:stretch>
                <a:fillRect l="-25000" r="-25000"/>
              </a:stretch>
            </a:blip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6">
                <a:solidFill>
                  <a:schemeClr val="bg2">
                    <a:lumMod val="50000"/>
                  </a:schemeClr>
                </a:solidFill>
                <a:latin typeface="+mj-lt"/>
              </a:endParaRPr>
            </a:p>
          </p:txBody>
        </p:sp>
        <p:sp>
          <p:nvSpPr>
            <p:cNvPr id="38" name="Ellipse 37"/>
            <p:cNvSpPr/>
            <p:nvPr/>
          </p:nvSpPr>
          <p:spPr>
            <a:xfrm>
              <a:off x="16529862" y="7795156"/>
              <a:ext cx="830204" cy="83020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500">
                  <a:solidFill>
                    <a:schemeClr val="bg1"/>
                  </a:solidFill>
                  <a:latin typeface="+mj-lt"/>
                </a:rPr>
                <a:t>03</a:t>
              </a:r>
            </a:p>
          </p:txBody>
        </p:sp>
        <p:sp>
          <p:nvSpPr>
            <p:cNvPr id="39" name="Textfeld 38"/>
            <p:cNvSpPr txBox="1"/>
            <p:nvPr/>
          </p:nvSpPr>
          <p:spPr>
            <a:xfrm>
              <a:off x="14646482" y="8956064"/>
              <a:ext cx="4764828" cy="1015406"/>
            </a:xfrm>
            <a:prstGeom prst="rect">
              <a:avLst/>
            </a:prstGeom>
            <a:noFill/>
          </p:spPr>
          <p:txBody>
            <a:bodyPr wrap="square" rtlCol="0">
              <a:spAutoFit/>
            </a:bodyPr>
            <a:lstStyle/>
            <a:p>
              <a:pPr algn="ctr"/>
              <a:r>
                <a:rPr lang="tr-TR" sz="2999" dirty="0">
                  <a:latin typeface="+mj-lt"/>
                </a:rPr>
                <a:t>Çorum</a:t>
              </a:r>
              <a:r>
                <a:rPr lang="de-DE" sz="2999" dirty="0">
                  <a:latin typeface="+mj-lt"/>
                </a:rPr>
                <a:t> </a:t>
              </a:r>
              <a:r>
                <a:rPr lang="tr-TR" sz="2999" b="1" dirty="0">
                  <a:latin typeface="+mj-lt"/>
                </a:rPr>
                <a:t>Organize Sanayi Bölgesi</a:t>
              </a:r>
              <a:endParaRPr lang="de-DE" sz="2999" b="1" dirty="0">
                <a:latin typeface="+mj-lt"/>
              </a:endParaRPr>
            </a:p>
          </p:txBody>
        </p:sp>
      </p:grpSp>
      <p:sp>
        <p:nvSpPr>
          <p:cNvPr id="50"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51" name="Textfeld 50"/>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Projelerimiz</a:t>
            </a:r>
            <a:endParaRPr lang="de-DE" sz="2500" dirty="0">
              <a:latin typeface="Calibri Light" panose="020F0302020204030204" pitchFamily="34" charset="0"/>
            </a:endParaRPr>
          </a:p>
        </p:txBody>
      </p:sp>
      <p:sp>
        <p:nvSpPr>
          <p:cNvPr id="52" name="Textfeld 51"/>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21</a:t>
            </a:fld>
            <a:endParaRPr lang="de-DE" sz="4000" b="1">
              <a:solidFill>
                <a:schemeClr val="accent3"/>
              </a:solidFill>
              <a:latin typeface="Century Gothic" panose="020B0502020202020204" pitchFamily="34" charset="0"/>
            </a:endParaRPr>
          </a:p>
        </p:txBody>
      </p:sp>
      <p:cxnSp>
        <p:nvCxnSpPr>
          <p:cNvPr id="53" name="Gerader Verbinder 52"/>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 name="Gerader Verbinder 53"/>
          <p:cNvCxnSpPr>
            <a:cxnSpLocks/>
          </p:cNvCxnSpPr>
          <p:nvPr/>
        </p:nvCxnSpPr>
        <p:spPr>
          <a:xfrm>
            <a:off x="6951454" y="3628103"/>
            <a:ext cx="0" cy="64597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5" name="Gerader Verbinder 54"/>
          <p:cNvCxnSpPr/>
          <p:nvPr/>
        </p:nvCxnSpPr>
        <p:spPr>
          <a:xfrm>
            <a:off x="15768172" y="3628103"/>
            <a:ext cx="0" cy="64597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Textfeld 26">
            <a:extLst>
              <a:ext uri="{FF2B5EF4-FFF2-40B4-BE49-F238E27FC236}">
                <a16:creationId xmlns:a16="http://schemas.microsoft.com/office/drawing/2014/main" id="{F22AADE2-847F-46AA-821F-18F1105BF9E0}"/>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35" name="Textfeld 30">
            <a:extLst>
              <a:ext uri="{FF2B5EF4-FFF2-40B4-BE49-F238E27FC236}">
                <a16:creationId xmlns:a16="http://schemas.microsoft.com/office/drawing/2014/main" id="{39E5E16D-E5E5-4DCA-954E-C23A118753B7}"/>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1" name="Resim 40">
            <a:extLst>
              <a:ext uri="{FF2B5EF4-FFF2-40B4-BE49-F238E27FC236}">
                <a16:creationId xmlns:a16="http://schemas.microsoft.com/office/drawing/2014/main" id="{C8209559-71CC-45F4-BA5F-B1736DC35A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pic>
        <p:nvPicPr>
          <p:cNvPr id="44" name="Resim 43">
            <a:extLst>
              <a:ext uri="{FF2B5EF4-FFF2-40B4-BE49-F238E27FC236}">
                <a16:creationId xmlns:a16="http://schemas.microsoft.com/office/drawing/2014/main" id="{D68CC5A7-BE8C-431E-92CC-CC121562B93E}"/>
              </a:ext>
            </a:extLst>
          </p:cNvPr>
          <p:cNvPicPr>
            <a:picLocks noChangeAspect="1"/>
          </p:cNvPicPr>
          <p:nvPr/>
        </p:nvPicPr>
        <p:blipFill>
          <a:blip r:embed="rId5"/>
          <a:stretch>
            <a:fillRect/>
          </a:stretch>
        </p:blipFill>
        <p:spPr>
          <a:xfrm>
            <a:off x="18384592" y="5023911"/>
            <a:ext cx="1949609" cy="1680697"/>
          </a:xfrm>
          <a:prstGeom prst="rect">
            <a:avLst/>
          </a:prstGeom>
          <a:ln>
            <a:noFill/>
          </a:ln>
          <a:effectLst>
            <a:softEdge rad="112500"/>
          </a:effectLst>
        </p:spPr>
      </p:pic>
      <p:pic>
        <p:nvPicPr>
          <p:cNvPr id="45" name="Resim 44">
            <a:extLst>
              <a:ext uri="{FF2B5EF4-FFF2-40B4-BE49-F238E27FC236}">
                <a16:creationId xmlns:a16="http://schemas.microsoft.com/office/drawing/2014/main" id="{F364DE6F-B749-4B17-9873-4456F486D597}"/>
              </a:ext>
            </a:extLst>
          </p:cNvPr>
          <p:cNvPicPr>
            <a:picLocks noChangeAspect="1"/>
          </p:cNvPicPr>
          <p:nvPr/>
        </p:nvPicPr>
        <p:blipFill>
          <a:blip r:embed="rId6"/>
          <a:stretch>
            <a:fillRect/>
          </a:stretch>
        </p:blipFill>
        <p:spPr>
          <a:xfrm>
            <a:off x="10932810" y="5059857"/>
            <a:ext cx="2466667" cy="1676190"/>
          </a:xfrm>
          <a:prstGeom prst="rect">
            <a:avLst/>
          </a:prstGeom>
          <a:ln>
            <a:noFill/>
          </a:ln>
          <a:effectLst>
            <a:softEdge rad="112500"/>
          </a:effectLst>
        </p:spPr>
      </p:pic>
      <p:pic>
        <p:nvPicPr>
          <p:cNvPr id="46" name="Resim 45">
            <a:extLst>
              <a:ext uri="{FF2B5EF4-FFF2-40B4-BE49-F238E27FC236}">
                <a16:creationId xmlns:a16="http://schemas.microsoft.com/office/drawing/2014/main" id="{6C1D38EC-2B42-4364-B932-B1298BB8316A}"/>
              </a:ext>
            </a:extLst>
          </p:cNvPr>
          <p:cNvPicPr>
            <a:picLocks noChangeAspect="1"/>
          </p:cNvPicPr>
          <p:nvPr/>
        </p:nvPicPr>
        <p:blipFill>
          <a:blip r:embed="rId7"/>
          <a:stretch>
            <a:fillRect/>
          </a:stretch>
        </p:blipFill>
        <p:spPr>
          <a:xfrm>
            <a:off x="3148866" y="5185654"/>
            <a:ext cx="2437287" cy="1247229"/>
          </a:xfrm>
          <a:prstGeom prst="rect">
            <a:avLst/>
          </a:prstGeom>
          <a:ln>
            <a:noFill/>
          </a:ln>
          <a:effectLst>
            <a:softEdge rad="112500"/>
          </a:effectLst>
        </p:spPr>
      </p:pic>
      <p:sp>
        <p:nvSpPr>
          <p:cNvPr id="47" name="Textfeld 26">
            <a:extLst>
              <a:ext uri="{FF2B5EF4-FFF2-40B4-BE49-F238E27FC236}">
                <a16:creationId xmlns:a16="http://schemas.microsoft.com/office/drawing/2014/main" id="{1930B40D-A6AA-47B7-97CA-C4DA71607190}"/>
              </a:ext>
            </a:extLst>
          </p:cNvPr>
          <p:cNvSpPr txBox="1"/>
          <p:nvPr/>
        </p:nvSpPr>
        <p:spPr>
          <a:xfrm>
            <a:off x="1758953" y="2148346"/>
            <a:ext cx="20804466" cy="553870"/>
          </a:xfrm>
          <a:prstGeom prst="rect">
            <a:avLst/>
          </a:prstGeom>
          <a:noFill/>
        </p:spPr>
        <p:txBody>
          <a:bodyPr wrap="square" rtlCol="0">
            <a:spAutoFit/>
          </a:bodyPr>
          <a:lstStyle/>
          <a:p>
            <a:pPr algn="ctr"/>
            <a:r>
              <a:rPr lang="tr-TR" sz="2999" dirty="0">
                <a:latin typeface="+mj-lt"/>
              </a:rPr>
              <a:t>Örnek</a:t>
            </a:r>
            <a:r>
              <a:rPr lang="de-DE" sz="2999" dirty="0">
                <a:latin typeface="+mj-lt"/>
              </a:rPr>
              <a:t> </a:t>
            </a:r>
            <a:r>
              <a:rPr lang="de-DE" sz="2999" b="1" dirty="0">
                <a:latin typeface="+mj-lt"/>
              </a:rPr>
              <a:t>O</a:t>
            </a:r>
            <a:r>
              <a:rPr lang="tr-TR" sz="2999" b="1" dirty="0" err="1">
                <a:latin typeface="+mj-lt"/>
              </a:rPr>
              <a:t>rganize</a:t>
            </a:r>
            <a:r>
              <a:rPr lang="tr-TR" sz="2999" b="1" dirty="0">
                <a:latin typeface="+mj-lt"/>
              </a:rPr>
              <a:t> Sanayi Bölgesi </a:t>
            </a:r>
            <a:r>
              <a:rPr lang="tr-TR" sz="2999" dirty="0">
                <a:latin typeface="+mj-lt"/>
              </a:rPr>
              <a:t>Projelerimiz</a:t>
            </a:r>
            <a:endParaRPr lang="de-DE" sz="2999" dirty="0">
              <a:latin typeface="+mj-lt"/>
            </a:endParaRPr>
          </a:p>
        </p:txBody>
      </p:sp>
      <p:sp>
        <p:nvSpPr>
          <p:cNvPr id="28" name="Textfeld 35">
            <a:extLst>
              <a:ext uri="{FF2B5EF4-FFF2-40B4-BE49-F238E27FC236}">
                <a16:creationId xmlns:a16="http://schemas.microsoft.com/office/drawing/2014/main" id="{EF38142A-A662-4E70-A2A7-E4E2E836E709}"/>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1106947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ppt_x"/>
                                          </p:val>
                                        </p:tav>
                                        <p:tav tm="100000">
                                          <p:val>
                                            <p:strVal val="#ppt_x"/>
                                          </p:val>
                                        </p:tav>
                                      </p:tavLst>
                                    </p:anim>
                                    <p:anim calcmode="lin" valueType="num">
                                      <p:cBhvr additive="base">
                                        <p:cTn id="24" dur="500" fill="hold"/>
                                        <p:tgtEl>
                                          <p:spTgt spid="5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ppt_x"/>
                                          </p:val>
                                        </p:tav>
                                        <p:tav tm="100000">
                                          <p:val>
                                            <p:strVal val="#ppt_x"/>
                                          </p:val>
                                        </p:tav>
                                      </p:tavLst>
                                    </p:anim>
                                    <p:anim calcmode="lin" valueType="num">
                                      <p:cBhvr additive="base">
                                        <p:cTn id="28" dur="500" fill="hold"/>
                                        <p:tgtEl>
                                          <p:spTgt spid="5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ppt_x"/>
                                          </p:val>
                                        </p:tav>
                                        <p:tav tm="100000">
                                          <p:val>
                                            <p:strVal val="#ppt_x"/>
                                          </p:val>
                                        </p:tav>
                                      </p:tavLst>
                                    </p:anim>
                                    <p:anim calcmode="lin" valueType="num">
                                      <p:cBhvr additive="base">
                                        <p:cTn id="32" dur="500" fill="hold"/>
                                        <p:tgtEl>
                                          <p:spTgt spid="5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500" fill="hold"/>
                                        <p:tgtEl>
                                          <p:spTgt spid="54"/>
                                        </p:tgtEl>
                                        <p:attrNameLst>
                                          <p:attrName>ppt_x</p:attrName>
                                        </p:attrNameLst>
                                      </p:cBhvr>
                                      <p:tavLst>
                                        <p:tav tm="0">
                                          <p:val>
                                            <p:strVal val="#ppt_x"/>
                                          </p:val>
                                        </p:tav>
                                        <p:tav tm="100000">
                                          <p:val>
                                            <p:strVal val="#ppt_x"/>
                                          </p:val>
                                        </p:tav>
                                      </p:tavLst>
                                    </p:anim>
                                    <p:anim calcmode="lin" valueType="num">
                                      <p:cBhvr additive="base">
                                        <p:cTn id="36" dur="500" fill="hold"/>
                                        <p:tgtEl>
                                          <p:spTgt spid="5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55"/>
                                        </p:tgtEl>
                                        <p:attrNameLst>
                                          <p:attrName>style.visibility</p:attrName>
                                        </p:attrNameLst>
                                      </p:cBhvr>
                                      <p:to>
                                        <p:strVal val="visible"/>
                                      </p:to>
                                    </p:set>
                                    <p:anim calcmode="lin" valueType="num">
                                      <p:cBhvr additive="base">
                                        <p:cTn id="39" dur="500" fill="hold"/>
                                        <p:tgtEl>
                                          <p:spTgt spid="55"/>
                                        </p:tgtEl>
                                        <p:attrNameLst>
                                          <p:attrName>ppt_x</p:attrName>
                                        </p:attrNameLst>
                                      </p:cBhvr>
                                      <p:tavLst>
                                        <p:tav tm="0">
                                          <p:val>
                                            <p:strVal val="#ppt_x"/>
                                          </p:val>
                                        </p:tav>
                                        <p:tav tm="100000">
                                          <p:val>
                                            <p:strVal val="#ppt_x"/>
                                          </p:val>
                                        </p:tav>
                                      </p:tavLst>
                                    </p:anim>
                                    <p:anim calcmode="lin" valueType="num">
                                      <p:cBhvr additive="base">
                                        <p:cTn id="40" dur="500" fill="hold"/>
                                        <p:tgtEl>
                                          <p:spTgt spid="5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ppt_x"/>
                                          </p:val>
                                        </p:tav>
                                        <p:tav tm="100000">
                                          <p:val>
                                            <p:strVal val="#ppt_x"/>
                                          </p:val>
                                        </p:tav>
                                      </p:tavLst>
                                    </p:anim>
                                    <p:anim calcmode="lin" valueType="num">
                                      <p:cBhvr additive="base">
                                        <p:cTn id="5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P spid="29" grpId="0"/>
      <p:bldP spid="35"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pieren 23"/>
          <p:cNvGrpSpPr/>
          <p:nvPr/>
        </p:nvGrpSpPr>
        <p:grpSpPr>
          <a:xfrm>
            <a:off x="2043038" y="4453619"/>
            <a:ext cx="4764828" cy="5537192"/>
            <a:chOff x="4930064" y="4434278"/>
            <a:chExt cx="4764828" cy="5537192"/>
          </a:xfrm>
        </p:grpSpPr>
        <p:sp>
          <p:nvSpPr>
            <p:cNvPr id="25" name="Ellipse 24"/>
            <p:cNvSpPr/>
            <p:nvPr/>
          </p:nvSpPr>
          <p:spPr>
            <a:xfrm rot="5422425">
              <a:off x="5851642" y="4434279"/>
              <a:ext cx="2856167" cy="2856165"/>
            </a:xfrm>
            <a:prstGeom prst="ellipse">
              <a:avLst/>
            </a:prstGeom>
            <a:blipFill dpi="0" rotWithShape="0">
              <a:blip r:embed="rId3"/>
              <a:srcRect/>
              <a:stretch>
                <a:fillRect l="-25000" r="-25000"/>
              </a:stretch>
            </a:blip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6">
                <a:solidFill>
                  <a:schemeClr val="bg2">
                    <a:lumMod val="50000"/>
                  </a:schemeClr>
                </a:solidFill>
                <a:latin typeface="+mj-lt"/>
              </a:endParaRPr>
            </a:p>
          </p:txBody>
        </p:sp>
        <p:sp>
          <p:nvSpPr>
            <p:cNvPr id="26" name="Ellipse 25"/>
            <p:cNvSpPr/>
            <p:nvPr/>
          </p:nvSpPr>
          <p:spPr>
            <a:xfrm>
              <a:off x="6799525" y="7795156"/>
              <a:ext cx="830204" cy="830204"/>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500" dirty="0">
                  <a:solidFill>
                    <a:schemeClr val="bg1"/>
                  </a:solidFill>
                  <a:latin typeface="+mj-lt"/>
                </a:rPr>
                <a:t>0</a:t>
              </a:r>
              <a:r>
                <a:rPr lang="tr-TR" sz="2500" dirty="0">
                  <a:solidFill>
                    <a:schemeClr val="bg1"/>
                  </a:solidFill>
                  <a:latin typeface="+mj-lt"/>
                </a:rPr>
                <a:t>4</a:t>
              </a:r>
              <a:endParaRPr lang="de-DE" sz="2500" dirty="0">
                <a:solidFill>
                  <a:schemeClr val="bg1"/>
                </a:solidFill>
                <a:latin typeface="+mj-lt"/>
              </a:endParaRPr>
            </a:p>
          </p:txBody>
        </p:sp>
        <p:sp>
          <p:nvSpPr>
            <p:cNvPr id="27" name="Textfeld 26"/>
            <p:cNvSpPr txBox="1"/>
            <p:nvPr/>
          </p:nvSpPr>
          <p:spPr>
            <a:xfrm>
              <a:off x="4930064" y="8956064"/>
              <a:ext cx="4764828" cy="1015406"/>
            </a:xfrm>
            <a:prstGeom prst="rect">
              <a:avLst/>
            </a:prstGeom>
            <a:noFill/>
          </p:spPr>
          <p:txBody>
            <a:bodyPr wrap="square" rtlCol="0">
              <a:spAutoFit/>
            </a:bodyPr>
            <a:lstStyle/>
            <a:p>
              <a:pPr algn="ctr"/>
              <a:r>
                <a:rPr lang="tr-TR" sz="2999" dirty="0">
                  <a:latin typeface="+mj-lt"/>
                </a:rPr>
                <a:t>ASO 2. ve 3. </a:t>
              </a:r>
              <a:r>
                <a:rPr lang="tr-TR" sz="2999" b="1" dirty="0"/>
                <a:t>Organize Sanayi Bölgesi</a:t>
              </a:r>
              <a:endParaRPr lang="de-DE" sz="2999" b="1" dirty="0">
                <a:latin typeface="+mj-lt"/>
              </a:endParaRPr>
            </a:p>
          </p:txBody>
        </p:sp>
      </p:grpSp>
      <p:grpSp>
        <p:nvGrpSpPr>
          <p:cNvPr id="30" name="Gruppieren 29"/>
          <p:cNvGrpSpPr/>
          <p:nvPr/>
        </p:nvGrpSpPr>
        <p:grpSpPr>
          <a:xfrm>
            <a:off x="9793161" y="4462905"/>
            <a:ext cx="4764828" cy="5075656"/>
            <a:chOff x="9852157" y="4434278"/>
            <a:chExt cx="4764828" cy="5075656"/>
          </a:xfrm>
        </p:grpSpPr>
        <p:sp>
          <p:nvSpPr>
            <p:cNvPr id="31" name="Ellipse 30"/>
            <p:cNvSpPr/>
            <p:nvPr/>
          </p:nvSpPr>
          <p:spPr>
            <a:xfrm rot="5422425">
              <a:off x="10760547" y="4434279"/>
              <a:ext cx="2856167" cy="2856165"/>
            </a:xfrm>
            <a:prstGeom prst="ellipse">
              <a:avLst/>
            </a:prstGeom>
            <a:blipFill dpi="0" rotWithShape="0">
              <a:blip r:embed="rId3"/>
              <a:srcRect/>
              <a:stretch>
                <a:fillRect l="-25000" r="-25000"/>
              </a:stretch>
            </a:blipFill>
            <a:ln>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7196">
                <a:solidFill>
                  <a:schemeClr val="bg2">
                    <a:lumMod val="50000"/>
                  </a:schemeClr>
                </a:solidFill>
                <a:latin typeface="+mj-lt"/>
              </a:endParaRPr>
            </a:p>
          </p:txBody>
        </p:sp>
        <p:sp>
          <p:nvSpPr>
            <p:cNvPr id="32" name="Ellipse 31"/>
            <p:cNvSpPr/>
            <p:nvPr/>
          </p:nvSpPr>
          <p:spPr>
            <a:xfrm>
              <a:off x="11743700" y="7756789"/>
              <a:ext cx="830204" cy="8302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500" dirty="0">
                  <a:solidFill>
                    <a:schemeClr val="bg1"/>
                  </a:solidFill>
                  <a:latin typeface="+mj-lt"/>
                </a:rPr>
                <a:t>0</a:t>
              </a:r>
              <a:r>
                <a:rPr lang="tr-TR" sz="2500" dirty="0">
                  <a:solidFill>
                    <a:schemeClr val="bg1"/>
                  </a:solidFill>
                  <a:latin typeface="+mj-lt"/>
                </a:rPr>
                <a:t>5</a:t>
              </a:r>
              <a:endParaRPr lang="de-DE" sz="2500" dirty="0">
                <a:solidFill>
                  <a:schemeClr val="bg1"/>
                </a:solidFill>
                <a:latin typeface="+mj-lt"/>
              </a:endParaRPr>
            </a:p>
          </p:txBody>
        </p:sp>
        <p:sp>
          <p:nvSpPr>
            <p:cNvPr id="33" name="Textfeld 32"/>
            <p:cNvSpPr txBox="1"/>
            <p:nvPr/>
          </p:nvSpPr>
          <p:spPr>
            <a:xfrm>
              <a:off x="9852157" y="8956064"/>
              <a:ext cx="4764828" cy="553870"/>
            </a:xfrm>
            <a:prstGeom prst="rect">
              <a:avLst/>
            </a:prstGeom>
            <a:noFill/>
          </p:spPr>
          <p:txBody>
            <a:bodyPr wrap="square" rtlCol="0">
              <a:spAutoFit/>
            </a:bodyPr>
            <a:lstStyle/>
            <a:p>
              <a:pPr algn="ctr"/>
              <a:r>
                <a:rPr lang="tr-TR" sz="2999" dirty="0">
                  <a:latin typeface="+mj-lt"/>
                </a:rPr>
                <a:t>Kadirli</a:t>
              </a:r>
              <a:r>
                <a:rPr lang="de-DE" sz="2999" dirty="0">
                  <a:latin typeface="+mj-lt"/>
                </a:rPr>
                <a:t> </a:t>
              </a:r>
              <a:r>
                <a:rPr lang="tr-TR" sz="2999" b="1" dirty="0">
                  <a:latin typeface="+mj-lt"/>
                </a:rPr>
                <a:t>Organize Sanayi Bölgesi</a:t>
              </a:r>
              <a:endParaRPr lang="de-DE" sz="2999" b="1" dirty="0">
                <a:latin typeface="+mj-lt"/>
              </a:endParaRPr>
            </a:p>
          </p:txBody>
        </p:sp>
      </p:grpSp>
      <p:sp>
        <p:nvSpPr>
          <p:cNvPr id="50" name="Freeform 110"/>
          <p:cNvSpPr>
            <a:spLocks noChangeArrowheads="1"/>
          </p:cNvSpPr>
          <p:nvPr/>
        </p:nvSpPr>
        <p:spPr bwMode="auto">
          <a:xfrm>
            <a:off x="839562" y="1202819"/>
            <a:ext cx="457266" cy="37009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24" tIns="45712" rIns="91424" bIns="45712" anchor="ctr"/>
          <a:lstStyle/>
          <a:p>
            <a:pPr>
              <a:defRPr/>
            </a:pPr>
            <a:endParaRPr lang="en-US" dirty="0"/>
          </a:p>
        </p:txBody>
      </p:sp>
      <p:sp>
        <p:nvSpPr>
          <p:cNvPr id="51" name="Textfeld 50"/>
          <p:cNvSpPr txBox="1"/>
          <p:nvPr/>
        </p:nvSpPr>
        <p:spPr>
          <a:xfrm>
            <a:off x="18876321" y="12338433"/>
            <a:ext cx="3274141" cy="477054"/>
          </a:xfrm>
          <a:prstGeom prst="rect">
            <a:avLst/>
          </a:prstGeom>
          <a:noFill/>
        </p:spPr>
        <p:txBody>
          <a:bodyPr wrap="square" rtlCol="0">
            <a:spAutoFit/>
          </a:bodyPr>
          <a:lstStyle/>
          <a:p>
            <a:pPr algn="r"/>
            <a:r>
              <a:rPr lang="tr-TR" sz="2500" dirty="0">
                <a:latin typeface="Calibri Light" panose="020F0302020204030204" pitchFamily="34" charset="0"/>
              </a:rPr>
              <a:t>Projelerimiz</a:t>
            </a:r>
            <a:endParaRPr lang="de-DE" sz="2500" dirty="0">
              <a:latin typeface="Calibri Light" panose="020F0302020204030204" pitchFamily="34" charset="0"/>
            </a:endParaRPr>
          </a:p>
        </p:txBody>
      </p:sp>
      <p:sp>
        <p:nvSpPr>
          <p:cNvPr id="52" name="Textfeld 51"/>
          <p:cNvSpPr txBox="1"/>
          <p:nvPr/>
        </p:nvSpPr>
        <p:spPr>
          <a:xfrm>
            <a:off x="21752258" y="12223017"/>
            <a:ext cx="1963151" cy="707886"/>
          </a:xfrm>
          <a:prstGeom prst="rect">
            <a:avLst/>
          </a:prstGeom>
          <a:noFill/>
        </p:spPr>
        <p:txBody>
          <a:bodyPr wrap="square" rtlCol="0">
            <a:spAutoFit/>
          </a:bodyPr>
          <a:lstStyle/>
          <a:p>
            <a:pPr algn="r"/>
            <a:r>
              <a:rPr lang="de-DE" sz="4000">
                <a:solidFill>
                  <a:schemeClr val="accent3"/>
                </a:solidFill>
                <a:latin typeface="Century Gothic" panose="020B0502020202020204" pitchFamily="34" charset="0"/>
                <a:cs typeface="Calibri Light"/>
              </a:rPr>
              <a:t>0</a:t>
            </a:r>
            <a:fld id="{260E2A6B-A809-4840-BF14-8648BC0BDF87}" type="slidenum">
              <a:rPr lang="id-ID" sz="4000" smtClean="0">
                <a:solidFill>
                  <a:schemeClr val="accent3"/>
                </a:solidFill>
                <a:latin typeface="Century Gothic" panose="020B0502020202020204" pitchFamily="34" charset="0"/>
                <a:cs typeface="Calibri Light"/>
              </a:rPr>
              <a:pPr algn="r"/>
              <a:t>22</a:t>
            </a:fld>
            <a:endParaRPr lang="de-DE" sz="4000" b="1">
              <a:solidFill>
                <a:schemeClr val="accent3"/>
              </a:solidFill>
              <a:latin typeface="Century Gothic" panose="020B0502020202020204" pitchFamily="34" charset="0"/>
            </a:endParaRPr>
          </a:p>
        </p:txBody>
      </p:sp>
      <p:cxnSp>
        <p:nvCxnSpPr>
          <p:cNvPr id="53" name="Gerader Verbinder 52"/>
          <p:cNvCxnSpPr/>
          <p:nvPr/>
        </p:nvCxnSpPr>
        <p:spPr>
          <a:xfrm>
            <a:off x="22563420" y="12338433"/>
            <a:ext cx="0" cy="4770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4" name="Gerader Verbinder 53"/>
          <p:cNvCxnSpPr>
            <a:cxnSpLocks/>
          </p:cNvCxnSpPr>
          <p:nvPr/>
        </p:nvCxnSpPr>
        <p:spPr>
          <a:xfrm>
            <a:off x="6951454" y="3628103"/>
            <a:ext cx="0" cy="64597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5" name="Gerader Verbinder 54"/>
          <p:cNvCxnSpPr/>
          <p:nvPr/>
        </p:nvCxnSpPr>
        <p:spPr>
          <a:xfrm>
            <a:off x="15768172" y="3628103"/>
            <a:ext cx="0" cy="645979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Textfeld 26">
            <a:extLst>
              <a:ext uri="{FF2B5EF4-FFF2-40B4-BE49-F238E27FC236}">
                <a16:creationId xmlns:a16="http://schemas.microsoft.com/office/drawing/2014/main" id="{F22AADE2-847F-46AA-821F-18F1105BF9E0}"/>
              </a:ext>
            </a:extLst>
          </p:cNvPr>
          <p:cNvSpPr txBox="1"/>
          <p:nvPr/>
        </p:nvSpPr>
        <p:spPr>
          <a:xfrm>
            <a:off x="1758954" y="1397688"/>
            <a:ext cx="7696231" cy="553998"/>
          </a:xfrm>
          <a:prstGeom prst="rect">
            <a:avLst/>
          </a:prstGeom>
          <a:noFill/>
        </p:spPr>
        <p:txBody>
          <a:bodyPr wrap="square" rtlCol="0">
            <a:spAutoFit/>
          </a:bodyPr>
          <a:lstStyle/>
          <a:p>
            <a:r>
              <a:rPr lang="tr-TR" sz="3000" dirty="0">
                <a:solidFill>
                  <a:schemeClr val="accent3"/>
                </a:solidFill>
              </a:rPr>
              <a:t>e-OSB</a:t>
            </a:r>
            <a:endParaRPr lang="de-DE" sz="3000" dirty="0">
              <a:solidFill>
                <a:schemeClr val="accent3"/>
              </a:solidFill>
            </a:endParaRPr>
          </a:p>
        </p:txBody>
      </p:sp>
      <p:sp>
        <p:nvSpPr>
          <p:cNvPr id="35" name="Textfeld 30">
            <a:extLst>
              <a:ext uri="{FF2B5EF4-FFF2-40B4-BE49-F238E27FC236}">
                <a16:creationId xmlns:a16="http://schemas.microsoft.com/office/drawing/2014/main" id="{39E5E16D-E5E5-4DCA-954E-C23A118753B7}"/>
              </a:ext>
            </a:extLst>
          </p:cNvPr>
          <p:cNvSpPr txBox="1"/>
          <p:nvPr/>
        </p:nvSpPr>
        <p:spPr>
          <a:xfrm>
            <a:off x="1758953" y="683939"/>
            <a:ext cx="16267540" cy="707886"/>
          </a:xfrm>
          <a:prstGeom prst="rect">
            <a:avLst/>
          </a:prstGeom>
          <a:noFill/>
        </p:spPr>
        <p:txBody>
          <a:bodyPr wrap="square" rtlCol="0">
            <a:spAutoFit/>
          </a:bodyPr>
          <a:lstStyle/>
          <a:p>
            <a:r>
              <a:rPr lang="tr-TR" sz="4000" dirty="0">
                <a:solidFill>
                  <a:schemeClr val="accent1"/>
                </a:solidFill>
                <a:latin typeface="Century Gothic" panose="020B0502020202020204" pitchFamily="34" charset="0"/>
              </a:rPr>
              <a:t>Organize Sanayi Bölgesi |Yeni Nesil Abone Bilgi Yönetim Sistemi</a:t>
            </a:r>
            <a:endParaRPr lang="de-DE" sz="4000" b="1" dirty="0">
              <a:solidFill>
                <a:schemeClr val="accent1"/>
              </a:solidFill>
              <a:latin typeface="Century Gothic" panose="020B0502020202020204" pitchFamily="34" charset="0"/>
            </a:endParaRPr>
          </a:p>
        </p:txBody>
      </p:sp>
      <p:pic>
        <p:nvPicPr>
          <p:cNvPr id="41" name="Resim 40">
            <a:extLst>
              <a:ext uri="{FF2B5EF4-FFF2-40B4-BE49-F238E27FC236}">
                <a16:creationId xmlns:a16="http://schemas.microsoft.com/office/drawing/2014/main" id="{C8209559-71CC-45F4-BA5F-B1736DC35A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8953" y="12054292"/>
            <a:ext cx="1084000" cy="1084000"/>
          </a:xfrm>
          <a:prstGeom prst="rect">
            <a:avLst/>
          </a:prstGeom>
        </p:spPr>
      </p:pic>
      <p:sp>
        <p:nvSpPr>
          <p:cNvPr id="47" name="Textfeld 26">
            <a:extLst>
              <a:ext uri="{FF2B5EF4-FFF2-40B4-BE49-F238E27FC236}">
                <a16:creationId xmlns:a16="http://schemas.microsoft.com/office/drawing/2014/main" id="{1930B40D-A6AA-47B7-97CA-C4DA71607190}"/>
              </a:ext>
            </a:extLst>
          </p:cNvPr>
          <p:cNvSpPr txBox="1"/>
          <p:nvPr/>
        </p:nvSpPr>
        <p:spPr>
          <a:xfrm>
            <a:off x="1758953" y="2148346"/>
            <a:ext cx="20804466" cy="553870"/>
          </a:xfrm>
          <a:prstGeom prst="rect">
            <a:avLst/>
          </a:prstGeom>
          <a:noFill/>
        </p:spPr>
        <p:txBody>
          <a:bodyPr wrap="square" rtlCol="0">
            <a:spAutoFit/>
          </a:bodyPr>
          <a:lstStyle/>
          <a:p>
            <a:pPr algn="ctr"/>
            <a:r>
              <a:rPr lang="tr-TR" sz="2999" dirty="0">
                <a:latin typeface="+mj-lt"/>
              </a:rPr>
              <a:t>Örnek</a:t>
            </a:r>
            <a:r>
              <a:rPr lang="de-DE" sz="2999" dirty="0">
                <a:latin typeface="+mj-lt"/>
              </a:rPr>
              <a:t> </a:t>
            </a:r>
            <a:r>
              <a:rPr lang="de-DE" sz="2999" b="1" dirty="0">
                <a:latin typeface="+mj-lt"/>
              </a:rPr>
              <a:t>O</a:t>
            </a:r>
            <a:r>
              <a:rPr lang="tr-TR" sz="2999" b="1" dirty="0" err="1">
                <a:latin typeface="+mj-lt"/>
              </a:rPr>
              <a:t>rganize</a:t>
            </a:r>
            <a:r>
              <a:rPr lang="tr-TR" sz="2999" b="1" dirty="0">
                <a:latin typeface="+mj-lt"/>
              </a:rPr>
              <a:t> Sanayi Bölgesi </a:t>
            </a:r>
            <a:r>
              <a:rPr lang="tr-TR" sz="2999" dirty="0">
                <a:latin typeface="+mj-lt"/>
              </a:rPr>
              <a:t>Projelerimiz</a:t>
            </a:r>
            <a:endParaRPr lang="de-DE" sz="2999" dirty="0">
              <a:latin typeface="+mj-lt"/>
            </a:endParaRPr>
          </a:p>
        </p:txBody>
      </p:sp>
      <p:sp>
        <p:nvSpPr>
          <p:cNvPr id="28" name="Textfeld 35">
            <a:extLst>
              <a:ext uri="{FF2B5EF4-FFF2-40B4-BE49-F238E27FC236}">
                <a16:creationId xmlns:a16="http://schemas.microsoft.com/office/drawing/2014/main" id="{EF38142A-A662-4E70-A2A7-E4E2E836E709}"/>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pic>
        <p:nvPicPr>
          <p:cNvPr id="3" name="Resim 2">
            <a:extLst>
              <a:ext uri="{FF2B5EF4-FFF2-40B4-BE49-F238E27FC236}">
                <a16:creationId xmlns:a16="http://schemas.microsoft.com/office/drawing/2014/main" id="{103FE015-48FD-4C98-8358-A068BDE4D7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45787" y="5354256"/>
            <a:ext cx="2508037" cy="1054892"/>
          </a:xfrm>
          <a:prstGeom prst="rect">
            <a:avLst/>
          </a:prstGeom>
          <a:ln>
            <a:noFill/>
          </a:ln>
          <a:effectLst>
            <a:softEdge rad="112500"/>
          </a:effectLst>
        </p:spPr>
      </p:pic>
      <p:pic>
        <p:nvPicPr>
          <p:cNvPr id="7" name="Resim 6">
            <a:extLst>
              <a:ext uri="{FF2B5EF4-FFF2-40B4-BE49-F238E27FC236}">
                <a16:creationId xmlns:a16="http://schemas.microsoft.com/office/drawing/2014/main" id="{C78072DF-DB65-47EB-8454-C5DF74E09C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1057" y="5060537"/>
            <a:ext cx="1669336" cy="1646777"/>
          </a:xfrm>
          <a:prstGeom prst="rect">
            <a:avLst/>
          </a:prstGeom>
          <a:ln>
            <a:noFill/>
          </a:ln>
          <a:effectLst>
            <a:softEdge rad="112500"/>
          </a:effectLst>
        </p:spPr>
      </p:pic>
    </p:spTree>
    <p:extLst>
      <p:ext uri="{BB962C8B-B14F-4D97-AF65-F5344CB8AC3E}">
        <p14:creationId xmlns:p14="http://schemas.microsoft.com/office/powerpoint/2010/main" val="9874207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ppt_x"/>
                                          </p:val>
                                        </p:tav>
                                        <p:tav tm="100000">
                                          <p:val>
                                            <p:strVal val="#ppt_x"/>
                                          </p:val>
                                        </p:tav>
                                      </p:tavLst>
                                    </p:anim>
                                    <p:anim calcmode="lin" valueType="num">
                                      <p:cBhvr additive="base">
                                        <p:cTn id="28" dur="500" fill="hold"/>
                                        <p:tgtEl>
                                          <p:spTgt spid="5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fill="hold"/>
                                        <p:tgtEl>
                                          <p:spTgt spid="55"/>
                                        </p:tgtEl>
                                        <p:attrNameLst>
                                          <p:attrName>ppt_x</p:attrName>
                                        </p:attrNameLst>
                                      </p:cBhvr>
                                      <p:tavLst>
                                        <p:tav tm="0">
                                          <p:val>
                                            <p:strVal val="#ppt_x"/>
                                          </p:val>
                                        </p:tav>
                                        <p:tav tm="100000">
                                          <p:val>
                                            <p:strVal val="#ppt_x"/>
                                          </p:val>
                                        </p:tav>
                                      </p:tavLst>
                                    </p:anim>
                                    <p:anim calcmode="lin" valueType="num">
                                      <p:cBhvr additive="base">
                                        <p:cTn id="36" dur="500" fill="hold"/>
                                        <p:tgtEl>
                                          <p:spTgt spid="5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2" grpId="0"/>
      <p:bldP spid="29" grpId="0"/>
      <p:bldP spid="35"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0" y="0"/>
            <a:ext cx="24377650" cy="137160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u="sng"/>
          </a:p>
        </p:txBody>
      </p:sp>
      <p:sp>
        <p:nvSpPr>
          <p:cNvPr id="10" name="Textfeld 9"/>
          <p:cNvSpPr txBox="1"/>
          <p:nvPr/>
        </p:nvSpPr>
        <p:spPr>
          <a:xfrm>
            <a:off x="4903119" y="9809941"/>
            <a:ext cx="14571407" cy="1015663"/>
          </a:xfrm>
          <a:prstGeom prst="rect">
            <a:avLst/>
          </a:prstGeom>
          <a:noFill/>
        </p:spPr>
        <p:txBody>
          <a:bodyPr wrap="square" rtlCol="0">
            <a:spAutoFit/>
          </a:bodyPr>
          <a:lstStyle/>
          <a:p>
            <a:pPr algn="ctr"/>
            <a:r>
              <a:rPr lang="tr-TR" sz="6000" dirty="0">
                <a:solidFill>
                  <a:schemeClr val="accent1"/>
                </a:solidFill>
                <a:latin typeface="Century Gothic" panose="020B0502020202020204" pitchFamily="34" charset="0"/>
              </a:rPr>
              <a:t>Teşekkürler</a:t>
            </a:r>
            <a:endParaRPr lang="en-US" sz="6000" dirty="0">
              <a:solidFill>
                <a:schemeClr val="accent1"/>
              </a:solidFill>
              <a:latin typeface="Century Gothic" panose="020B0502020202020204" pitchFamily="34" charset="0"/>
            </a:endParaRPr>
          </a:p>
        </p:txBody>
      </p:sp>
      <p:sp>
        <p:nvSpPr>
          <p:cNvPr id="2" name="Rechteck 1"/>
          <p:cNvSpPr/>
          <p:nvPr/>
        </p:nvSpPr>
        <p:spPr>
          <a:xfrm>
            <a:off x="7528333" y="8916676"/>
            <a:ext cx="9320981" cy="2802194"/>
          </a:xfrm>
          <a:prstGeom prst="rect">
            <a:avLst/>
          </a:prstGeom>
          <a:noFill/>
          <a:ln w="127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Resim 11">
            <a:extLst>
              <a:ext uri="{FF2B5EF4-FFF2-40B4-BE49-F238E27FC236}">
                <a16:creationId xmlns:a16="http://schemas.microsoft.com/office/drawing/2014/main" id="{8854F186-8886-4684-AE05-435E749637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1435" y="1270123"/>
            <a:ext cx="5754774" cy="5915342"/>
          </a:xfrm>
          <a:prstGeom prst="rect">
            <a:avLst/>
          </a:prstGeom>
        </p:spPr>
      </p:pic>
      <p:sp>
        <p:nvSpPr>
          <p:cNvPr id="6" name="Textfeld 26">
            <a:extLst>
              <a:ext uri="{FF2B5EF4-FFF2-40B4-BE49-F238E27FC236}">
                <a16:creationId xmlns:a16="http://schemas.microsoft.com/office/drawing/2014/main" id="{C7C24F85-AB16-41D7-A11F-88C09B4BF246}"/>
              </a:ext>
            </a:extLst>
          </p:cNvPr>
          <p:cNvSpPr txBox="1"/>
          <p:nvPr/>
        </p:nvSpPr>
        <p:spPr>
          <a:xfrm>
            <a:off x="432262" y="7774071"/>
            <a:ext cx="23591520" cy="584775"/>
          </a:xfrm>
          <a:prstGeom prst="rect">
            <a:avLst/>
          </a:prstGeom>
          <a:noFill/>
        </p:spPr>
        <p:txBody>
          <a:bodyPr wrap="square" rtlCol="0">
            <a:spAutoFit/>
          </a:bodyPr>
          <a:lstStyle/>
          <a:p>
            <a:pPr algn="ctr"/>
            <a:r>
              <a:rPr lang="tr-TR" sz="3200" dirty="0">
                <a:solidFill>
                  <a:schemeClr val="accent1"/>
                </a:solidFill>
                <a:latin typeface="Century Gothic" panose="020B0502020202020204" pitchFamily="34" charset="0"/>
              </a:rPr>
              <a:t>Daha</a:t>
            </a:r>
            <a:r>
              <a:rPr lang="tr-TR" sz="3000" dirty="0">
                <a:solidFill>
                  <a:schemeClr val="accent3"/>
                </a:solidFill>
                <a:latin typeface="+mj-lt"/>
              </a:rPr>
              <a:t> Üretken </a:t>
            </a:r>
            <a:r>
              <a:rPr lang="tr-TR" sz="3200" dirty="0">
                <a:solidFill>
                  <a:schemeClr val="accent1"/>
                </a:solidFill>
                <a:latin typeface="Century Gothic" panose="020B0502020202020204" pitchFamily="34" charset="0"/>
              </a:rPr>
              <a:t>Daha</a:t>
            </a:r>
            <a:r>
              <a:rPr lang="tr-TR" sz="3000" dirty="0">
                <a:solidFill>
                  <a:schemeClr val="accent3"/>
                </a:solidFill>
                <a:latin typeface="+mj-lt"/>
              </a:rPr>
              <a:t> Güvenilir </a:t>
            </a:r>
            <a:r>
              <a:rPr lang="tr-TR" sz="3200" dirty="0">
                <a:solidFill>
                  <a:schemeClr val="accent1"/>
                </a:solidFill>
                <a:latin typeface="Century Gothic" panose="020B0502020202020204" pitchFamily="34" charset="0"/>
              </a:rPr>
              <a:t>Daha </a:t>
            </a:r>
            <a:r>
              <a:rPr lang="tr-TR" sz="3000" dirty="0">
                <a:solidFill>
                  <a:schemeClr val="accent3"/>
                </a:solidFill>
              </a:rPr>
              <a:t>Kişisel Web Tabanlı Yönetim Bilgi Sistemi Uygulamaları</a:t>
            </a:r>
            <a:endParaRPr lang="de-DE" sz="3000" dirty="0">
              <a:solidFill>
                <a:schemeClr val="accent3"/>
              </a:solidFill>
              <a:latin typeface="+mj-lt"/>
            </a:endParaRPr>
          </a:p>
        </p:txBody>
      </p:sp>
      <p:sp>
        <p:nvSpPr>
          <p:cNvPr id="7" name="Textfeld 35">
            <a:extLst>
              <a:ext uri="{FF2B5EF4-FFF2-40B4-BE49-F238E27FC236}">
                <a16:creationId xmlns:a16="http://schemas.microsoft.com/office/drawing/2014/main" id="{3280E486-DE23-4026-8971-1BD813B3CBB4}"/>
              </a:ext>
            </a:extLst>
          </p:cNvPr>
          <p:cNvSpPr txBox="1"/>
          <p:nvPr/>
        </p:nvSpPr>
        <p:spPr>
          <a:xfrm>
            <a:off x="10636623" y="12427194"/>
            <a:ext cx="3048110" cy="707886"/>
          </a:xfrm>
          <a:prstGeom prst="rect">
            <a:avLst/>
          </a:prstGeom>
          <a:noFill/>
        </p:spPr>
        <p:txBody>
          <a:bodyPr wrap="square" rtlCol="0">
            <a:spAutoFit/>
          </a:bodyPr>
          <a:lstStyle/>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cs typeface="Calibri Light"/>
              </a:rPr>
              <a:t>serasyazilim</a:t>
            </a:r>
            <a:r>
              <a:rPr lang="tr-TR" sz="2000" dirty="0">
                <a:solidFill>
                  <a:schemeClr val="accent3"/>
                </a:solidFill>
                <a:latin typeface="Century Gothic" panose="020B0502020202020204" pitchFamily="34" charset="0"/>
                <a:cs typeface="Calibri Light"/>
              </a:rPr>
              <a:t>.com</a:t>
            </a:r>
          </a:p>
          <a:p>
            <a:pPr algn="ctr"/>
            <a:r>
              <a:rPr lang="tr-TR" sz="2000" dirty="0">
                <a:solidFill>
                  <a:schemeClr val="accent3"/>
                </a:solidFill>
                <a:latin typeface="Century Gothic" panose="020B0502020202020204" pitchFamily="34" charset="0"/>
                <a:cs typeface="Calibri Light"/>
              </a:rPr>
              <a:t>www</a:t>
            </a:r>
            <a:r>
              <a:rPr lang="tr-TR" sz="2000" b="1" dirty="0">
                <a:solidFill>
                  <a:schemeClr val="accent3"/>
                </a:solidFill>
                <a:latin typeface="Century Gothic" panose="020B0502020202020204" pitchFamily="34" charset="0"/>
              </a:rPr>
              <a:t>.e-osb.</a:t>
            </a:r>
            <a:r>
              <a:rPr lang="tr-TR" sz="2000" dirty="0">
                <a:solidFill>
                  <a:schemeClr val="accent3"/>
                </a:solidFill>
                <a:latin typeface="Century Gothic" panose="020B0502020202020204" pitchFamily="34" charset="0"/>
                <a:cs typeface="Calibri Light"/>
              </a:rPr>
              <a:t>com</a:t>
            </a:r>
            <a:endParaRPr lang="de-DE" sz="2000" b="1" dirty="0">
              <a:solidFill>
                <a:schemeClr val="accent3"/>
              </a:solidFill>
              <a:latin typeface="Century Gothic" panose="020B0502020202020204" pitchFamily="34" charset="0"/>
            </a:endParaRPr>
          </a:p>
        </p:txBody>
      </p:sp>
    </p:spTree>
    <p:extLst>
      <p:ext uri="{BB962C8B-B14F-4D97-AF65-F5344CB8AC3E}">
        <p14:creationId xmlns:p14="http://schemas.microsoft.com/office/powerpoint/2010/main" val="2525519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2" grpId="0" animBg="1"/>
      <p:bldP spid="6" grpId="0"/>
      <p:bldP spid="7" grpId="0"/>
    </p:bldLst>
  </p:timing>
</p:sld>
</file>

<file path=ppt/theme/theme1.xml><?xml version="1.0" encoding="utf-8"?>
<a:theme xmlns:a="http://schemas.openxmlformats.org/drawingml/2006/main" name="Office Theme">
  <a:themeElements>
    <a:clrScheme name="Benutzerdefiniert 267">
      <a:dk1>
        <a:srgbClr val="464646"/>
      </a:dk1>
      <a:lt1>
        <a:srgbClr val="F0F0F0"/>
      </a:lt1>
      <a:dk2>
        <a:srgbClr val="44546A"/>
      </a:dk2>
      <a:lt2>
        <a:srgbClr val="E7E6E6"/>
      </a:lt2>
      <a:accent1>
        <a:srgbClr val="85C0FB"/>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567</TotalTime>
  <Words>2545</Words>
  <Application>Microsoft Office PowerPoint</Application>
  <PresentationFormat>Özel</PresentationFormat>
  <Paragraphs>432</Paragraphs>
  <Slides>23</Slides>
  <Notes>23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23</vt:i4>
      </vt:variant>
    </vt:vector>
  </HeadingPairs>
  <TitlesOfParts>
    <vt:vector size="29" baseType="lpstr">
      <vt:lpstr>Arial</vt:lpstr>
      <vt:lpstr>Calibri</vt:lpstr>
      <vt:lpstr>Calibri Light</vt:lpstr>
      <vt:lpstr>Century Gothic</vt:lpstr>
      <vt:lpstr>Gill Sans</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Serkan Elbasan</dc:creator>
  <cp:lastModifiedBy>Nihat Sürer</cp:lastModifiedBy>
  <cp:revision>1025</cp:revision>
  <dcterms:created xsi:type="dcterms:W3CDTF">2016-03-24T21:47:09Z</dcterms:created>
  <dcterms:modified xsi:type="dcterms:W3CDTF">2019-11-19T06:38:16Z</dcterms:modified>
</cp:coreProperties>
</file>